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642" r:id="rId3"/>
    <p:sldId id="635" r:id="rId4"/>
    <p:sldId id="646" r:id="rId5"/>
    <p:sldId id="636" r:id="rId6"/>
    <p:sldId id="722" r:id="rId7"/>
    <p:sldId id="724" r:id="rId8"/>
    <p:sldId id="726" r:id="rId9"/>
    <p:sldId id="729" r:id="rId10"/>
    <p:sldId id="732" r:id="rId11"/>
    <p:sldId id="628" r:id="rId12"/>
    <p:sldId id="730" r:id="rId13"/>
    <p:sldId id="645" r:id="rId14"/>
    <p:sldId id="696" r:id="rId15"/>
    <p:sldId id="728" r:id="rId16"/>
    <p:sldId id="737" r:id="rId17"/>
    <p:sldId id="738" r:id="rId18"/>
    <p:sldId id="753" r:id="rId19"/>
    <p:sldId id="725" r:id="rId20"/>
    <p:sldId id="685" r:id="rId21"/>
    <p:sldId id="686" r:id="rId22"/>
    <p:sldId id="691" r:id="rId23"/>
    <p:sldId id="757" r:id="rId24"/>
    <p:sldId id="735" r:id="rId25"/>
    <p:sldId id="736" r:id="rId26"/>
    <p:sldId id="752" r:id="rId27"/>
    <p:sldId id="763" r:id="rId28"/>
    <p:sldId id="758" r:id="rId29"/>
    <p:sldId id="762" r:id="rId30"/>
    <p:sldId id="764" r:id="rId31"/>
    <p:sldId id="760" r:id="rId32"/>
    <p:sldId id="761" r:id="rId33"/>
    <p:sldId id="759" r:id="rId34"/>
    <p:sldId id="755" r:id="rId35"/>
    <p:sldId id="756" r:id="rId36"/>
    <p:sldId id="741" r:id="rId37"/>
    <p:sldId id="742" r:id="rId38"/>
    <p:sldId id="740" r:id="rId39"/>
    <p:sldId id="743" r:id="rId40"/>
    <p:sldId id="744" r:id="rId41"/>
    <p:sldId id="745" r:id="rId42"/>
    <p:sldId id="746" r:id="rId43"/>
    <p:sldId id="747" r:id="rId44"/>
    <p:sldId id="748" r:id="rId45"/>
    <p:sldId id="749" r:id="rId46"/>
    <p:sldId id="750" r:id="rId47"/>
    <p:sldId id="751" r:id="rId48"/>
  </p:sldIdLst>
  <p:sldSz cx="11522075" cy="6483350"/>
  <p:notesSz cx="6797675" cy="9928225"/>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2">
          <p15:clr>
            <a:srgbClr val="A4A3A4"/>
          </p15:clr>
        </p15:guide>
        <p15:guide id="2" pos="36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87A5"/>
    <a:srgbClr val="C0504D"/>
    <a:srgbClr val="604A7B"/>
    <a:srgbClr val="226779"/>
    <a:srgbClr val="00B0F0"/>
    <a:srgbClr val="F2F2F2"/>
    <a:srgbClr val="73A2DC"/>
    <a:srgbClr val="EF944A"/>
    <a:srgbClr val="F74271"/>
    <a:srgbClr val="0B33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176" autoAdjust="0"/>
    <p:restoredTop sz="86372" autoAdjust="0"/>
  </p:normalViewPr>
  <p:slideViewPr>
    <p:cSldViewPr snapToGrid="0" snapToObjects="1">
      <p:cViewPr varScale="1">
        <p:scale>
          <a:sx n="76" d="100"/>
          <a:sy n="76" d="100"/>
        </p:scale>
        <p:origin x="69" y="192"/>
      </p:cViewPr>
      <p:guideLst>
        <p:guide orient="horz" pos="2042"/>
        <p:guide pos="3629"/>
      </p:guideLst>
    </p:cSldViewPr>
  </p:slideViewPr>
  <p:outlineViewPr>
    <p:cViewPr>
      <p:scale>
        <a:sx n="33" d="100"/>
        <a:sy n="33" d="100"/>
      </p:scale>
      <p:origin x="0" y="282"/>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2CFA57E-58E1-BC41-BBC3-65C3A7843BEC}" type="doc">
      <dgm:prSet loTypeId="urn:microsoft.com/office/officeart/2005/8/layout/lProcess2" loCatId="" qsTypeId="urn:microsoft.com/office/officeart/2005/8/quickstyle/simple4" qsCatId="simple" csTypeId="urn:microsoft.com/office/officeart/2005/8/colors/colorful2" csCatId="colorful" phldr="1"/>
      <dgm:spPr/>
      <dgm:t>
        <a:bodyPr/>
        <a:lstStyle/>
        <a:p>
          <a:endParaRPr lang="zh-CN" altLang="en-US"/>
        </a:p>
      </dgm:t>
    </dgm:pt>
    <dgm:pt modelId="{994FAB85-FF8D-9149-ABE9-2C4058A0F842}">
      <dgm:prSet phldrT="[文本]"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分类</a:t>
          </a:r>
        </a:p>
      </dgm:t>
    </dgm:pt>
    <dgm:pt modelId="{1794D76E-EC25-B846-A54F-10128FD037D2}" type="parTrans" cxnId="{36616348-B31E-A845-9FD5-CA2230B83AF8}">
      <dgm:prSet/>
      <dgm:spPr/>
      <dgm:t>
        <a:bodyPr/>
        <a:lstStyle/>
        <a:p>
          <a:endParaRPr lang="zh-CN" altLang="en-US">
            <a:solidFill>
              <a:schemeClr val="tx1"/>
            </a:solidFill>
            <a:latin typeface="Microsoft YaHei" charset="-122"/>
            <a:ea typeface="Microsoft YaHei" charset="-122"/>
            <a:cs typeface="Microsoft YaHei" charset="-122"/>
          </a:endParaRPr>
        </a:p>
      </dgm:t>
    </dgm:pt>
    <dgm:pt modelId="{6D56DCF9-7CBE-2A47-89E6-B67623EA3D3C}" type="sibTrans" cxnId="{36616348-B31E-A845-9FD5-CA2230B83AF8}">
      <dgm:prSet/>
      <dgm:spPr/>
      <dgm:t>
        <a:bodyPr/>
        <a:lstStyle/>
        <a:p>
          <a:endParaRPr lang="zh-CN" altLang="en-US">
            <a:solidFill>
              <a:schemeClr val="tx1"/>
            </a:solidFill>
            <a:latin typeface="Microsoft YaHei" charset="-122"/>
            <a:ea typeface="Microsoft YaHei" charset="-122"/>
            <a:cs typeface="Microsoft YaHei" charset="-122"/>
          </a:endParaRPr>
        </a:p>
      </dgm:t>
    </dgm:pt>
    <dgm:pt modelId="{D83E11A3-1CE0-2849-B276-1711C683E6ED}">
      <dgm:prSet phldrT="[文本]"/>
      <dgm:spPr/>
      <dgm:t>
        <a:bodyPr/>
        <a:lstStyle/>
        <a:p>
          <a:r>
            <a:rPr lang="zh-CN" altLang="en-US" dirty="0">
              <a:solidFill>
                <a:schemeClr val="tx1"/>
              </a:solidFill>
              <a:latin typeface="Microsoft YaHei" charset="-122"/>
              <a:ea typeface="Microsoft YaHei" charset="-122"/>
              <a:cs typeface="Microsoft YaHei" charset="-122"/>
            </a:rPr>
            <a:t>逻辑回归算法</a:t>
          </a:r>
        </a:p>
      </dgm:t>
    </dgm:pt>
    <dgm:pt modelId="{EDBA2D78-2EBF-724D-ACF3-F2B9FD598C9D}" type="parTrans" cxnId="{52CF9A2C-CF06-464D-A50A-16CD99DC41DC}">
      <dgm:prSet/>
      <dgm:spPr/>
      <dgm:t>
        <a:bodyPr/>
        <a:lstStyle/>
        <a:p>
          <a:endParaRPr lang="zh-CN" altLang="en-US">
            <a:solidFill>
              <a:schemeClr val="tx1"/>
            </a:solidFill>
            <a:latin typeface="Microsoft YaHei" charset="-122"/>
            <a:ea typeface="Microsoft YaHei" charset="-122"/>
            <a:cs typeface="Microsoft YaHei" charset="-122"/>
          </a:endParaRPr>
        </a:p>
      </dgm:t>
    </dgm:pt>
    <dgm:pt modelId="{9904D3E5-3986-CE4C-B6FD-E6EF03DBE326}" type="sibTrans" cxnId="{52CF9A2C-CF06-464D-A50A-16CD99DC41DC}">
      <dgm:prSet/>
      <dgm:spPr/>
      <dgm:t>
        <a:bodyPr/>
        <a:lstStyle/>
        <a:p>
          <a:endParaRPr lang="zh-CN" altLang="en-US">
            <a:solidFill>
              <a:schemeClr val="tx1"/>
            </a:solidFill>
            <a:latin typeface="Microsoft YaHei" charset="-122"/>
            <a:ea typeface="Microsoft YaHei" charset="-122"/>
            <a:cs typeface="Microsoft YaHei" charset="-122"/>
          </a:endParaRPr>
        </a:p>
      </dgm:t>
    </dgm:pt>
    <dgm:pt modelId="{5B556341-FE21-6145-A042-D966494C1BBD}">
      <dgm:prSet phldrT="[文本]"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回归</a:t>
          </a:r>
        </a:p>
      </dgm:t>
    </dgm:pt>
    <dgm:pt modelId="{892D5775-C530-C94C-B344-0D9CE8C785F4}" type="parTrans" cxnId="{54DC0FAF-262C-E14D-9730-DF62EB576E12}">
      <dgm:prSet/>
      <dgm:spPr/>
      <dgm:t>
        <a:bodyPr/>
        <a:lstStyle/>
        <a:p>
          <a:endParaRPr lang="zh-CN" altLang="en-US">
            <a:solidFill>
              <a:schemeClr val="tx1"/>
            </a:solidFill>
            <a:latin typeface="Microsoft YaHei" charset="-122"/>
            <a:ea typeface="Microsoft YaHei" charset="-122"/>
            <a:cs typeface="Microsoft YaHei" charset="-122"/>
          </a:endParaRPr>
        </a:p>
      </dgm:t>
    </dgm:pt>
    <dgm:pt modelId="{D5919858-BA81-A641-BCFC-ECEDBBDA0FCD}" type="sibTrans" cxnId="{54DC0FAF-262C-E14D-9730-DF62EB576E12}">
      <dgm:prSet/>
      <dgm:spPr/>
      <dgm:t>
        <a:bodyPr/>
        <a:lstStyle/>
        <a:p>
          <a:endParaRPr lang="zh-CN" altLang="en-US">
            <a:solidFill>
              <a:schemeClr val="tx1"/>
            </a:solidFill>
            <a:latin typeface="Microsoft YaHei" charset="-122"/>
            <a:ea typeface="Microsoft YaHei" charset="-122"/>
            <a:cs typeface="Microsoft YaHei" charset="-122"/>
          </a:endParaRPr>
        </a:p>
      </dgm:t>
    </dgm:pt>
    <dgm:pt modelId="{10E6ED21-4316-3F42-9943-41B9044A33F2}">
      <dgm:prSet phldrT="[文本]"/>
      <dgm:spPr/>
      <dgm:t>
        <a:bodyPr/>
        <a:lstStyle/>
        <a:p>
          <a:r>
            <a:rPr lang="en-US" altLang="zh-CN" dirty="0">
              <a:solidFill>
                <a:schemeClr val="tx1"/>
              </a:solidFill>
              <a:latin typeface="Microsoft YaHei" charset="-122"/>
              <a:ea typeface="Microsoft YaHei" charset="-122"/>
              <a:cs typeface="Microsoft YaHei" charset="-122"/>
            </a:rPr>
            <a:t>AR</a:t>
          </a:r>
          <a:r>
            <a:rPr lang="zh-CN" altLang="en-US" dirty="0">
              <a:solidFill>
                <a:schemeClr val="tx1"/>
              </a:solidFill>
              <a:latin typeface="Microsoft YaHei" charset="-122"/>
              <a:ea typeface="Microsoft YaHei" charset="-122"/>
              <a:cs typeface="Microsoft YaHei" charset="-122"/>
            </a:rPr>
            <a:t>模型</a:t>
          </a:r>
        </a:p>
      </dgm:t>
    </dgm:pt>
    <dgm:pt modelId="{5529B4D9-EA97-A643-9A10-BE77A71C0866}" type="parTrans" cxnId="{5CD30CD8-DC5E-0F4B-9F56-3F09C20B7D19}">
      <dgm:prSet/>
      <dgm:spPr/>
      <dgm:t>
        <a:bodyPr/>
        <a:lstStyle/>
        <a:p>
          <a:endParaRPr lang="zh-CN" altLang="en-US">
            <a:solidFill>
              <a:schemeClr val="tx1"/>
            </a:solidFill>
            <a:latin typeface="Microsoft YaHei" charset="-122"/>
            <a:ea typeface="Microsoft YaHei" charset="-122"/>
            <a:cs typeface="Microsoft YaHei" charset="-122"/>
          </a:endParaRPr>
        </a:p>
      </dgm:t>
    </dgm:pt>
    <dgm:pt modelId="{5C35A3C8-960C-A847-ABDF-7E96C307909C}" type="sibTrans" cxnId="{5CD30CD8-DC5E-0F4B-9F56-3F09C20B7D19}">
      <dgm:prSet/>
      <dgm:spPr/>
      <dgm:t>
        <a:bodyPr/>
        <a:lstStyle/>
        <a:p>
          <a:endParaRPr lang="zh-CN" altLang="en-US">
            <a:solidFill>
              <a:schemeClr val="tx1"/>
            </a:solidFill>
            <a:latin typeface="Microsoft YaHei" charset="-122"/>
            <a:ea typeface="Microsoft YaHei" charset="-122"/>
            <a:cs typeface="Microsoft YaHei" charset="-122"/>
          </a:endParaRPr>
        </a:p>
      </dgm:t>
    </dgm:pt>
    <dgm:pt modelId="{C7F7C9D3-5F6A-0C46-BCAC-DD354D38727D}">
      <dgm:prSet phldrT="[文本]"/>
      <dgm:spPr/>
      <dgm:t>
        <a:bodyPr/>
        <a:lstStyle/>
        <a:p>
          <a:r>
            <a:rPr lang="en-US" altLang="zh-CN" dirty="0">
              <a:solidFill>
                <a:schemeClr val="tx1"/>
              </a:solidFill>
              <a:latin typeface="Microsoft YaHei" charset="-122"/>
              <a:ea typeface="Microsoft YaHei" charset="-122"/>
              <a:cs typeface="Microsoft YaHei" charset="-122"/>
            </a:rPr>
            <a:t>MA</a:t>
          </a:r>
          <a:r>
            <a:rPr lang="zh-CN" altLang="en-US" dirty="0">
              <a:solidFill>
                <a:schemeClr val="tx1"/>
              </a:solidFill>
              <a:latin typeface="Microsoft YaHei" charset="-122"/>
              <a:ea typeface="Microsoft YaHei" charset="-122"/>
              <a:cs typeface="Microsoft YaHei" charset="-122"/>
            </a:rPr>
            <a:t>模型</a:t>
          </a:r>
        </a:p>
      </dgm:t>
    </dgm:pt>
    <dgm:pt modelId="{153502EC-E27B-EA47-BBA4-28A67F5D47C7}" type="parTrans" cxnId="{223543E7-79A1-184F-9096-D4AC061A4530}">
      <dgm:prSet/>
      <dgm:spPr/>
      <dgm:t>
        <a:bodyPr/>
        <a:lstStyle/>
        <a:p>
          <a:endParaRPr lang="zh-CN" altLang="en-US">
            <a:solidFill>
              <a:schemeClr val="tx1"/>
            </a:solidFill>
            <a:latin typeface="Microsoft YaHei" charset="-122"/>
            <a:ea typeface="Microsoft YaHei" charset="-122"/>
            <a:cs typeface="Microsoft YaHei" charset="-122"/>
          </a:endParaRPr>
        </a:p>
      </dgm:t>
    </dgm:pt>
    <dgm:pt modelId="{02D0B344-8862-0C4F-88C8-A46303D1942E}" type="sibTrans" cxnId="{223543E7-79A1-184F-9096-D4AC061A4530}">
      <dgm:prSet/>
      <dgm:spPr/>
      <dgm:t>
        <a:bodyPr/>
        <a:lstStyle/>
        <a:p>
          <a:endParaRPr lang="zh-CN" altLang="en-US">
            <a:solidFill>
              <a:schemeClr val="tx1"/>
            </a:solidFill>
            <a:latin typeface="Microsoft YaHei" charset="-122"/>
            <a:ea typeface="Microsoft YaHei" charset="-122"/>
            <a:cs typeface="Microsoft YaHei" charset="-122"/>
          </a:endParaRPr>
        </a:p>
      </dgm:t>
    </dgm:pt>
    <dgm:pt modelId="{C2816036-27B2-3942-92D1-B37CD3450928}">
      <dgm:prSet phldrT="[文本]"/>
      <dgm:spPr/>
      <dgm:t>
        <a:bodyPr/>
        <a:lstStyle/>
        <a:p>
          <a:r>
            <a:rPr lang="en-US" altLang="zh-CN" dirty="0">
              <a:solidFill>
                <a:schemeClr val="tx1"/>
              </a:solidFill>
              <a:latin typeface="Microsoft YaHei" charset="-122"/>
              <a:ea typeface="Microsoft YaHei" charset="-122"/>
              <a:cs typeface="Microsoft YaHei" charset="-122"/>
            </a:rPr>
            <a:t>ARIMA</a:t>
          </a:r>
          <a:r>
            <a:rPr lang="zh-CN" altLang="en-US" dirty="0">
              <a:solidFill>
                <a:schemeClr val="tx1"/>
              </a:solidFill>
              <a:latin typeface="Microsoft YaHei" charset="-122"/>
              <a:ea typeface="Microsoft YaHei" charset="-122"/>
              <a:cs typeface="Microsoft YaHei" charset="-122"/>
            </a:rPr>
            <a:t>模型</a:t>
          </a:r>
        </a:p>
      </dgm:t>
    </dgm:pt>
    <dgm:pt modelId="{916FA872-A56D-8A47-9E3C-E3C06AA83524}" type="parTrans" cxnId="{8A6E3A20-147E-FB42-B756-396CEB6ADAFE}">
      <dgm:prSet/>
      <dgm:spPr/>
      <dgm:t>
        <a:bodyPr/>
        <a:lstStyle/>
        <a:p>
          <a:endParaRPr lang="zh-CN" altLang="en-US">
            <a:solidFill>
              <a:schemeClr val="tx1"/>
            </a:solidFill>
            <a:latin typeface="Microsoft YaHei" charset="-122"/>
            <a:ea typeface="Microsoft YaHei" charset="-122"/>
            <a:cs typeface="Microsoft YaHei" charset="-122"/>
          </a:endParaRPr>
        </a:p>
      </dgm:t>
    </dgm:pt>
    <dgm:pt modelId="{25A9E2F2-12C3-8140-86EE-5BF7A361756B}" type="sibTrans" cxnId="{8A6E3A20-147E-FB42-B756-396CEB6ADAFE}">
      <dgm:prSet/>
      <dgm:spPr/>
      <dgm:t>
        <a:bodyPr/>
        <a:lstStyle/>
        <a:p>
          <a:endParaRPr lang="zh-CN" altLang="en-US">
            <a:solidFill>
              <a:schemeClr val="tx1"/>
            </a:solidFill>
            <a:latin typeface="Microsoft YaHei" charset="-122"/>
            <a:ea typeface="Microsoft YaHei" charset="-122"/>
            <a:cs typeface="Microsoft YaHei" charset="-122"/>
          </a:endParaRPr>
        </a:p>
      </dgm:t>
    </dgm:pt>
    <dgm:pt modelId="{985299EF-0A60-6D46-A7B7-59C3A2D142DA}">
      <dgm:prSet phldrT="[文本]"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识别</a:t>
          </a:r>
        </a:p>
      </dgm:t>
    </dgm:pt>
    <dgm:pt modelId="{625898A3-ED5E-9543-A612-F3630C886765}" type="parTrans" cxnId="{82F946A1-09C5-2F4C-BB59-140C1035F9E8}">
      <dgm:prSet/>
      <dgm:spPr/>
      <dgm:t>
        <a:bodyPr/>
        <a:lstStyle/>
        <a:p>
          <a:endParaRPr lang="zh-CN" altLang="en-US">
            <a:solidFill>
              <a:schemeClr val="tx1"/>
            </a:solidFill>
            <a:latin typeface="Microsoft YaHei" charset="-122"/>
            <a:ea typeface="Microsoft YaHei" charset="-122"/>
            <a:cs typeface="Microsoft YaHei" charset="-122"/>
          </a:endParaRPr>
        </a:p>
      </dgm:t>
    </dgm:pt>
    <dgm:pt modelId="{C295CE0F-8D39-8946-8726-C735C4FC4F04}" type="sibTrans" cxnId="{82F946A1-09C5-2F4C-BB59-140C1035F9E8}">
      <dgm:prSet/>
      <dgm:spPr/>
      <dgm:t>
        <a:bodyPr/>
        <a:lstStyle/>
        <a:p>
          <a:endParaRPr lang="zh-CN" altLang="en-US">
            <a:solidFill>
              <a:schemeClr val="tx1"/>
            </a:solidFill>
            <a:latin typeface="Microsoft YaHei" charset="-122"/>
            <a:ea typeface="Microsoft YaHei" charset="-122"/>
            <a:cs typeface="Microsoft YaHei" charset="-122"/>
          </a:endParaRPr>
        </a:p>
      </dgm:t>
    </dgm:pt>
    <dgm:pt modelId="{E246157F-90F0-4E47-B350-6A9D463A8C5B}">
      <dgm:prSet phldrT="[文本]"/>
      <dgm:spPr/>
      <dgm:t>
        <a:bodyPr/>
        <a:lstStyle/>
        <a:p>
          <a:r>
            <a:rPr lang="zh-CN" altLang="en-US" dirty="0">
              <a:solidFill>
                <a:schemeClr val="tx1"/>
              </a:solidFill>
              <a:latin typeface="Microsoft YaHei" charset="-122"/>
              <a:ea typeface="Microsoft YaHei" charset="-122"/>
              <a:cs typeface="Microsoft YaHei" charset="-122"/>
            </a:rPr>
            <a:t>产业舆情矩阵模型</a:t>
          </a:r>
        </a:p>
      </dgm:t>
    </dgm:pt>
    <dgm:pt modelId="{4CE6CE62-5FB1-4945-9186-0E7CE85CA3E7}" type="parTrans" cxnId="{ADF8E299-293E-8B45-B708-7A134FD4A519}">
      <dgm:prSet/>
      <dgm:spPr/>
      <dgm:t>
        <a:bodyPr/>
        <a:lstStyle/>
        <a:p>
          <a:endParaRPr lang="zh-CN" altLang="en-US">
            <a:solidFill>
              <a:schemeClr val="tx1"/>
            </a:solidFill>
            <a:latin typeface="Microsoft YaHei" charset="-122"/>
            <a:ea typeface="Microsoft YaHei" charset="-122"/>
            <a:cs typeface="Microsoft YaHei" charset="-122"/>
          </a:endParaRPr>
        </a:p>
      </dgm:t>
    </dgm:pt>
    <dgm:pt modelId="{92479ECA-51AE-9247-88A9-4AC2E47FDE60}" type="sibTrans" cxnId="{ADF8E299-293E-8B45-B708-7A134FD4A519}">
      <dgm:prSet/>
      <dgm:spPr/>
      <dgm:t>
        <a:bodyPr/>
        <a:lstStyle/>
        <a:p>
          <a:endParaRPr lang="zh-CN" altLang="en-US">
            <a:solidFill>
              <a:schemeClr val="tx1"/>
            </a:solidFill>
            <a:latin typeface="Microsoft YaHei" charset="-122"/>
            <a:ea typeface="Microsoft YaHei" charset="-122"/>
            <a:cs typeface="Microsoft YaHei" charset="-122"/>
          </a:endParaRPr>
        </a:p>
      </dgm:t>
    </dgm:pt>
    <dgm:pt modelId="{1D87F944-906E-D543-BF2E-8173BA3EF9C5}">
      <dgm:prSet phldrT="[文本]"/>
      <dgm:spPr/>
      <dgm:t>
        <a:bodyPr/>
        <a:lstStyle/>
        <a:p>
          <a:r>
            <a:rPr lang="zh-CN" altLang="en-US" dirty="0">
              <a:solidFill>
                <a:schemeClr val="tx1"/>
              </a:solidFill>
              <a:latin typeface="Microsoft YaHei" charset="-122"/>
              <a:ea typeface="Microsoft YaHei" charset="-122"/>
              <a:cs typeface="Microsoft YaHei" charset="-122"/>
            </a:rPr>
            <a:t>产品价格弹性模型</a:t>
          </a:r>
        </a:p>
      </dgm:t>
    </dgm:pt>
    <dgm:pt modelId="{2D0633E1-1338-504A-BF5B-16F5EE0E57AF}" type="parTrans" cxnId="{A20E8FF5-6546-1E45-9A48-0EB8BBCACA0E}">
      <dgm:prSet/>
      <dgm:spPr/>
      <dgm:t>
        <a:bodyPr/>
        <a:lstStyle/>
        <a:p>
          <a:endParaRPr lang="zh-CN" altLang="en-US">
            <a:solidFill>
              <a:schemeClr val="tx1"/>
            </a:solidFill>
            <a:latin typeface="Microsoft YaHei" charset="-122"/>
            <a:ea typeface="Microsoft YaHei" charset="-122"/>
            <a:cs typeface="Microsoft YaHei" charset="-122"/>
          </a:endParaRPr>
        </a:p>
      </dgm:t>
    </dgm:pt>
    <dgm:pt modelId="{65ADC890-431E-514C-811F-1ECB1F41ACF5}" type="sibTrans" cxnId="{A20E8FF5-6546-1E45-9A48-0EB8BBCACA0E}">
      <dgm:prSet/>
      <dgm:spPr/>
      <dgm:t>
        <a:bodyPr/>
        <a:lstStyle/>
        <a:p>
          <a:endParaRPr lang="zh-CN" altLang="en-US">
            <a:solidFill>
              <a:schemeClr val="tx1"/>
            </a:solidFill>
            <a:latin typeface="Microsoft YaHei" charset="-122"/>
            <a:ea typeface="Microsoft YaHei" charset="-122"/>
            <a:cs typeface="Microsoft YaHei" charset="-122"/>
          </a:endParaRPr>
        </a:p>
      </dgm:t>
    </dgm:pt>
    <dgm:pt modelId="{E31D4712-F2C0-594D-884A-15356A251914}">
      <dgm:prSet/>
      <dgm:spPr/>
      <dgm:t>
        <a:bodyPr/>
        <a:lstStyle/>
        <a:p>
          <a:r>
            <a:rPr lang="zh-CN" altLang="en-US" b="0" i="0" u="none" dirty="0">
              <a:solidFill>
                <a:schemeClr val="tx1"/>
              </a:solidFill>
              <a:latin typeface="Microsoft YaHei" charset="-122"/>
              <a:ea typeface="Microsoft YaHei" charset="-122"/>
              <a:cs typeface="Microsoft YaHei" charset="-122"/>
            </a:rPr>
            <a:t>线性回归</a:t>
          </a:r>
          <a:endParaRPr lang="en-US" altLang="zh-CN" b="0" i="0" u="none" dirty="0">
            <a:solidFill>
              <a:schemeClr val="tx1"/>
            </a:solidFill>
            <a:latin typeface="Microsoft YaHei" charset="-122"/>
            <a:ea typeface="Microsoft YaHei" charset="-122"/>
            <a:cs typeface="Microsoft YaHei" charset="-122"/>
          </a:endParaRPr>
        </a:p>
        <a:p>
          <a:r>
            <a:rPr lang="de-DE" b="0" i="0" u="none" dirty="0">
              <a:solidFill>
                <a:schemeClr val="tx1"/>
              </a:solidFill>
              <a:latin typeface="Microsoft YaHei" charset="-122"/>
              <a:ea typeface="Microsoft YaHei" charset="-122"/>
              <a:cs typeface="Microsoft YaHei" charset="-122"/>
            </a:rPr>
            <a:t>模型</a:t>
          </a:r>
          <a:endParaRPr lang="zh-CN" altLang="en-US" dirty="0">
            <a:solidFill>
              <a:schemeClr val="tx1"/>
            </a:solidFill>
            <a:latin typeface="Microsoft YaHei" charset="-122"/>
            <a:ea typeface="Microsoft YaHei" charset="-122"/>
            <a:cs typeface="Microsoft YaHei" charset="-122"/>
          </a:endParaRPr>
        </a:p>
      </dgm:t>
    </dgm:pt>
    <dgm:pt modelId="{05478B48-7AA6-214B-9616-7AC2F32B1D47}" type="parTrans" cxnId="{903BA4C0-386C-5E4D-A9FC-3F7B96802975}">
      <dgm:prSet/>
      <dgm:spPr/>
      <dgm:t>
        <a:bodyPr/>
        <a:lstStyle/>
        <a:p>
          <a:endParaRPr lang="zh-CN" altLang="en-US">
            <a:solidFill>
              <a:schemeClr val="tx1"/>
            </a:solidFill>
            <a:latin typeface="Microsoft YaHei" charset="-122"/>
            <a:ea typeface="Microsoft YaHei" charset="-122"/>
            <a:cs typeface="Microsoft YaHei" charset="-122"/>
          </a:endParaRPr>
        </a:p>
      </dgm:t>
    </dgm:pt>
    <dgm:pt modelId="{8671A2B7-3D99-2E45-A30F-80549A0C6FD4}" type="sibTrans" cxnId="{903BA4C0-386C-5E4D-A9FC-3F7B96802975}">
      <dgm:prSet/>
      <dgm:spPr/>
      <dgm:t>
        <a:bodyPr/>
        <a:lstStyle/>
        <a:p>
          <a:endParaRPr lang="zh-CN" altLang="en-US">
            <a:solidFill>
              <a:schemeClr val="tx1"/>
            </a:solidFill>
            <a:latin typeface="Microsoft YaHei" charset="-122"/>
            <a:ea typeface="Microsoft YaHei" charset="-122"/>
            <a:cs typeface="Microsoft YaHei" charset="-122"/>
          </a:endParaRPr>
        </a:p>
      </dgm:t>
    </dgm:pt>
    <dgm:pt modelId="{47ED6E61-1673-084C-9E99-6E3E09E3E7B4}">
      <dgm:prSet/>
      <dgm:spPr/>
      <dgm:t>
        <a:bodyPr/>
        <a:lstStyle/>
        <a:p>
          <a:r>
            <a:rPr lang="zh-CN" altLang="en-US" dirty="0">
              <a:solidFill>
                <a:schemeClr val="tx1"/>
              </a:solidFill>
              <a:latin typeface="Microsoft YaHei" charset="-122"/>
              <a:ea typeface="Microsoft YaHei" charset="-122"/>
              <a:cs typeface="Microsoft YaHei" charset="-122"/>
            </a:rPr>
            <a:t>朴素贝叶斯</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模型</a:t>
          </a:r>
        </a:p>
      </dgm:t>
    </dgm:pt>
    <dgm:pt modelId="{3A1F30D6-CF0F-E340-A5B6-474A3D3C5E7E}" type="parTrans" cxnId="{94615549-BE4C-2541-8DDB-01BC84F0A6CB}">
      <dgm:prSet/>
      <dgm:spPr/>
      <dgm:t>
        <a:bodyPr/>
        <a:lstStyle/>
        <a:p>
          <a:endParaRPr lang="zh-CN" altLang="en-US">
            <a:solidFill>
              <a:schemeClr val="tx1"/>
            </a:solidFill>
            <a:latin typeface="Microsoft YaHei" charset="-122"/>
            <a:ea typeface="Microsoft YaHei" charset="-122"/>
            <a:cs typeface="Microsoft YaHei" charset="-122"/>
          </a:endParaRPr>
        </a:p>
      </dgm:t>
    </dgm:pt>
    <dgm:pt modelId="{22AE4072-63CC-874B-BCD5-9F9ED06F1F9A}" type="sibTrans" cxnId="{94615549-BE4C-2541-8DDB-01BC84F0A6CB}">
      <dgm:prSet/>
      <dgm:spPr/>
      <dgm:t>
        <a:bodyPr/>
        <a:lstStyle/>
        <a:p>
          <a:endParaRPr lang="zh-CN" altLang="en-US">
            <a:solidFill>
              <a:schemeClr val="tx1"/>
            </a:solidFill>
            <a:latin typeface="Microsoft YaHei" charset="-122"/>
            <a:ea typeface="Microsoft YaHei" charset="-122"/>
            <a:cs typeface="Microsoft YaHei" charset="-122"/>
          </a:endParaRPr>
        </a:p>
      </dgm:t>
    </dgm:pt>
    <dgm:pt modelId="{6D22BD29-10F0-AC41-80C7-0308E3FEADBB}">
      <dgm:prSet custT="1"/>
      <dgm:spPr/>
      <dgm:t>
        <a:bodyPr/>
        <a:lstStyle/>
        <a:p>
          <a:pPr>
            <a:lnSpc>
              <a:spcPct val="100000"/>
            </a:lnSpc>
            <a:spcAft>
              <a:spcPts val="0"/>
            </a:spcAft>
          </a:pPr>
          <a:r>
            <a:rPr lang="zh-CN" altLang="en-US" sz="2400" dirty="0">
              <a:solidFill>
                <a:schemeClr val="tx1"/>
              </a:solidFill>
              <a:latin typeface="Microsoft YaHei" charset="-122"/>
              <a:ea typeface="Microsoft YaHei" charset="-122"/>
              <a:cs typeface="Microsoft YaHei" charset="-122"/>
            </a:rPr>
            <a:t>时间</a:t>
          </a:r>
          <a:endParaRPr lang="en-US" altLang="zh-CN" sz="2400" dirty="0">
            <a:solidFill>
              <a:schemeClr val="tx1"/>
            </a:solidFill>
            <a:latin typeface="Microsoft YaHei" charset="-122"/>
            <a:ea typeface="Microsoft YaHei" charset="-122"/>
            <a:cs typeface="Microsoft YaHei" charset="-122"/>
          </a:endParaRPr>
        </a:p>
        <a:p>
          <a:pPr>
            <a:lnSpc>
              <a:spcPct val="100000"/>
            </a:lnSpc>
            <a:spcAft>
              <a:spcPts val="0"/>
            </a:spcAft>
          </a:pPr>
          <a:r>
            <a:rPr lang="zh-CN" altLang="en-US" sz="2400" dirty="0">
              <a:solidFill>
                <a:schemeClr val="tx1"/>
              </a:solidFill>
              <a:latin typeface="Microsoft YaHei" charset="-122"/>
              <a:ea typeface="Microsoft YaHei" charset="-122"/>
              <a:cs typeface="Microsoft YaHei" charset="-122"/>
            </a:rPr>
            <a:t>序列</a:t>
          </a:r>
        </a:p>
      </dgm:t>
    </dgm:pt>
    <dgm:pt modelId="{5060C4FB-060A-1A4A-862E-B0EC35C40909}" type="parTrans" cxnId="{9614652C-0DEE-1E46-BFE3-6F9712CF3B06}">
      <dgm:prSet/>
      <dgm:spPr/>
      <dgm:t>
        <a:bodyPr/>
        <a:lstStyle/>
        <a:p>
          <a:endParaRPr lang="zh-CN" altLang="en-US">
            <a:solidFill>
              <a:schemeClr val="tx1"/>
            </a:solidFill>
            <a:latin typeface="Microsoft YaHei" charset="-122"/>
            <a:ea typeface="Microsoft YaHei" charset="-122"/>
            <a:cs typeface="Microsoft YaHei" charset="-122"/>
          </a:endParaRPr>
        </a:p>
      </dgm:t>
    </dgm:pt>
    <dgm:pt modelId="{3CA06FCF-66DB-A749-9B27-2E00313B39B5}" type="sibTrans" cxnId="{9614652C-0DEE-1E46-BFE3-6F9712CF3B06}">
      <dgm:prSet/>
      <dgm:spPr/>
      <dgm:t>
        <a:bodyPr/>
        <a:lstStyle/>
        <a:p>
          <a:endParaRPr lang="zh-CN" altLang="en-US">
            <a:solidFill>
              <a:schemeClr val="tx1"/>
            </a:solidFill>
            <a:latin typeface="Microsoft YaHei" charset="-122"/>
            <a:ea typeface="Microsoft YaHei" charset="-122"/>
            <a:cs typeface="Microsoft YaHei" charset="-122"/>
          </a:endParaRPr>
        </a:p>
      </dgm:t>
    </dgm:pt>
    <dgm:pt modelId="{F8F2BA10-64EE-EE4F-A36D-A536D082562B}">
      <dgm:prSet/>
      <dgm:spPr/>
      <dgm:t>
        <a:bodyPr/>
        <a:lstStyle/>
        <a:p>
          <a:r>
            <a:rPr lang="en-US" altLang="zh-CN" dirty="0">
              <a:solidFill>
                <a:schemeClr val="tx1"/>
              </a:solidFill>
              <a:latin typeface="Microsoft YaHei" charset="-122"/>
              <a:ea typeface="Microsoft YaHei" charset="-122"/>
              <a:cs typeface="Microsoft YaHei" charset="-122"/>
            </a:rPr>
            <a:t>SVM</a:t>
          </a:r>
          <a:r>
            <a:rPr lang="zh-CN" altLang="en-US" dirty="0">
              <a:solidFill>
                <a:schemeClr val="tx1"/>
              </a:solidFill>
              <a:latin typeface="Microsoft YaHei" charset="-122"/>
              <a:ea typeface="Microsoft YaHei" charset="-122"/>
              <a:cs typeface="Microsoft YaHei" charset="-122"/>
            </a:rPr>
            <a:t>算法</a:t>
          </a:r>
        </a:p>
      </dgm:t>
    </dgm:pt>
    <dgm:pt modelId="{CE91FE4C-5AA0-A349-A721-59C1581F788F}" type="parTrans" cxnId="{3FC7CEAC-47DD-D64C-BFD9-F0153F7D4202}">
      <dgm:prSet/>
      <dgm:spPr/>
      <dgm:t>
        <a:bodyPr/>
        <a:lstStyle/>
        <a:p>
          <a:endParaRPr lang="zh-CN" altLang="en-US">
            <a:solidFill>
              <a:schemeClr val="tx1"/>
            </a:solidFill>
            <a:latin typeface="Microsoft YaHei" charset="-122"/>
            <a:ea typeface="Microsoft YaHei" charset="-122"/>
            <a:cs typeface="Microsoft YaHei" charset="-122"/>
          </a:endParaRPr>
        </a:p>
      </dgm:t>
    </dgm:pt>
    <dgm:pt modelId="{A7524526-E1DB-C145-91DE-ABC4F0F306BF}" type="sibTrans" cxnId="{3FC7CEAC-47DD-D64C-BFD9-F0153F7D4202}">
      <dgm:prSet/>
      <dgm:spPr/>
      <dgm:t>
        <a:bodyPr/>
        <a:lstStyle/>
        <a:p>
          <a:endParaRPr lang="zh-CN" altLang="en-US">
            <a:solidFill>
              <a:schemeClr val="tx1"/>
            </a:solidFill>
            <a:latin typeface="Microsoft YaHei" charset="-122"/>
            <a:ea typeface="Microsoft YaHei" charset="-122"/>
            <a:cs typeface="Microsoft YaHei" charset="-122"/>
          </a:endParaRPr>
        </a:p>
      </dgm:t>
    </dgm:pt>
    <dgm:pt modelId="{D6D456CA-D74C-F349-A5A5-DA69D6FD79FD}">
      <dgm:prSet/>
      <dgm:spPr/>
      <dgm:t>
        <a:bodyPr/>
        <a:lstStyle/>
        <a:p>
          <a:r>
            <a:rPr lang="en-US" altLang="zh-CN" b="0" i="0" u="none" dirty="0">
              <a:solidFill>
                <a:schemeClr val="tx1"/>
              </a:solidFill>
              <a:latin typeface="Microsoft YaHei" charset="-122"/>
              <a:ea typeface="Microsoft YaHei" charset="-122"/>
              <a:cs typeface="Microsoft YaHei" charset="-122"/>
            </a:rPr>
            <a:t>ID3</a:t>
          </a:r>
          <a:r>
            <a:rPr lang="zh-CN" altLang="en-US" b="0" i="0" u="none" dirty="0">
              <a:solidFill>
                <a:schemeClr val="tx1"/>
              </a:solidFill>
              <a:latin typeface="Microsoft YaHei" charset="-122"/>
              <a:ea typeface="Microsoft YaHei" charset="-122"/>
              <a:cs typeface="Microsoft YaHei" charset="-122"/>
            </a:rPr>
            <a:t>算法</a:t>
          </a:r>
          <a:endParaRPr lang="zh-CN" altLang="en-US" dirty="0">
            <a:solidFill>
              <a:schemeClr val="tx1"/>
            </a:solidFill>
            <a:latin typeface="Microsoft YaHei" charset="-122"/>
            <a:ea typeface="Microsoft YaHei" charset="-122"/>
            <a:cs typeface="Microsoft YaHei" charset="-122"/>
          </a:endParaRPr>
        </a:p>
      </dgm:t>
    </dgm:pt>
    <dgm:pt modelId="{50CE6243-7B48-EB46-8807-1D46357CDAC7}" type="parTrans" cxnId="{319900C5-47A7-534F-AA06-88CF91A2F413}">
      <dgm:prSet/>
      <dgm:spPr/>
      <dgm:t>
        <a:bodyPr/>
        <a:lstStyle/>
        <a:p>
          <a:endParaRPr lang="zh-CN" altLang="en-US">
            <a:solidFill>
              <a:schemeClr val="tx1"/>
            </a:solidFill>
            <a:latin typeface="Microsoft YaHei" charset="-122"/>
            <a:ea typeface="Microsoft YaHei" charset="-122"/>
            <a:cs typeface="Microsoft YaHei" charset="-122"/>
          </a:endParaRPr>
        </a:p>
      </dgm:t>
    </dgm:pt>
    <dgm:pt modelId="{001BA998-E1CD-FE4D-A8F0-768153E66E9E}" type="sibTrans" cxnId="{319900C5-47A7-534F-AA06-88CF91A2F413}">
      <dgm:prSet/>
      <dgm:spPr/>
      <dgm:t>
        <a:bodyPr/>
        <a:lstStyle/>
        <a:p>
          <a:endParaRPr lang="zh-CN" altLang="en-US">
            <a:solidFill>
              <a:schemeClr val="tx1"/>
            </a:solidFill>
            <a:latin typeface="Microsoft YaHei" charset="-122"/>
            <a:ea typeface="Microsoft YaHei" charset="-122"/>
            <a:cs typeface="Microsoft YaHei" charset="-122"/>
          </a:endParaRPr>
        </a:p>
      </dgm:t>
    </dgm:pt>
    <dgm:pt modelId="{5586BA37-B7B7-CA49-957D-59287F62D083}">
      <dgm:prSet/>
      <dgm:spPr/>
      <dgm:t>
        <a:bodyPr/>
        <a:lstStyle/>
        <a:p>
          <a:r>
            <a:rPr lang="en-US" altLang="zh-CN" dirty="0">
              <a:solidFill>
                <a:schemeClr val="tx1"/>
              </a:solidFill>
              <a:latin typeface="Microsoft YaHei" charset="-122"/>
              <a:ea typeface="Microsoft YaHei" charset="-122"/>
              <a:cs typeface="Microsoft YaHei" charset="-122"/>
            </a:rPr>
            <a:t>Lasso</a:t>
          </a:r>
          <a:r>
            <a:rPr lang="zh-CN" altLang="en-US" dirty="0">
              <a:solidFill>
                <a:schemeClr val="tx1"/>
              </a:solidFill>
              <a:latin typeface="Microsoft YaHei" charset="-122"/>
              <a:ea typeface="Microsoft YaHei" charset="-122"/>
              <a:cs typeface="Microsoft YaHei" charset="-122"/>
            </a:rPr>
            <a:t>回归</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模型</a:t>
          </a:r>
        </a:p>
      </dgm:t>
    </dgm:pt>
    <dgm:pt modelId="{EC3FF011-2937-4D48-AC2E-ED6FD1369310}" type="parTrans" cxnId="{D3379CE0-0786-2144-80C7-7BE01FB2986E}">
      <dgm:prSet/>
      <dgm:spPr/>
      <dgm:t>
        <a:bodyPr/>
        <a:lstStyle/>
        <a:p>
          <a:endParaRPr lang="zh-CN" altLang="en-US">
            <a:solidFill>
              <a:schemeClr val="tx1"/>
            </a:solidFill>
            <a:latin typeface="Microsoft YaHei" charset="-122"/>
            <a:ea typeface="Microsoft YaHei" charset="-122"/>
            <a:cs typeface="Microsoft YaHei" charset="-122"/>
          </a:endParaRPr>
        </a:p>
      </dgm:t>
    </dgm:pt>
    <dgm:pt modelId="{29F6A641-9FF7-6E48-90AC-8BA49F42CAD2}" type="sibTrans" cxnId="{D3379CE0-0786-2144-80C7-7BE01FB2986E}">
      <dgm:prSet/>
      <dgm:spPr/>
      <dgm:t>
        <a:bodyPr/>
        <a:lstStyle/>
        <a:p>
          <a:endParaRPr lang="zh-CN" altLang="en-US">
            <a:solidFill>
              <a:schemeClr val="tx1"/>
            </a:solidFill>
            <a:latin typeface="Microsoft YaHei" charset="-122"/>
            <a:ea typeface="Microsoft YaHei" charset="-122"/>
            <a:cs typeface="Microsoft YaHei" charset="-122"/>
          </a:endParaRPr>
        </a:p>
      </dgm:t>
    </dgm:pt>
    <dgm:pt modelId="{30092C76-880D-BA40-8939-ABD690B07CE8}">
      <dgm:prSet/>
      <dgm:spPr/>
      <dgm:t>
        <a:bodyPr/>
        <a:lstStyle/>
        <a:p>
          <a:r>
            <a:rPr lang="en-US" altLang="zh-CN" dirty="0">
              <a:solidFill>
                <a:schemeClr val="tx1"/>
              </a:solidFill>
              <a:latin typeface="Microsoft YaHei" charset="-122"/>
              <a:ea typeface="Microsoft YaHei" charset="-122"/>
              <a:cs typeface="Microsoft YaHei" charset="-122"/>
            </a:rPr>
            <a:t>C4.5</a:t>
          </a:r>
          <a:r>
            <a:rPr lang="zh-CN" altLang="en-US" dirty="0">
              <a:solidFill>
                <a:schemeClr val="tx1"/>
              </a:solidFill>
              <a:latin typeface="Microsoft YaHei" charset="-122"/>
              <a:ea typeface="Microsoft YaHei" charset="-122"/>
              <a:cs typeface="Microsoft YaHei" charset="-122"/>
            </a:rPr>
            <a:t>算法</a:t>
          </a:r>
        </a:p>
      </dgm:t>
    </dgm:pt>
    <dgm:pt modelId="{D52F5A21-1A54-DA47-A9EF-7BDE97B1CB3B}" type="parTrans" cxnId="{EB3B8E8F-1057-4141-AC5D-56FA145DD0D6}">
      <dgm:prSet/>
      <dgm:spPr/>
      <dgm:t>
        <a:bodyPr/>
        <a:lstStyle/>
        <a:p>
          <a:endParaRPr lang="zh-CN" altLang="en-US">
            <a:solidFill>
              <a:schemeClr val="tx1"/>
            </a:solidFill>
            <a:latin typeface="Microsoft YaHei" charset="-122"/>
            <a:ea typeface="Microsoft YaHei" charset="-122"/>
            <a:cs typeface="Microsoft YaHei" charset="-122"/>
          </a:endParaRPr>
        </a:p>
      </dgm:t>
    </dgm:pt>
    <dgm:pt modelId="{E4D1512C-DC99-E64A-99CB-AE081748596D}" type="sibTrans" cxnId="{EB3B8E8F-1057-4141-AC5D-56FA145DD0D6}">
      <dgm:prSet/>
      <dgm:spPr/>
      <dgm:t>
        <a:bodyPr/>
        <a:lstStyle/>
        <a:p>
          <a:endParaRPr lang="zh-CN" altLang="en-US">
            <a:solidFill>
              <a:schemeClr val="tx1"/>
            </a:solidFill>
            <a:latin typeface="Microsoft YaHei" charset="-122"/>
            <a:ea typeface="Microsoft YaHei" charset="-122"/>
            <a:cs typeface="Microsoft YaHei" charset="-122"/>
          </a:endParaRPr>
        </a:p>
      </dgm:t>
    </dgm:pt>
    <dgm:pt modelId="{096D4DE7-6CE9-3F45-8B4D-565B30A89BCC}">
      <dgm:prSet/>
      <dgm:spPr/>
      <dgm:t>
        <a:bodyPr/>
        <a:lstStyle/>
        <a:p>
          <a:r>
            <a:rPr lang="zh-CN" altLang="en-US" dirty="0">
              <a:solidFill>
                <a:schemeClr val="tx1"/>
              </a:solidFill>
              <a:latin typeface="Microsoft YaHei" charset="-122"/>
              <a:ea typeface="Microsoft YaHei" charset="-122"/>
              <a:cs typeface="Microsoft YaHei" charset="-122"/>
            </a:rPr>
            <a:t>随机森林算法</a:t>
          </a:r>
        </a:p>
      </dgm:t>
    </dgm:pt>
    <dgm:pt modelId="{C4D14B46-E5DE-5740-AC95-DBF2485B1BA3}" type="parTrans" cxnId="{B04E2648-74B4-374F-B299-40B92AA5DEF3}">
      <dgm:prSet/>
      <dgm:spPr/>
      <dgm:t>
        <a:bodyPr/>
        <a:lstStyle/>
        <a:p>
          <a:endParaRPr lang="zh-CN" altLang="en-US">
            <a:solidFill>
              <a:schemeClr val="tx1"/>
            </a:solidFill>
            <a:latin typeface="Microsoft YaHei" charset="-122"/>
            <a:ea typeface="Microsoft YaHei" charset="-122"/>
            <a:cs typeface="Microsoft YaHei" charset="-122"/>
          </a:endParaRPr>
        </a:p>
      </dgm:t>
    </dgm:pt>
    <dgm:pt modelId="{6BC08423-9627-D34D-9450-5B9CDBBE5BD8}" type="sibTrans" cxnId="{B04E2648-74B4-374F-B299-40B92AA5DEF3}">
      <dgm:prSet/>
      <dgm:spPr/>
      <dgm:t>
        <a:bodyPr/>
        <a:lstStyle/>
        <a:p>
          <a:endParaRPr lang="zh-CN" altLang="en-US">
            <a:solidFill>
              <a:schemeClr val="tx1"/>
            </a:solidFill>
            <a:latin typeface="Microsoft YaHei" charset="-122"/>
            <a:ea typeface="Microsoft YaHei" charset="-122"/>
            <a:cs typeface="Microsoft YaHei" charset="-122"/>
          </a:endParaRPr>
        </a:p>
      </dgm:t>
    </dgm:pt>
    <dgm:pt modelId="{E22D7568-D404-F241-88BE-09F17F60CFF0}">
      <dgm:prSet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聚类</a:t>
          </a:r>
        </a:p>
      </dgm:t>
    </dgm:pt>
    <dgm:pt modelId="{93CF3244-47FA-904B-80B1-C2AC86817965}" type="parTrans" cxnId="{C5CF386C-6D29-C647-A90C-0CB24BE2DEE3}">
      <dgm:prSet/>
      <dgm:spPr/>
      <dgm:t>
        <a:bodyPr/>
        <a:lstStyle/>
        <a:p>
          <a:endParaRPr lang="zh-CN" altLang="en-US">
            <a:solidFill>
              <a:schemeClr val="tx1"/>
            </a:solidFill>
            <a:latin typeface="Microsoft YaHei" charset="-122"/>
            <a:ea typeface="Microsoft YaHei" charset="-122"/>
            <a:cs typeface="Microsoft YaHei" charset="-122"/>
          </a:endParaRPr>
        </a:p>
      </dgm:t>
    </dgm:pt>
    <dgm:pt modelId="{2AC6154A-E509-F745-B54A-4203D38DA063}" type="sibTrans" cxnId="{C5CF386C-6D29-C647-A90C-0CB24BE2DEE3}">
      <dgm:prSet/>
      <dgm:spPr/>
      <dgm:t>
        <a:bodyPr/>
        <a:lstStyle/>
        <a:p>
          <a:endParaRPr lang="zh-CN" altLang="en-US">
            <a:solidFill>
              <a:schemeClr val="tx1"/>
            </a:solidFill>
            <a:latin typeface="Microsoft YaHei" charset="-122"/>
            <a:ea typeface="Microsoft YaHei" charset="-122"/>
            <a:cs typeface="Microsoft YaHei" charset="-122"/>
          </a:endParaRPr>
        </a:p>
      </dgm:t>
    </dgm:pt>
    <dgm:pt modelId="{A5FC4480-CD20-A44C-BA53-1BC75C75F866}">
      <dgm:prSet/>
      <dgm:spPr/>
      <dgm:t>
        <a:bodyPr/>
        <a:lstStyle/>
        <a:p>
          <a:r>
            <a:rPr lang="en-US" altLang="zh-CN" dirty="0">
              <a:solidFill>
                <a:schemeClr val="tx1"/>
              </a:solidFill>
              <a:latin typeface="Microsoft YaHei" charset="-122"/>
              <a:ea typeface="Microsoft YaHei" charset="-122"/>
              <a:cs typeface="Microsoft YaHei" charset="-122"/>
            </a:rPr>
            <a:t>K</a:t>
          </a:r>
          <a:r>
            <a:rPr lang="zh-CN" altLang="en-US" dirty="0">
              <a:solidFill>
                <a:schemeClr val="tx1"/>
              </a:solidFill>
              <a:latin typeface="Microsoft YaHei" charset="-122"/>
              <a:ea typeface="Microsoft YaHei" charset="-122"/>
              <a:cs typeface="Microsoft YaHei" charset="-122"/>
            </a:rPr>
            <a:t>均值算法</a:t>
          </a:r>
        </a:p>
      </dgm:t>
    </dgm:pt>
    <dgm:pt modelId="{FC7F4C8B-7A8E-4E4A-A3B8-BD233F712A3D}" type="parTrans" cxnId="{47403EE6-CB20-8E40-BF58-83CD8400A96B}">
      <dgm:prSet/>
      <dgm:spPr/>
      <dgm:t>
        <a:bodyPr/>
        <a:lstStyle/>
        <a:p>
          <a:endParaRPr lang="zh-CN" altLang="en-US">
            <a:solidFill>
              <a:schemeClr val="tx1"/>
            </a:solidFill>
            <a:latin typeface="Microsoft YaHei" charset="-122"/>
            <a:ea typeface="Microsoft YaHei" charset="-122"/>
            <a:cs typeface="Microsoft YaHei" charset="-122"/>
          </a:endParaRPr>
        </a:p>
      </dgm:t>
    </dgm:pt>
    <dgm:pt modelId="{F411490D-774A-0A45-9409-481A8A549C34}" type="sibTrans" cxnId="{47403EE6-CB20-8E40-BF58-83CD8400A96B}">
      <dgm:prSet/>
      <dgm:spPr/>
      <dgm:t>
        <a:bodyPr/>
        <a:lstStyle/>
        <a:p>
          <a:endParaRPr lang="zh-CN" altLang="en-US">
            <a:solidFill>
              <a:schemeClr val="tx1"/>
            </a:solidFill>
            <a:latin typeface="Microsoft YaHei" charset="-122"/>
            <a:ea typeface="Microsoft YaHei" charset="-122"/>
            <a:cs typeface="Microsoft YaHei" charset="-122"/>
          </a:endParaRPr>
        </a:p>
      </dgm:t>
    </dgm:pt>
    <dgm:pt modelId="{F85437AF-417C-4949-8449-80E435C737B3}">
      <dgm:prSet custT="1"/>
      <dgm:spPr/>
      <dgm:t>
        <a:bodyPr/>
        <a:lstStyle/>
        <a:p>
          <a:pPr>
            <a:lnSpc>
              <a:spcPct val="100000"/>
            </a:lnSpc>
            <a:spcAft>
              <a:spcPts val="0"/>
            </a:spcAft>
          </a:pPr>
          <a:r>
            <a:rPr lang="zh-CN" altLang="en-US" sz="2400" dirty="0">
              <a:solidFill>
                <a:schemeClr val="tx1"/>
              </a:solidFill>
              <a:latin typeface="Microsoft YaHei" charset="-122"/>
              <a:ea typeface="Microsoft YaHei" charset="-122"/>
              <a:cs typeface="Microsoft YaHei" charset="-122"/>
            </a:rPr>
            <a:t>关联</a:t>
          </a:r>
          <a:endParaRPr lang="en-US" altLang="zh-CN" sz="2400" dirty="0">
            <a:solidFill>
              <a:schemeClr val="tx1"/>
            </a:solidFill>
            <a:latin typeface="Microsoft YaHei" charset="-122"/>
            <a:ea typeface="Microsoft YaHei" charset="-122"/>
            <a:cs typeface="Microsoft YaHei" charset="-122"/>
          </a:endParaRPr>
        </a:p>
        <a:p>
          <a:pPr>
            <a:lnSpc>
              <a:spcPct val="100000"/>
            </a:lnSpc>
            <a:spcAft>
              <a:spcPts val="0"/>
            </a:spcAft>
          </a:pPr>
          <a:r>
            <a:rPr lang="zh-CN" altLang="en-US" sz="2400" dirty="0">
              <a:solidFill>
                <a:schemeClr val="tx1"/>
              </a:solidFill>
              <a:latin typeface="Microsoft YaHei" charset="-122"/>
              <a:ea typeface="Microsoft YaHei" charset="-122"/>
              <a:cs typeface="Microsoft YaHei" charset="-122"/>
            </a:rPr>
            <a:t>降维</a:t>
          </a:r>
          <a:endParaRPr lang="en-US" altLang="zh-CN" sz="2400" dirty="0">
            <a:solidFill>
              <a:schemeClr val="tx1"/>
            </a:solidFill>
            <a:latin typeface="Microsoft YaHei" charset="-122"/>
            <a:ea typeface="Microsoft YaHei" charset="-122"/>
            <a:cs typeface="Microsoft YaHei" charset="-122"/>
          </a:endParaRPr>
        </a:p>
      </dgm:t>
    </dgm:pt>
    <dgm:pt modelId="{9881FAFF-6B9B-7C4B-927C-D10BC34397AB}" type="parTrans" cxnId="{9BFB41C2-691F-DE48-9E62-1C5658DF7101}">
      <dgm:prSet/>
      <dgm:spPr/>
      <dgm:t>
        <a:bodyPr/>
        <a:lstStyle/>
        <a:p>
          <a:endParaRPr lang="zh-CN" altLang="en-US">
            <a:solidFill>
              <a:schemeClr val="tx1"/>
            </a:solidFill>
            <a:latin typeface="Microsoft YaHei" charset="-122"/>
            <a:ea typeface="Microsoft YaHei" charset="-122"/>
            <a:cs typeface="Microsoft YaHei" charset="-122"/>
          </a:endParaRPr>
        </a:p>
      </dgm:t>
    </dgm:pt>
    <dgm:pt modelId="{BA0BCFC4-E15D-D340-8309-0E5245096DFE}" type="sibTrans" cxnId="{9BFB41C2-691F-DE48-9E62-1C5658DF7101}">
      <dgm:prSet/>
      <dgm:spPr/>
      <dgm:t>
        <a:bodyPr/>
        <a:lstStyle/>
        <a:p>
          <a:endParaRPr lang="zh-CN" altLang="en-US">
            <a:solidFill>
              <a:schemeClr val="tx1"/>
            </a:solidFill>
            <a:latin typeface="Microsoft YaHei" charset="-122"/>
            <a:ea typeface="Microsoft YaHei" charset="-122"/>
            <a:cs typeface="Microsoft YaHei" charset="-122"/>
          </a:endParaRPr>
        </a:p>
      </dgm:t>
    </dgm:pt>
    <dgm:pt modelId="{D683FC7A-AF16-0D4B-8AB7-037F67D218FC}">
      <dgm:prSet/>
      <dgm:spPr/>
      <dgm:t>
        <a:bodyPr/>
        <a:lstStyle/>
        <a:p>
          <a:r>
            <a:rPr lang="en-US" altLang="zh-CN" dirty="0" err="1">
              <a:solidFill>
                <a:schemeClr val="tx1"/>
              </a:solidFill>
              <a:latin typeface="Microsoft YaHei" charset="-122"/>
              <a:ea typeface="Microsoft YaHei" charset="-122"/>
              <a:cs typeface="Microsoft YaHei" charset="-122"/>
            </a:rPr>
            <a:t>Apriori</a:t>
          </a:r>
          <a:endParaRPr lang="zh-CN" altLang="en-US" dirty="0">
            <a:solidFill>
              <a:schemeClr val="tx1"/>
            </a:solidFill>
            <a:latin typeface="Microsoft YaHei" charset="-122"/>
            <a:ea typeface="Microsoft YaHei" charset="-122"/>
            <a:cs typeface="Microsoft YaHei" charset="-122"/>
          </a:endParaRPr>
        </a:p>
      </dgm:t>
    </dgm:pt>
    <dgm:pt modelId="{AA081C5F-8787-5E42-A498-7E4115B56ADE}" type="parTrans" cxnId="{99D73FF9-698B-B048-B5DB-D05D140E7930}">
      <dgm:prSet/>
      <dgm:spPr/>
      <dgm:t>
        <a:bodyPr/>
        <a:lstStyle/>
        <a:p>
          <a:endParaRPr lang="zh-CN" altLang="en-US">
            <a:solidFill>
              <a:schemeClr val="tx1"/>
            </a:solidFill>
            <a:latin typeface="Microsoft YaHei" charset="-122"/>
            <a:ea typeface="Microsoft YaHei" charset="-122"/>
            <a:cs typeface="Microsoft YaHei" charset="-122"/>
          </a:endParaRPr>
        </a:p>
      </dgm:t>
    </dgm:pt>
    <dgm:pt modelId="{4A264438-D098-644B-A237-DF3B16FF62A3}" type="sibTrans" cxnId="{99D73FF9-698B-B048-B5DB-D05D140E7930}">
      <dgm:prSet/>
      <dgm:spPr/>
      <dgm:t>
        <a:bodyPr/>
        <a:lstStyle/>
        <a:p>
          <a:endParaRPr lang="zh-CN" altLang="en-US">
            <a:solidFill>
              <a:schemeClr val="tx1"/>
            </a:solidFill>
            <a:latin typeface="Microsoft YaHei" charset="-122"/>
            <a:ea typeface="Microsoft YaHei" charset="-122"/>
            <a:cs typeface="Microsoft YaHei" charset="-122"/>
          </a:endParaRPr>
        </a:p>
      </dgm:t>
    </dgm:pt>
    <dgm:pt modelId="{5F425C25-B3FB-3A4B-84F6-BF5547E912D5}">
      <dgm:prSet/>
      <dgm:spPr/>
      <dgm:t>
        <a:bodyPr/>
        <a:lstStyle/>
        <a:p>
          <a:r>
            <a:rPr lang="zh-CN" altLang="en-US" b="0" i="0" u="none" dirty="0">
              <a:solidFill>
                <a:schemeClr val="tx1"/>
              </a:solidFill>
              <a:latin typeface="微软雅黑" panose="020B0503020204020204" pitchFamily="34" charset="-122"/>
              <a:ea typeface="微软雅黑" panose="020B0503020204020204" pitchFamily="34" charset="-122"/>
            </a:rPr>
            <a:t>高斯混合模型</a:t>
          </a:r>
          <a:endParaRPr lang="zh-CN" altLang="en-US" dirty="0">
            <a:solidFill>
              <a:schemeClr val="tx1"/>
            </a:solidFill>
            <a:latin typeface="微软雅黑" panose="020B0503020204020204" pitchFamily="34" charset="-122"/>
            <a:ea typeface="微软雅黑" panose="020B0503020204020204" pitchFamily="34" charset="-122"/>
            <a:cs typeface="Microsoft YaHei" charset="-122"/>
          </a:endParaRPr>
        </a:p>
      </dgm:t>
    </dgm:pt>
    <dgm:pt modelId="{41456DB0-361D-BF40-B6C2-0D23524A6742}" type="parTrans" cxnId="{16345B4B-4595-A147-A378-A5A92F1D491D}">
      <dgm:prSet/>
      <dgm:spPr/>
      <dgm:t>
        <a:bodyPr/>
        <a:lstStyle/>
        <a:p>
          <a:endParaRPr lang="zh-CN" altLang="en-US">
            <a:solidFill>
              <a:schemeClr val="tx1"/>
            </a:solidFill>
            <a:latin typeface="Microsoft YaHei" charset="-122"/>
            <a:ea typeface="Microsoft YaHei" charset="-122"/>
            <a:cs typeface="Microsoft YaHei" charset="-122"/>
          </a:endParaRPr>
        </a:p>
      </dgm:t>
    </dgm:pt>
    <dgm:pt modelId="{D831A1D0-00D6-9941-8B65-5305632AEEB0}" type="sibTrans" cxnId="{16345B4B-4595-A147-A378-A5A92F1D491D}">
      <dgm:prSet/>
      <dgm:spPr/>
      <dgm:t>
        <a:bodyPr/>
        <a:lstStyle/>
        <a:p>
          <a:endParaRPr lang="zh-CN" altLang="en-US">
            <a:solidFill>
              <a:schemeClr val="tx1"/>
            </a:solidFill>
            <a:latin typeface="Microsoft YaHei" charset="-122"/>
            <a:ea typeface="Microsoft YaHei" charset="-122"/>
            <a:cs typeface="Microsoft YaHei" charset="-122"/>
          </a:endParaRPr>
        </a:p>
      </dgm:t>
    </dgm:pt>
    <dgm:pt modelId="{F71266D9-23BE-0E44-A09F-9F1C20D95C39}">
      <dgm:prSet/>
      <dgm:spPr/>
      <dgm:t>
        <a:bodyPr/>
        <a:lstStyle/>
        <a:p>
          <a:r>
            <a:rPr lang="en-US" altLang="zh-CN" dirty="0">
              <a:solidFill>
                <a:schemeClr val="tx1"/>
              </a:solidFill>
              <a:latin typeface="Microsoft YaHei" charset="-122"/>
              <a:ea typeface="Microsoft YaHei" charset="-122"/>
              <a:cs typeface="Microsoft YaHei" charset="-122"/>
            </a:rPr>
            <a:t>DBSCAN</a:t>
          </a:r>
          <a:endParaRPr lang="zh-CN" altLang="en-US" dirty="0">
            <a:solidFill>
              <a:schemeClr val="tx1"/>
            </a:solidFill>
            <a:latin typeface="Microsoft YaHei" charset="-122"/>
            <a:ea typeface="Microsoft YaHei" charset="-122"/>
            <a:cs typeface="Microsoft YaHei" charset="-122"/>
          </a:endParaRPr>
        </a:p>
      </dgm:t>
    </dgm:pt>
    <dgm:pt modelId="{71DF8DC9-2A74-6B43-AB12-6A3E3D75434E}" type="parTrans" cxnId="{E7E36165-256C-CE4A-A866-81737492E987}">
      <dgm:prSet/>
      <dgm:spPr/>
      <dgm:t>
        <a:bodyPr/>
        <a:lstStyle/>
        <a:p>
          <a:endParaRPr lang="zh-CN" altLang="en-US">
            <a:solidFill>
              <a:schemeClr val="tx1"/>
            </a:solidFill>
            <a:latin typeface="Microsoft YaHei" charset="-122"/>
            <a:ea typeface="Microsoft YaHei" charset="-122"/>
            <a:cs typeface="Microsoft YaHei" charset="-122"/>
          </a:endParaRPr>
        </a:p>
      </dgm:t>
    </dgm:pt>
    <dgm:pt modelId="{7141518C-026D-4849-88A9-9871222AC661}" type="sibTrans" cxnId="{E7E36165-256C-CE4A-A866-81737492E987}">
      <dgm:prSet/>
      <dgm:spPr/>
      <dgm:t>
        <a:bodyPr/>
        <a:lstStyle/>
        <a:p>
          <a:endParaRPr lang="zh-CN" altLang="en-US">
            <a:solidFill>
              <a:schemeClr val="tx1"/>
            </a:solidFill>
            <a:latin typeface="Microsoft YaHei" charset="-122"/>
            <a:ea typeface="Microsoft YaHei" charset="-122"/>
            <a:cs typeface="Microsoft YaHei" charset="-122"/>
          </a:endParaRPr>
        </a:p>
      </dgm:t>
    </dgm:pt>
    <dgm:pt modelId="{97102532-9E29-6747-85C9-C84046FD184A}">
      <dgm:prSet/>
      <dgm:spPr/>
      <dgm:t>
        <a:bodyPr/>
        <a:lstStyle/>
        <a:p>
          <a:r>
            <a:rPr lang="zh-CN" altLang="en-US" dirty="0">
              <a:solidFill>
                <a:schemeClr val="tx1"/>
              </a:solidFill>
              <a:latin typeface="Microsoft YaHei" charset="-122"/>
              <a:ea typeface="Microsoft YaHei" charset="-122"/>
              <a:cs typeface="Microsoft YaHei" charset="-122"/>
            </a:rPr>
            <a:t>幂迭代聚类</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模型</a:t>
          </a:r>
        </a:p>
      </dgm:t>
    </dgm:pt>
    <dgm:pt modelId="{B9035CF1-E13E-9E40-B18C-3C46A0722AD1}" type="parTrans" cxnId="{19F9E1DF-FC4C-C24F-AA36-0B93201D90E3}">
      <dgm:prSet/>
      <dgm:spPr/>
      <dgm:t>
        <a:bodyPr/>
        <a:lstStyle/>
        <a:p>
          <a:endParaRPr lang="zh-CN" altLang="en-US">
            <a:solidFill>
              <a:schemeClr val="tx1"/>
            </a:solidFill>
            <a:latin typeface="Microsoft YaHei" charset="-122"/>
            <a:ea typeface="Microsoft YaHei" charset="-122"/>
            <a:cs typeface="Microsoft YaHei" charset="-122"/>
          </a:endParaRPr>
        </a:p>
      </dgm:t>
    </dgm:pt>
    <dgm:pt modelId="{EB34709B-CE54-ED4E-8423-9EE7F8D4C686}" type="sibTrans" cxnId="{19F9E1DF-FC4C-C24F-AA36-0B93201D90E3}">
      <dgm:prSet/>
      <dgm:spPr/>
      <dgm:t>
        <a:bodyPr/>
        <a:lstStyle/>
        <a:p>
          <a:endParaRPr lang="zh-CN" altLang="en-US">
            <a:solidFill>
              <a:schemeClr val="tx1"/>
            </a:solidFill>
            <a:latin typeface="Microsoft YaHei" charset="-122"/>
            <a:ea typeface="Microsoft YaHei" charset="-122"/>
            <a:cs typeface="Microsoft YaHei" charset="-122"/>
          </a:endParaRPr>
        </a:p>
      </dgm:t>
    </dgm:pt>
    <dgm:pt modelId="{3999687E-83E0-5C45-B8EA-E9686F37170D}">
      <dgm:prSet/>
      <dgm:spPr/>
      <dgm:t>
        <a:bodyPr/>
        <a:lstStyle/>
        <a:p>
          <a:r>
            <a:rPr lang="zh-CN" altLang="en-US" dirty="0">
              <a:solidFill>
                <a:schemeClr val="tx1"/>
              </a:solidFill>
              <a:latin typeface="Microsoft YaHei" charset="-122"/>
              <a:ea typeface="Microsoft YaHei" charset="-122"/>
              <a:cs typeface="Microsoft YaHei" charset="-122"/>
            </a:rPr>
            <a:t>隐含狄利克雷分布</a:t>
          </a:r>
        </a:p>
      </dgm:t>
    </dgm:pt>
    <dgm:pt modelId="{22AECE2B-91C9-5542-BEB0-B53C7CB937F7}" type="parTrans" cxnId="{9B09DA95-1B65-2A48-A23B-BD80D5A9C0E9}">
      <dgm:prSet/>
      <dgm:spPr/>
      <dgm:t>
        <a:bodyPr/>
        <a:lstStyle/>
        <a:p>
          <a:endParaRPr lang="zh-CN" altLang="en-US">
            <a:solidFill>
              <a:schemeClr val="tx1"/>
            </a:solidFill>
            <a:latin typeface="Microsoft YaHei" charset="-122"/>
            <a:ea typeface="Microsoft YaHei" charset="-122"/>
            <a:cs typeface="Microsoft YaHei" charset="-122"/>
          </a:endParaRPr>
        </a:p>
      </dgm:t>
    </dgm:pt>
    <dgm:pt modelId="{37BEBD55-9DAE-EA41-B604-9E7980D4BF4E}" type="sibTrans" cxnId="{9B09DA95-1B65-2A48-A23B-BD80D5A9C0E9}">
      <dgm:prSet/>
      <dgm:spPr/>
      <dgm:t>
        <a:bodyPr/>
        <a:lstStyle/>
        <a:p>
          <a:endParaRPr lang="zh-CN" altLang="en-US">
            <a:solidFill>
              <a:schemeClr val="tx1"/>
            </a:solidFill>
            <a:latin typeface="Microsoft YaHei" charset="-122"/>
            <a:ea typeface="Microsoft YaHei" charset="-122"/>
            <a:cs typeface="Microsoft YaHei" charset="-122"/>
          </a:endParaRPr>
        </a:p>
      </dgm:t>
    </dgm:pt>
    <dgm:pt modelId="{A8D91DE3-5B05-FD40-8874-3F729A0A9B10}">
      <dgm:prSet/>
      <dgm:spPr/>
      <dgm:t>
        <a:bodyPr/>
        <a:lstStyle/>
        <a:p>
          <a:r>
            <a:rPr lang="en-US" altLang="zh-CN" dirty="0">
              <a:solidFill>
                <a:schemeClr val="tx1"/>
              </a:solidFill>
              <a:latin typeface="Microsoft YaHei" charset="-122"/>
              <a:ea typeface="Microsoft YaHei" charset="-122"/>
              <a:cs typeface="Microsoft YaHei" charset="-122"/>
            </a:rPr>
            <a:t>FP-growth</a:t>
          </a:r>
          <a:endParaRPr lang="zh-CN" altLang="en-US" dirty="0">
            <a:solidFill>
              <a:schemeClr val="tx1"/>
            </a:solidFill>
            <a:latin typeface="Microsoft YaHei" charset="-122"/>
            <a:ea typeface="Microsoft YaHei" charset="-122"/>
            <a:cs typeface="Microsoft YaHei" charset="-122"/>
          </a:endParaRPr>
        </a:p>
      </dgm:t>
    </dgm:pt>
    <dgm:pt modelId="{BB60D936-A443-5247-AFB6-CE0C9E3E1C50}" type="parTrans" cxnId="{D38B2137-93DF-C64A-8523-34AF0DBC9726}">
      <dgm:prSet/>
      <dgm:spPr/>
      <dgm:t>
        <a:bodyPr/>
        <a:lstStyle/>
        <a:p>
          <a:endParaRPr lang="zh-CN" altLang="en-US">
            <a:solidFill>
              <a:schemeClr val="tx1"/>
            </a:solidFill>
            <a:latin typeface="Microsoft YaHei" charset="-122"/>
            <a:ea typeface="Microsoft YaHei" charset="-122"/>
            <a:cs typeface="Microsoft YaHei" charset="-122"/>
          </a:endParaRPr>
        </a:p>
      </dgm:t>
    </dgm:pt>
    <dgm:pt modelId="{2DB3DF77-4933-2942-BDF8-2EB86767715C}" type="sibTrans" cxnId="{D38B2137-93DF-C64A-8523-34AF0DBC9726}">
      <dgm:prSet/>
      <dgm:spPr/>
      <dgm:t>
        <a:bodyPr/>
        <a:lstStyle/>
        <a:p>
          <a:endParaRPr lang="zh-CN" altLang="en-US">
            <a:solidFill>
              <a:schemeClr val="tx1"/>
            </a:solidFill>
            <a:latin typeface="Microsoft YaHei" charset="-122"/>
            <a:ea typeface="Microsoft YaHei" charset="-122"/>
            <a:cs typeface="Microsoft YaHei" charset="-122"/>
          </a:endParaRPr>
        </a:p>
      </dgm:t>
    </dgm:pt>
    <dgm:pt modelId="{C6F7F6C8-9570-234F-BE95-FD10144407D5}">
      <dgm:prSet/>
      <dgm:spPr/>
      <dgm:t>
        <a:bodyPr/>
        <a:lstStyle/>
        <a:p>
          <a:r>
            <a:rPr lang="en-US" altLang="zh-CN" dirty="0">
              <a:solidFill>
                <a:schemeClr val="tx1"/>
              </a:solidFill>
              <a:latin typeface="Microsoft YaHei" charset="-122"/>
              <a:ea typeface="Microsoft YaHei" charset="-122"/>
              <a:cs typeface="Microsoft YaHei" charset="-122"/>
            </a:rPr>
            <a:t>SVD</a:t>
          </a:r>
          <a:r>
            <a:rPr lang="zh-CN" altLang="en-US" dirty="0">
              <a:solidFill>
                <a:schemeClr val="tx1"/>
              </a:solidFill>
              <a:latin typeface="Microsoft YaHei" charset="-122"/>
              <a:ea typeface="Microsoft YaHei" charset="-122"/>
              <a:cs typeface="Microsoft YaHei" charset="-122"/>
            </a:rPr>
            <a:t>奇异值</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分解</a:t>
          </a:r>
        </a:p>
      </dgm:t>
    </dgm:pt>
    <dgm:pt modelId="{7D27121F-50FD-BF4F-82FF-68056B45037E}" type="parTrans" cxnId="{071D1E34-7DCC-1D46-B7D0-029630ECB449}">
      <dgm:prSet/>
      <dgm:spPr/>
      <dgm:t>
        <a:bodyPr/>
        <a:lstStyle/>
        <a:p>
          <a:endParaRPr lang="zh-CN" altLang="en-US">
            <a:solidFill>
              <a:schemeClr val="tx1"/>
            </a:solidFill>
            <a:latin typeface="Microsoft YaHei" charset="-122"/>
            <a:ea typeface="Microsoft YaHei" charset="-122"/>
            <a:cs typeface="Microsoft YaHei" charset="-122"/>
          </a:endParaRPr>
        </a:p>
      </dgm:t>
    </dgm:pt>
    <dgm:pt modelId="{5CCE1765-2AAA-F743-9C46-5F60FC517291}" type="sibTrans" cxnId="{071D1E34-7DCC-1D46-B7D0-029630ECB449}">
      <dgm:prSet/>
      <dgm:spPr/>
      <dgm:t>
        <a:bodyPr/>
        <a:lstStyle/>
        <a:p>
          <a:endParaRPr lang="zh-CN" altLang="en-US">
            <a:solidFill>
              <a:schemeClr val="tx1"/>
            </a:solidFill>
            <a:latin typeface="Microsoft YaHei" charset="-122"/>
            <a:ea typeface="Microsoft YaHei" charset="-122"/>
            <a:cs typeface="Microsoft YaHei" charset="-122"/>
          </a:endParaRPr>
        </a:p>
      </dgm:t>
    </dgm:pt>
    <dgm:pt modelId="{27AEE0FF-188D-A548-8952-F9305B82680C}">
      <dgm:prSet/>
      <dgm:spPr/>
      <dgm:t>
        <a:bodyPr/>
        <a:lstStyle/>
        <a:p>
          <a:r>
            <a:rPr lang="en-US" altLang="zh-CN" dirty="0">
              <a:solidFill>
                <a:schemeClr val="tx1"/>
              </a:solidFill>
              <a:latin typeface="Microsoft YaHei" charset="-122"/>
              <a:ea typeface="Microsoft YaHei" charset="-122"/>
              <a:cs typeface="Microsoft YaHei" charset="-122"/>
            </a:rPr>
            <a:t>PCA</a:t>
          </a:r>
          <a:r>
            <a:rPr lang="zh-CN" altLang="en-US" dirty="0">
              <a:solidFill>
                <a:schemeClr val="tx1"/>
              </a:solidFill>
              <a:latin typeface="Microsoft YaHei" charset="-122"/>
              <a:ea typeface="Microsoft YaHei" charset="-122"/>
              <a:cs typeface="Microsoft YaHei" charset="-122"/>
            </a:rPr>
            <a:t>主成分</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分析</a:t>
          </a:r>
        </a:p>
      </dgm:t>
    </dgm:pt>
    <dgm:pt modelId="{7FCA2517-DF69-1641-B247-78540CD4B629}" type="parTrans" cxnId="{3FDC25F3-73CE-2B42-9222-3D0E8654595B}">
      <dgm:prSet/>
      <dgm:spPr/>
      <dgm:t>
        <a:bodyPr/>
        <a:lstStyle/>
        <a:p>
          <a:endParaRPr lang="zh-CN" altLang="en-US">
            <a:solidFill>
              <a:schemeClr val="tx1"/>
            </a:solidFill>
            <a:latin typeface="Microsoft YaHei" charset="-122"/>
            <a:ea typeface="Microsoft YaHei" charset="-122"/>
            <a:cs typeface="Microsoft YaHei" charset="-122"/>
          </a:endParaRPr>
        </a:p>
      </dgm:t>
    </dgm:pt>
    <dgm:pt modelId="{73C1C6EC-B608-AB4E-A549-C7CB20050225}" type="sibTrans" cxnId="{3FDC25F3-73CE-2B42-9222-3D0E8654595B}">
      <dgm:prSet/>
      <dgm:spPr/>
      <dgm:t>
        <a:bodyPr/>
        <a:lstStyle/>
        <a:p>
          <a:endParaRPr lang="zh-CN" altLang="en-US">
            <a:solidFill>
              <a:schemeClr val="tx1"/>
            </a:solidFill>
            <a:latin typeface="Microsoft YaHei" charset="-122"/>
            <a:ea typeface="Microsoft YaHei" charset="-122"/>
            <a:cs typeface="Microsoft YaHei" charset="-122"/>
          </a:endParaRPr>
        </a:p>
      </dgm:t>
    </dgm:pt>
    <dgm:pt modelId="{ED25297D-CEA9-4C44-B78F-8D51F4DEE91F}">
      <dgm:prSet/>
      <dgm:spPr/>
      <dgm:t>
        <a:bodyPr/>
        <a:lstStyle/>
        <a:p>
          <a:r>
            <a:rPr lang="en-US" altLang="zh-CN" dirty="0">
              <a:solidFill>
                <a:schemeClr val="tx1"/>
              </a:solidFill>
              <a:latin typeface="Microsoft YaHei" charset="-122"/>
              <a:ea typeface="Microsoft YaHei" charset="-122"/>
              <a:cs typeface="Microsoft YaHei" charset="-122"/>
            </a:rPr>
            <a:t>ARCH</a:t>
          </a:r>
          <a:r>
            <a:rPr lang="zh-CN" altLang="en-US" dirty="0">
              <a:solidFill>
                <a:schemeClr val="tx1"/>
              </a:solidFill>
              <a:latin typeface="Microsoft YaHei" charset="-122"/>
              <a:ea typeface="Microsoft YaHei" charset="-122"/>
              <a:cs typeface="Microsoft YaHei" charset="-122"/>
            </a:rPr>
            <a:t>模型</a:t>
          </a:r>
        </a:p>
      </dgm:t>
    </dgm:pt>
    <dgm:pt modelId="{2E12E0F8-5EA6-7142-9F5A-83D31DBBC4CE}" type="parTrans" cxnId="{7B294A4C-93D5-C443-A9C3-16D40BCEACA4}">
      <dgm:prSet/>
      <dgm:spPr/>
      <dgm:t>
        <a:bodyPr/>
        <a:lstStyle/>
        <a:p>
          <a:endParaRPr lang="zh-CN" altLang="en-US">
            <a:solidFill>
              <a:schemeClr val="tx1"/>
            </a:solidFill>
            <a:latin typeface="Microsoft YaHei" charset="-122"/>
            <a:ea typeface="Microsoft YaHei" charset="-122"/>
            <a:cs typeface="Microsoft YaHei" charset="-122"/>
          </a:endParaRPr>
        </a:p>
      </dgm:t>
    </dgm:pt>
    <dgm:pt modelId="{49ABF60F-C2A5-E94A-A6AD-81BC1104594D}" type="sibTrans" cxnId="{7B294A4C-93D5-C443-A9C3-16D40BCEACA4}">
      <dgm:prSet/>
      <dgm:spPr/>
      <dgm:t>
        <a:bodyPr/>
        <a:lstStyle/>
        <a:p>
          <a:endParaRPr lang="zh-CN" altLang="en-US">
            <a:solidFill>
              <a:schemeClr val="tx1"/>
            </a:solidFill>
            <a:latin typeface="Microsoft YaHei" charset="-122"/>
            <a:ea typeface="Microsoft YaHei" charset="-122"/>
            <a:cs typeface="Microsoft YaHei" charset="-122"/>
          </a:endParaRPr>
        </a:p>
      </dgm:t>
    </dgm:pt>
    <dgm:pt modelId="{1526F109-C7FC-B142-BA54-9EAD22546633}">
      <dgm:prSet/>
      <dgm:spPr/>
      <dgm:t>
        <a:bodyPr/>
        <a:lstStyle/>
        <a:p>
          <a:r>
            <a:rPr lang="zh-CN" altLang="en-US" dirty="0">
              <a:solidFill>
                <a:schemeClr val="tx1"/>
              </a:solidFill>
              <a:latin typeface="Microsoft YaHei" charset="-122"/>
              <a:ea typeface="Microsoft YaHei" charset="-122"/>
              <a:cs typeface="Microsoft YaHei" charset="-122"/>
            </a:rPr>
            <a:t>产业聚集度模型</a:t>
          </a:r>
        </a:p>
      </dgm:t>
    </dgm:pt>
    <dgm:pt modelId="{AD739989-7BAF-DC4F-8014-83851586679D}" type="parTrans" cxnId="{45476FA9-B452-294A-B8F7-36BAF12D9887}">
      <dgm:prSet/>
      <dgm:spPr/>
      <dgm:t>
        <a:bodyPr/>
        <a:lstStyle/>
        <a:p>
          <a:endParaRPr lang="zh-CN" altLang="en-US">
            <a:solidFill>
              <a:schemeClr val="tx1"/>
            </a:solidFill>
            <a:latin typeface="Microsoft YaHei" charset="-122"/>
            <a:ea typeface="Microsoft YaHei" charset="-122"/>
            <a:cs typeface="Microsoft YaHei" charset="-122"/>
          </a:endParaRPr>
        </a:p>
      </dgm:t>
    </dgm:pt>
    <dgm:pt modelId="{E8354D3C-7967-8D4F-BC62-BC1307A1F021}" type="sibTrans" cxnId="{45476FA9-B452-294A-B8F7-36BAF12D9887}">
      <dgm:prSet/>
      <dgm:spPr/>
      <dgm:t>
        <a:bodyPr/>
        <a:lstStyle/>
        <a:p>
          <a:endParaRPr lang="zh-CN" altLang="en-US">
            <a:solidFill>
              <a:schemeClr val="tx1"/>
            </a:solidFill>
            <a:latin typeface="Microsoft YaHei" charset="-122"/>
            <a:ea typeface="Microsoft YaHei" charset="-122"/>
            <a:cs typeface="Microsoft YaHei" charset="-122"/>
          </a:endParaRPr>
        </a:p>
      </dgm:t>
    </dgm:pt>
    <dgm:pt modelId="{EF434B7E-EC92-BD4C-B674-03B68311E2FF}">
      <dgm:prSet/>
      <dgm:spPr/>
      <dgm:t>
        <a:bodyPr/>
        <a:lstStyle/>
        <a:p>
          <a:r>
            <a:rPr lang="zh-CN" altLang="en-US" dirty="0">
              <a:solidFill>
                <a:schemeClr val="tx1"/>
              </a:solidFill>
              <a:latin typeface="Microsoft YaHei" charset="-122"/>
              <a:ea typeface="Microsoft YaHei" charset="-122"/>
              <a:cs typeface="Microsoft YaHei" charset="-122"/>
            </a:rPr>
            <a:t>商标相似度检测</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模型</a:t>
          </a:r>
        </a:p>
      </dgm:t>
    </dgm:pt>
    <dgm:pt modelId="{62A1FECD-850E-0A4B-A5BA-BBC364C0B2DC}" type="parTrans" cxnId="{BA3407E4-AAA1-5D46-92B1-7FCA2B4096E3}">
      <dgm:prSet/>
      <dgm:spPr/>
      <dgm:t>
        <a:bodyPr/>
        <a:lstStyle/>
        <a:p>
          <a:endParaRPr lang="zh-CN" altLang="en-US">
            <a:solidFill>
              <a:schemeClr val="tx1"/>
            </a:solidFill>
            <a:latin typeface="Microsoft YaHei" charset="-122"/>
            <a:ea typeface="Microsoft YaHei" charset="-122"/>
            <a:cs typeface="Microsoft YaHei" charset="-122"/>
          </a:endParaRPr>
        </a:p>
      </dgm:t>
    </dgm:pt>
    <dgm:pt modelId="{9B774274-16E5-C34A-85BA-51968E6E52B4}" type="sibTrans" cxnId="{BA3407E4-AAA1-5D46-92B1-7FCA2B4096E3}">
      <dgm:prSet/>
      <dgm:spPr/>
      <dgm:t>
        <a:bodyPr/>
        <a:lstStyle/>
        <a:p>
          <a:endParaRPr lang="zh-CN" altLang="en-US">
            <a:solidFill>
              <a:schemeClr val="tx1"/>
            </a:solidFill>
            <a:latin typeface="Microsoft YaHei" charset="-122"/>
            <a:ea typeface="Microsoft YaHei" charset="-122"/>
            <a:cs typeface="Microsoft YaHei" charset="-122"/>
          </a:endParaRPr>
        </a:p>
      </dgm:t>
    </dgm:pt>
    <dgm:pt modelId="{D48F91C7-8A30-164A-8D21-6BD26D14D109}">
      <dgm:prSet/>
      <dgm:spPr/>
      <dgm:t>
        <a:bodyPr/>
        <a:lstStyle/>
        <a:p>
          <a:r>
            <a:rPr lang="zh-CN" altLang="en-US" dirty="0">
              <a:solidFill>
                <a:schemeClr val="tx1"/>
              </a:solidFill>
              <a:latin typeface="Microsoft YaHei" charset="-122"/>
              <a:ea typeface="Microsoft YaHei" charset="-122"/>
              <a:cs typeface="Microsoft YaHei" charset="-122"/>
            </a:rPr>
            <a:t>团伙分析模型</a:t>
          </a:r>
        </a:p>
      </dgm:t>
    </dgm:pt>
    <dgm:pt modelId="{D5B265C7-4EB7-4B42-B17B-B94C1A9829CC}" type="parTrans" cxnId="{AD6E328F-741A-694D-92AC-C8CE171E5547}">
      <dgm:prSet/>
      <dgm:spPr/>
      <dgm:t>
        <a:bodyPr/>
        <a:lstStyle/>
        <a:p>
          <a:endParaRPr lang="zh-CN" altLang="en-US">
            <a:solidFill>
              <a:schemeClr val="tx1"/>
            </a:solidFill>
            <a:latin typeface="Microsoft YaHei" charset="-122"/>
            <a:ea typeface="Microsoft YaHei" charset="-122"/>
            <a:cs typeface="Microsoft YaHei" charset="-122"/>
          </a:endParaRPr>
        </a:p>
      </dgm:t>
    </dgm:pt>
    <dgm:pt modelId="{D89B71E2-F133-2940-8B49-1C60F9989684}" type="sibTrans" cxnId="{AD6E328F-741A-694D-92AC-C8CE171E5547}">
      <dgm:prSet/>
      <dgm:spPr/>
      <dgm:t>
        <a:bodyPr/>
        <a:lstStyle/>
        <a:p>
          <a:endParaRPr lang="zh-CN" altLang="en-US">
            <a:solidFill>
              <a:schemeClr val="tx1"/>
            </a:solidFill>
            <a:latin typeface="Microsoft YaHei" charset="-122"/>
            <a:ea typeface="Microsoft YaHei" charset="-122"/>
            <a:cs typeface="Microsoft YaHei" charset="-122"/>
          </a:endParaRPr>
        </a:p>
      </dgm:t>
    </dgm:pt>
    <dgm:pt modelId="{691AF719-D987-E04C-9773-2FC49B301601}">
      <dgm:prSet/>
      <dgm:spPr/>
      <dgm:t>
        <a:bodyPr/>
        <a:lstStyle/>
        <a:p>
          <a:r>
            <a:rPr lang="zh-CN" altLang="en-US" dirty="0">
              <a:solidFill>
                <a:schemeClr val="tx1"/>
              </a:solidFill>
              <a:latin typeface="Microsoft YaHei" charset="-122"/>
              <a:ea typeface="Microsoft YaHei" charset="-122"/>
              <a:cs typeface="Microsoft YaHei" charset="-122"/>
            </a:rPr>
            <a:t>重点人员行为</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预警模型</a:t>
          </a:r>
        </a:p>
      </dgm:t>
    </dgm:pt>
    <dgm:pt modelId="{E085F1D8-8F05-FD41-8070-410B2B7695BC}" type="parTrans" cxnId="{F506CDA4-0475-9943-A9C4-876D1F5880C7}">
      <dgm:prSet/>
      <dgm:spPr/>
      <dgm:t>
        <a:bodyPr/>
        <a:lstStyle/>
        <a:p>
          <a:endParaRPr lang="zh-CN" altLang="en-US">
            <a:solidFill>
              <a:schemeClr val="tx1"/>
            </a:solidFill>
            <a:latin typeface="Microsoft YaHei" charset="-122"/>
            <a:ea typeface="Microsoft YaHei" charset="-122"/>
            <a:cs typeface="Microsoft YaHei" charset="-122"/>
          </a:endParaRPr>
        </a:p>
      </dgm:t>
    </dgm:pt>
    <dgm:pt modelId="{5AE8AA9E-E69D-BC4F-87A0-F27CA0407D34}" type="sibTrans" cxnId="{F506CDA4-0475-9943-A9C4-876D1F5880C7}">
      <dgm:prSet/>
      <dgm:spPr/>
      <dgm:t>
        <a:bodyPr/>
        <a:lstStyle/>
        <a:p>
          <a:endParaRPr lang="zh-CN" altLang="en-US">
            <a:solidFill>
              <a:schemeClr val="tx1"/>
            </a:solidFill>
            <a:latin typeface="Microsoft YaHei" charset="-122"/>
            <a:ea typeface="Microsoft YaHei" charset="-122"/>
            <a:cs typeface="Microsoft YaHei" charset="-122"/>
          </a:endParaRPr>
        </a:p>
      </dgm:t>
    </dgm:pt>
    <dgm:pt modelId="{5325A4FB-72D0-9A49-88A9-641C35F5F021}">
      <dgm:prSet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预测</a:t>
          </a:r>
        </a:p>
      </dgm:t>
    </dgm:pt>
    <dgm:pt modelId="{60E27598-5AD9-834F-A670-24468223FF8B}" type="parTrans" cxnId="{E6B4702B-2747-4F4C-B89A-E0DB59FF2842}">
      <dgm:prSet/>
      <dgm:spPr/>
      <dgm:t>
        <a:bodyPr/>
        <a:lstStyle/>
        <a:p>
          <a:endParaRPr lang="zh-CN" altLang="en-US">
            <a:solidFill>
              <a:schemeClr val="tx1"/>
            </a:solidFill>
            <a:latin typeface="Microsoft YaHei" charset="-122"/>
            <a:ea typeface="Microsoft YaHei" charset="-122"/>
            <a:cs typeface="Microsoft YaHei" charset="-122"/>
          </a:endParaRPr>
        </a:p>
      </dgm:t>
    </dgm:pt>
    <dgm:pt modelId="{9B412973-4BA9-9444-9252-6CF6C5610F96}" type="sibTrans" cxnId="{E6B4702B-2747-4F4C-B89A-E0DB59FF2842}">
      <dgm:prSet/>
      <dgm:spPr/>
      <dgm:t>
        <a:bodyPr/>
        <a:lstStyle/>
        <a:p>
          <a:endParaRPr lang="zh-CN" altLang="en-US">
            <a:solidFill>
              <a:schemeClr val="tx1"/>
            </a:solidFill>
            <a:latin typeface="Microsoft YaHei" charset="-122"/>
            <a:ea typeface="Microsoft YaHei" charset="-122"/>
            <a:cs typeface="Microsoft YaHei" charset="-122"/>
          </a:endParaRPr>
        </a:p>
      </dgm:t>
    </dgm:pt>
    <dgm:pt modelId="{44C5897F-B111-E740-86E9-0569A2EC9158}">
      <dgm:prSet/>
      <dgm:spPr/>
      <dgm:t>
        <a:bodyPr/>
        <a:lstStyle/>
        <a:p>
          <a:r>
            <a:rPr lang="zh-CN" altLang="en-US" dirty="0">
              <a:solidFill>
                <a:schemeClr val="tx1"/>
              </a:solidFill>
              <a:latin typeface="Microsoft YaHei" charset="-122"/>
              <a:ea typeface="Microsoft YaHei" charset="-122"/>
              <a:cs typeface="Microsoft YaHei" charset="-122"/>
            </a:rPr>
            <a:t>企业成长性模型</a:t>
          </a:r>
        </a:p>
      </dgm:t>
    </dgm:pt>
    <dgm:pt modelId="{C7E7D628-6C52-3149-B591-B0B504D5B54E}" type="parTrans" cxnId="{5B8CFEB3-6310-9C4F-9C9F-7327B4D2C4B4}">
      <dgm:prSet/>
      <dgm:spPr/>
      <dgm:t>
        <a:bodyPr/>
        <a:lstStyle/>
        <a:p>
          <a:endParaRPr lang="zh-CN" altLang="en-US">
            <a:solidFill>
              <a:schemeClr val="tx1"/>
            </a:solidFill>
            <a:latin typeface="Microsoft YaHei" charset="-122"/>
            <a:ea typeface="Microsoft YaHei" charset="-122"/>
            <a:cs typeface="Microsoft YaHei" charset="-122"/>
          </a:endParaRPr>
        </a:p>
      </dgm:t>
    </dgm:pt>
    <dgm:pt modelId="{0338941D-6123-7A44-8D5B-615B960BF096}" type="sibTrans" cxnId="{5B8CFEB3-6310-9C4F-9C9F-7327B4D2C4B4}">
      <dgm:prSet/>
      <dgm:spPr/>
      <dgm:t>
        <a:bodyPr/>
        <a:lstStyle/>
        <a:p>
          <a:endParaRPr lang="zh-CN" altLang="en-US">
            <a:solidFill>
              <a:schemeClr val="tx1"/>
            </a:solidFill>
            <a:latin typeface="Microsoft YaHei" charset="-122"/>
            <a:ea typeface="Microsoft YaHei" charset="-122"/>
            <a:cs typeface="Microsoft YaHei" charset="-122"/>
          </a:endParaRPr>
        </a:p>
      </dgm:t>
    </dgm:pt>
    <dgm:pt modelId="{7F4E5611-7152-4749-9057-AD278F99B872}">
      <dgm:prSet/>
      <dgm:spPr/>
      <dgm:t>
        <a:bodyPr/>
        <a:lstStyle/>
        <a:p>
          <a:r>
            <a:rPr lang="zh-CN" altLang="en-US" dirty="0">
              <a:solidFill>
                <a:schemeClr val="tx1"/>
              </a:solidFill>
              <a:latin typeface="Microsoft YaHei" charset="-122"/>
              <a:ea typeface="Microsoft YaHei" charset="-122"/>
              <a:cs typeface="Microsoft YaHei" charset="-122"/>
            </a:rPr>
            <a:t>重要商品价格预测模型</a:t>
          </a:r>
        </a:p>
      </dgm:t>
    </dgm:pt>
    <dgm:pt modelId="{018AC76B-5583-8642-84B0-05D266BAD9F1}" type="parTrans" cxnId="{F2F3DB9D-29B0-094E-807A-926AB0C0143F}">
      <dgm:prSet/>
      <dgm:spPr/>
      <dgm:t>
        <a:bodyPr/>
        <a:lstStyle/>
        <a:p>
          <a:endParaRPr lang="zh-CN" altLang="en-US">
            <a:solidFill>
              <a:schemeClr val="tx1"/>
            </a:solidFill>
            <a:latin typeface="Microsoft YaHei" charset="-122"/>
            <a:ea typeface="Microsoft YaHei" charset="-122"/>
            <a:cs typeface="Microsoft YaHei" charset="-122"/>
          </a:endParaRPr>
        </a:p>
      </dgm:t>
    </dgm:pt>
    <dgm:pt modelId="{F35DFE61-A934-4A4F-8CC7-1B76DF0553CB}" type="sibTrans" cxnId="{F2F3DB9D-29B0-094E-807A-926AB0C0143F}">
      <dgm:prSet/>
      <dgm:spPr/>
      <dgm:t>
        <a:bodyPr/>
        <a:lstStyle/>
        <a:p>
          <a:endParaRPr lang="zh-CN" altLang="en-US">
            <a:solidFill>
              <a:schemeClr val="tx1"/>
            </a:solidFill>
            <a:latin typeface="Microsoft YaHei" charset="-122"/>
            <a:ea typeface="Microsoft YaHei" charset="-122"/>
            <a:cs typeface="Microsoft YaHei" charset="-122"/>
          </a:endParaRPr>
        </a:p>
      </dgm:t>
    </dgm:pt>
    <dgm:pt modelId="{9B553055-A21C-1E46-92F2-F9B43C60B05C}">
      <dgm:prSet/>
      <dgm:spPr/>
      <dgm:t>
        <a:bodyPr/>
        <a:lstStyle/>
        <a:p>
          <a:r>
            <a:rPr lang="zh-CN" altLang="en-US" dirty="0">
              <a:solidFill>
                <a:schemeClr val="tx1"/>
              </a:solidFill>
              <a:latin typeface="Microsoft YaHei" charset="-122"/>
              <a:ea typeface="Microsoft YaHei" charset="-122"/>
              <a:cs typeface="Microsoft YaHei" charset="-122"/>
            </a:rPr>
            <a:t>企业融资预测模型</a:t>
          </a:r>
          <a:endParaRPr lang="sk-SK" altLang="zh-CN" dirty="0">
            <a:solidFill>
              <a:schemeClr val="tx1"/>
            </a:solidFill>
            <a:latin typeface="Microsoft YaHei" charset="-122"/>
            <a:ea typeface="Microsoft YaHei" charset="-122"/>
            <a:cs typeface="Microsoft YaHei" charset="-122"/>
          </a:endParaRPr>
        </a:p>
      </dgm:t>
    </dgm:pt>
    <dgm:pt modelId="{1D6E2603-116D-6545-9F79-C151FE5BDBE1}" type="parTrans" cxnId="{FA789484-9287-A94E-B11D-582F0157DCBB}">
      <dgm:prSet/>
      <dgm:spPr/>
      <dgm:t>
        <a:bodyPr/>
        <a:lstStyle/>
        <a:p>
          <a:endParaRPr lang="zh-CN" altLang="en-US">
            <a:solidFill>
              <a:schemeClr val="tx1"/>
            </a:solidFill>
            <a:latin typeface="Microsoft YaHei" charset="-122"/>
            <a:ea typeface="Microsoft YaHei" charset="-122"/>
            <a:cs typeface="Microsoft YaHei" charset="-122"/>
          </a:endParaRPr>
        </a:p>
      </dgm:t>
    </dgm:pt>
    <dgm:pt modelId="{3A7DAA88-CBC8-A845-87F2-5F326D777D51}" type="sibTrans" cxnId="{FA789484-9287-A94E-B11D-582F0157DCBB}">
      <dgm:prSet/>
      <dgm:spPr/>
      <dgm:t>
        <a:bodyPr/>
        <a:lstStyle/>
        <a:p>
          <a:endParaRPr lang="zh-CN" altLang="en-US">
            <a:solidFill>
              <a:schemeClr val="tx1"/>
            </a:solidFill>
            <a:latin typeface="Microsoft YaHei" charset="-122"/>
            <a:ea typeface="Microsoft YaHei" charset="-122"/>
            <a:cs typeface="Microsoft YaHei" charset="-122"/>
          </a:endParaRPr>
        </a:p>
      </dgm:t>
    </dgm:pt>
    <dgm:pt modelId="{EBA921CD-2352-2B42-BCC9-5BAE49BE9516}">
      <dgm:prSet/>
      <dgm:spPr/>
      <dgm:t>
        <a:bodyPr/>
        <a:lstStyle/>
        <a:p>
          <a:r>
            <a:rPr lang="zh-CN" altLang="en-US" dirty="0">
              <a:solidFill>
                <a:schemeClr val="tx1"/>
              </a:solidFill>
              <a:latin typeface="Microsoft YaHei" charset="-122"/>
              <a:ea typeface="Microsoft YaHei" charset="-122"/>
              <a:cs typeface="Microsoft YaHei" charset="-122"/>
            </a:rPr>
            <a:t>环境预警模型</a:t>
          </a:r>
        </a:p>
      </dgm:t>
    </dgm:pt>
    <dgm:pt modelId="{B0D37976-4CCB-9B4A-90AD-DA1987191DFB}" type="parTrans" cxnId="{0FFA3593-B154-7646-9BFE-69DD3965B865}">
      <dgm:prSet/>
      <dgm:spPr/>
      <dgm:t>
        <a:bodyPr/>
        <a:lstStyle/>
        <a:p>
          <a:endParaRPr lang="zh-CN" altLang="en-US">
            <a:solidFill>
              <a:schemeClr val="tx1"/>
            </a:solidFill>
            <a:latin typeface="Microsoft YaHei" charset="-122"/>
            <a:ea typeface="Microsoft YaHei" charset="-122"/>
            <a:cs typeface="Microsoft YaHei" charset="-122"/>
          </a:endParaRPr>
        </a:p>
      </dgm:t>
    </dgm:pt>
    <dgm:pt modelId="{E8912434-03AA-6F49-AF5B-121B4B95CA71}" type="sibTrans" cxnId="{0FFA3593-B154-7646-9BFE-69DD3965B865}">
      <dgm:prSet/>
      <dgm:spPr/>
      <dgm:t>
        <a:bodyPr/>
        <a:lstStyle/>
        <a:p>
          <a:endParaRPr lang="zh-CN" altLang="en-US">
            <a:solidFill>
              <a:schemeClr val="tx1"/>
            </a:solidFill>
            <a:latin typeface="Microsoft YaHei" charset="-122"/>
            <a:ea typeface="Microsoft YaHei" charset="-122"/>
            <a:cs typeface="Microsoft YaHei" charset="-122"/>
          </a:endParaRPr>
        </a:p>
      </dgm:t>
    </dgm:pt>
    <dgm:pt modelId="{EBA02868-DB42-8D49-86AF-534302BF0DE8}">
      <dgm:prSet/>
      <dgm:spPr/>
      <dgm:t>
        <a:bodyPr/>
        <a:lstStyle/>
        <a:p>
          <a:r>
            <a:rPr lang="zh-CN" altLang="en-US" dirty="0">
              <a:solidFill>
                <a:schemeClr val="tx1"/>
              </a:solidFill>
              <a:latin typeface="Microsoft YaHei" charset="-122"/>
              <a:ea typeface="Microsoft YaHei" charset="-122"/>
              <a:cs typeface="Microsoft YaHei" charset="-122"/>
            </a:rPr>
            <a:t>销售订单预测模型</a:t>
          </a:r>
          <a:endParaRPr lang="da-DK" altLang="zh-CN" dirty="0">
            <a:solidFill>
              <a:schemeClr val="tx1"/>
            </a:solidFill>
            <a:latin typeface="Microsoft YaHei" charset="-122"/>
            <a:ea typeface="Microsoft YaHei" charset="-122"/>
            <a:cs typeface="Microsoft YaHei" charset="-122"/>
          </a:endParaRPr>
        </a:p>
      </dgm:t>
    </dgm:pt>
    <dgm:pt modelId="{067219D3-A06D-D64C-B683-BF0AAB49007C}" type="parTrans" cxnId="{DB2CEA59-87D9-EE49-9E3E-0B90B68113EA}">
      <dgm:prSet/>
      <dgm:spPr/>
      <dgm:t>
        <a:bodyPr/>
        <a:lstStyle/>
        <a:p>
          <a:endParaRPr lang="zh-CN" altLang="en-US">
            <a:solidFill>
              <a:schemeClr val="tx1"/>
            </a:solidFill>
            <a:latin typeface="Microsoft YaHei" charset="-122"/>
            <a:ea typeface="Microsoft YaHei" charset="-122"/>
            <a:cs typeface="Microsoft YaHei" charset="-122"/>
          </a:endParaRPr>
        </a:p>
      </dgm:t>
    </dgm:pt>
    <dgm:pt modelId="{E81D0953-084F-494B-95FC-B1C686153C0C}" type="sibTrans" cxnId="{DB2CEA59-87D9-EE49-9E3E-0B90B68113EA}">
      <dgm:prSet/>
      <dgm:spPr/>
      <dgm:t>
        <a:bodyPr/>
        <a:lstStyle/>
        <a:p>
          <a:endParaRPr lang="zh-CN" altLang="en-US">
            <a:solidFill>
              <a:schemeClr val="tx1"/>
            </a:solidFill>
            <a:latin typeface="Microsoft YaHei" charset="-122"/>
            <a:ea typeface="Microsoft YaHei" charset="-122"/>
            <a:cs typeface="Microsoft YaHei" charset="-122"/>
          </a:endParaRPr>
        </a:p>
      </dgm:t>
    </dgm:pt>
    <dgm:pt modelId="{20674532-8F07-1947-AB9A-ADFDD64DD995}">
      <dgm:prSet custT="1"/>
      <dgm:spPr/>
      <dgm:t>
        <a:bodyPr/>
        <a:lstStyle/>
        <a:p>
          <a:pPr>
            <a:lnSpc>
              <a:spcPct val="100000"/>
            </a:lnSpc>
          </a:pPr>
          <a:r>
            <a:rPr lang="zh-CN" altLang="en-US" sz="2400" dirty="0">
              <a:solidFill>
                <a:schemeClr val="tx1"/>
              </a:solidFill>
              <a:latin typeface="Microsoft YaHei" charset="-122"/>
              <a:ea typeface="Microsoft YaHei" charset="-122"/>
              <a:cs typeface="Microsoft YaHei" charset="-122"/>
            </a:rPr>
            <a:t>优化</a:t>
          </a:r>
        </a:p>
      </dgm:t>
    </dgm:pt>
    <dgm:pt modelId="{8639F2B6-F288-FD48-B86C-AABC47C6FDCA}" type="parTrans" cxnId="{1BB36666-D1E8-E748-A7DB-F7040639BDB7}">
      <dgm:prSet/>
      <dgm:spPr/>
      <dgm:t>
        <a:bodyPr/>
        <a:lstStyle/>
        <a:p>
          <a:endParaRPr lang="zh-CN" altLang="en-US">
            <a:solidFill>
              <a:schemeClr val="tx1"/>
            </a:solidFill>
            <a:latin typeface="Microsoft YaHei" charset="-122"/>
            <a:ea typeface="Microsoft YaHei" charset="-122"/>
            <a:cs typeface="Microsoft YaHei" charset="-122"/>
          </a:endParaRPr>
        </a:p>
      </dgm:t>
    </dgm:pt>
    <dgm:pt modelId="{15EC2C87-F539-7E4F-B511-6E08CDF92C79}" type="sibTrans" cxnId="{1BB36666-D1E8-E748-A7DB-F7040639BDB7}">
      <dgm:prSet/>
      <dgm:spPr/>
      <dgm:t>
        <a:bodyPr/>
        <a:lstStyle/>
        <a:p>
          <a:endParaRPr lang="zh-CN" altLang="en-US">
            <a:solidFill>
              <a:schemeClr val="tx1"/>
            </a:solidFill>
            <a:latin typeface="Microsoft YaHei" charset="-122"/>
            <a:ea typeface="Microsoft YaHei" charset="-122"/>
            <a:cs typeface="Microsoft YaHei" charset="-122"/>
          </a:endParaRPr>
        </a:p>
      </dgm:t>
    </dgm:pt>
    <dgm:pt modelId="{386D4C20-5ECA-E345-81E4-5CE750BE1147}">
      <dgm:prSet/>
      <dgm:spPr/>
      <dgm:t>
        <a:bodyPr/>
        <a:lstStyle/>
        <a:p>
          <a:r>
            <a:rPr lang="zh-CN" altLang="en-US" dirty="0">
              <a:solidFill>
                <a:schemeClr val="tx1"/>
              </a:solidFill>
              <a:latin typeface="Microsoft YaHei" charset="-122"/>
              <a:ea typeface="Microsoft YaHei" charset="-122"/>
              <a:cs typeface="Microsoft YaHei" charset="-122"/>
            </a:rPr>
            <a:t>资本热度模型</a:t>
          </a:r>
        </a:p>
      </dgm:t>
    </dgm:pt>
    <dgm:pt modelId="{F638BBF5-EA28-884E-B626-C569FA9774A1}" type="parTrans" cxnId="{7F2B5B3C-D171-6742-9980-F4A97CA2C112}">
      <dgm:prSet/>
      <dgm:spPr/>
      <dgm:t>
        <a:bodyPr/>
        <a:lstStyle/>
        <a:p>
          <a:endParaRPr lang="zh-CN" altLang="en-US">
            <a:solidFill>
              <a:schemeClr val="tx1"/>
            </a:solidFill>
            <a:latin typeface="Microsoft YaHei" charset="-122"/>
            <a:ea typeface="Microsoft YaHei" charset="-122"/>
            <a:cs typeface="Microsoft YaHei" charset="-122"/>
          </a:endParaRPr>
        </a:p>
      </dgm:t>
    </dgm:pt>
    <dgm:pt modelId="{D89E6BFD-FF68-1241-90D0-4C2AEF12AD77}" type="sibTrans" cxnId="{7F2B5B3C-D171-6742-9980-F4A97CA2C112}">
      <dgm:prSet/>
      <dgm:spPr/>
      <dgm:t>
        <a:bodyPr/>
        <a:lstStyle/>
        <a:p>
          <a:endParaRPr lang="zh-CN" altLang="en-US">
            <a:solidFill>
              <a:schemeClr val="tx1"/>
            </a:solidFill>
            <a:latin typeface="Microsoft YaHei" charset="-122"/>
            <a:ea typeface="Microsoft YaHei" charset="-122"/>
            <a:cs typeface="Microsoft YaHei" charset="-122"/>
          </a:endParaRPr>
        </a:p>
      </dgm:t>
    </dgm:pt>
    <dgm:pt modelId="{AE646F44-DD01-D841-8112-2F64309C79EB}">
      <dgm:prSet/>
      <dgm:spPr/>
      <dgm:t>
        <a:bodyPr/>
        <a:lstStyle/>
        <a:p>
          <a:r>
            <a:rPr lang="zh-CN" altLang="en-US" dirty="0">
              <a:solidFill>
                <a:schemeClr val="tx1"/>
              </a:solidFill>
              <a:latin typeface="Microsoft YaHei" charset="-122"/>
              <a:ea typeface="Microsoft YaHei" charset="-122"/>
              <a:cs typeface="Microsoft YaHei" charset="-122"/>
            </a:rPr>
            <a:t>景气指数模型</a:t>
          </a:r>
        </a:p>
      </dgm:t>
    </dgm:pt>
    <dgm:pt modelId="{7F50A2DE-1415-F94F-A553-9587527163E7}" type="parTrans" cxnId="{595E88E4-9D63-C947-9886-7A67AD3D84D7}">
      <dgm:prSet/>
      <dgm:spPr/>
      <dgm:t>
        <a:bodyPr/>
        <a:lstStyle/>
        <a:p>
          <a:endParaRPr lang="zh-CN" altLang="en-US">
            <a:solidFill>
              <a:schemeClr val="tx1"/>
            </a:solidFill>
            <a:latin typeface="Microsoft YaHei" charset="-122"/>
            <a:ea typeface="Microsoft YaHei" charset="-122"/>
            <a:cs typeface="Microsoft YaHei" charset="-122"/>
          </a:endParaRPr>
        </a:p>
      </dgm:t>
    </dgm:pt>
    <dgm:pt modelId="{2FC2EE79-BAC5-8D40-A650-F99E2FA1B964}" type="sibTrans" cxnId="{595E88E4-9D63-C947-9886-7A67AD3D84D7}">
      <dgm:prSet/>
      <dgm:spPr/>
      <dgm:t>
        <a:bodyPr/>
        <a:lstStyle/>
        <a:p>
          <a:endParaRPr lang="zh-CN" altLang="en-US">
            <a:solidFill>
              <a:schemeClr val="tx1"/>
            </a:solidFill>
            <a:latin typeface="Microsoft YaHei" charset="-122"/>
            <a:ea typeface="Microsoft YaHei" charset="-122"/>
            <a:cs typeface="Microsoft YaHei" charset="-122"/>
          </a:endParaRPr>
        </a:p>
      </dgm:t>
    </dgm:pt>
    <dgm:pt modelId="{60C9FC96-F35E-2844-97B5-01BD10A57A9F}">
      <dgm:prSet/>
      <dgm:spPr/>
      <dgm:t>
        <a:bodyPr/>
        <a:lstStyle/>
        <a:p>
          <a:r>
            <a:rPr lang="zh-CN" altLang="en-US" b="0" i="0" u="none" dirty="0">
              <a:solidFill>
                <a:schemeClr val="tx1"/>
              </a:solidFill>
              <a:latin typeface="Microsoft YaHei" charset="-122"/>
              <a:ea typeface="Microsoft YaHei" charset="-122"/>
              <a:cs typeface="Microsoft YaHei" charset="-122"/>
            </a:rPr>
            <a:t>克强指数模型</a:t>
          </a:r>
          <a:endParaRPr lang="zh-CN" altLang="en-US" dirty="0">
            <a:solidFill>
              <a:schemeClr val="tx1"/>
            </a:solidFill>
            <a:latin typeface="Microsoft YaHei" charset="-122"/>
            <a:ea typeface="Microsoft YaHei" charset="-122"/>
            <a:cs typeface="Microsoft YaHei" charset="-122"/>
          </a:endParaRPr>
        </a:p>
      </dgm:t>
    </dgm:pt>
    <dgm:pt modelId="{8763B64E-2A94-F047-B839-80B9FCA0AF33}" type="parTrans" cxnId="{CBD01FEE-C48F-9540-8CD7-BF81F85632E9}">
      <dgm:prSet/>
      <dgm:spPr/>
      <dgm:t>
        <a:bodyPr/>
        <a:lstStyle/>
        <a:p>
          <a:endParaRPr lang="zh-CN" altLang="en-US">
            <a:solidFill>
              <a:schemeClr val="tx1"/>
            </a:solidFill>
            <a:latin typeface="Microsoft YaHei" charset="-122"/>
            <a:ea typeface="Microsoft YaHei" charset="-122"/>
            <a:cs typeface="Microsoft YaHei" charset="-122"/>
          </a:endParaRPr>
        </a:p>
      </dgm:t>
    </dgm:pt>
    <dgm:pt modelId="{C6555FD8-76CC-0C42-A417-2B61AAEAB015}" type="sibTrans" cxnId="{CBD01FEE-C48F-9540-8CD7-BF81F85632E9}">
      <dgm:prSet/>
      <dgm:spPr/>
      <dgm:t>
        <a:bodyPr/>
        <a:lstStyle/>
        <a:p>
          <a:endParaRPr lang="zh-CN" altLang="en-US">
            <a:solidFill>
              <a:schemeClr val="tx1"/>
            </a:solidFill>
            <a:latin typeface="Microsoft YaHei" charset="-122"/>
            <a:ea typeface="Microsoft YaHei" charset="-122"/>
            <a:cs typeface="Microsoft YaHei" charset="-122"/>
          </a:endParaRPr>
        </a:p>
      </dgm:t>
    </dgm:pt>
    <dgm:pt modelId="{F9EE9A56-80A2-074F-A3C4-B327E84E348B}">
      <dgm:prSet/>
      <dgm:spPr/>
      <dgm:t>
        <a:bodyPr/>
        <a:lstStyle/>
        <a:p>
          <a:r>
            <a:rPr lang="zh-CN" altLang="en-US" dirty="0">
              <a:solidFill>
                <a:schemeClr val="tx1"/>
              </a:solidFill>
              <a:latin typeface="Microsoft YaHei" charset="-122"/>
              <a:ea typeface="Microsoft YaHei" charset="-122"/>
              <a:cs typeface="Microsoft YaHei" charset="-122"/>
            </a:rPr>
            <a:t>扶贫资金分配优化模型</a:t>
          </a:r>
        </a:p>
      </dgm:t>
    </dgm:pt>
    <dgm:pt modelId="{9AC9D491-5498-AF42-915D-072DE5ED3CB8}" type="parTrans" cxnId="{ED68BE2F-26EC-F047-ACD5-D209BB2F928B}">
      <dgm:prSet/>
      <dgm:spPr/>
      <dgm:t>
        <a:bodyPr/>
        <a:lstStyle/>
        <a:p>
          <a:endParaRPr lang="zh-CN" altLang="en-US">
            <a:solidFill>
              <a:schemeClr val="tx1"/>
            </a:solidFill>
            <a:latin typeface="Microsoft YaHei" charset="-122"/>
            <a:ea typeface="Microsoft YaHei" charset="-122"/>
            <a:cs typeface="Microsoft YaHei" charset="-122"/>
          </a:endParaRPr>
        </a:p>
      </dgm:t>
    </dgm:pt>
    <dgm:pt modelId="{C496A2AB-256A-344F-A7F0-56C1949AC612}" type="sibTrans" cxnId="{ED68BE2F-26EC-F047-ACD5-D209BB2F928B}">
      <dgm:prSet/>
      <dgm:spPr/>
      <dgm:t>
        <a:bodyPr/>
        <a:lstStyle/>
        <a:p>
          <a:endParaRPr lang="zh-CN" altLang="en-US">
            <a:solidFill>
              <a:schemeClr val="tx1"/>
            </a:solidFill>
            <a:latin typeface="Microsoft YaHei" charset="-122"/>
            <a:ea typeface="Microsoft YaHei" charset="-122"/>
            <a:cs typeface="Microsoft YaHei" charset="-122"/>
          </a:endParaRPr>
        </a:p>
      </dgm:t>
    </dgm:pt>
    <dgm:pt modelId="{75E6BD5B-D18A-4422-A68A-FF15DF938009}">
      <dgm:prSet/>
      <dgm:spPr/>
      <dgm:t>
        <a:bodyPr/>
        <a:lstStyle/>
        <a:p>
          <a:r>
            <a:rPr lang="en-US" altLang="zh-CN" dirty="0">
              <a:solidFill>
                <a:schemeClr val="tx1"/>
              </a:solidFill>
              <a:latin typeface="Microsoft YaHei" charset="-122"/>
              <a:ea typeface="Microsoft YaHei" charset="-122"/>
              <a:cs typeface="Microsoft YaHei" charset="-122"/>
            </a:rPr>
            <a:t>Ridge</a:t>
          </a:r>
          <a:r>
            <a:rPr lang="zh-CN" altLang="en-US" dirty="0">
              <a:solidFill>
                <a:schemeClr val="tx1"/>
              </a:solidFill>
              <a:latin typeface="Microsoft YaHei" charset="-122"/>
              <a:ea typeface="Microsoft YaHei" charset="-122"/>
              <a:cs typeface="Microsoft YaHei" charset="-122"/>
            </a:rPr>
            <a:t>回归</a:t>
          </a:r>
          <a:endParaRPr lang="en-US" altLang="zh-CN" dirty="0">
            <a:solidFill>
              <a:schemeClr val="tx1"/>
            </a:solidFill>
            <a:latin typeface="Microsoft YaHei" charset="-122"/>
            <a:ea typeface="Microsoft YaHei" charset="-122"/>
            <a:cs typeface="Microsoft YaHei" charset="-122"/>
          </a:endParaRPr>
        </a:p>
        <a:p>
          <a:r>
            <a:rPr lang="zh-CN" altLang="en-US" dirty="0">
              <a:solidFill>
                <a:schemeClr val="tx1"/>
              </a:solidFill>
              <a:latin typeface="Microsoft YaHei" charset="-122"/>
              <a:ea typeface="Microsoft YaHei" charset="-122"/>
              <a:cs typeface="Microsoft YaHei" charset="-122"/>
            </a:rPr>
            <a:t>模型</a:t>
          </a:r>
        </a:p>
      </dgm:t>
    </dgm:pt>
    <dgm:pt modelId="{EFBAF968-FB0D-451C-8D2F-E6B04FB62031}" type="parTrans" cxnId="{92C263B9-0E16-48DA-9235-01FDB50DD34F}">
      <dgm:prSet/>
      <dgm:spPr/>
      <dgm:t>
        <a:bodyPr/>
        <a:lstStyle/>
        <a:p>
          <a:endParaRPr lang="zh-CN" altLang="en-US"/>
        </a:p>
      </dgm:t>
    </dgm:pt>
    <dgm:pt modelId="{70145752-C5A0-4411-92D6-D79C54554AFF}" type="sibTrans" cxnId="{92C263B9-0E16-48DA-9235-01FDB50DD34F}">
      <dgm:prSet/>
      <dgm:spPr/>
      <dgm:t>
        <a:bodyPr/>
        <a:lstStyle/>
        <a:p>
          <a:endParaRPr lang="zh-CN" altLang="en-US"/>
        </a:p>
      </dgm:t>
    </dgm:pt>
    <dgm:pt modelId="{061E02B9-E151-419D-AE43-6C8B8C5C9BE4}">
      <dgm:prSet/>
      <dgm:spPr/>
      <dgm:t>
        <a:bodyPr/>
        <a:lstStyle/>
        <a:p>
          <a:r>
            <a:rPr lang="en-US" altLang="zh-CN" dirty="0">
              <a:solidFill>
                <a:schemeClr val="tx1"/>
              </a:solidFill>
              <a:latin typeface="Microsoft YaHei" charset="-122"/>
              <a:ea typeface="Microsoft YaHei" charset="-122"/>
              <a:cs typeface="Microsoft YaHei" charset="-122"/>
            </a:rPr>
            <a:t>GARCH</a:t>
          </a:r>
          <a:r>
            <a:rPr lang="zh-CN" altLang="en-US" dirty="0">
              <a:solidFill>
                <a:schemeClr val="tx1"/>
              </a:solidFill>
              <a:latin typeface="Microsoft YaHei" charset="-122"/>
              <a:ea typeface="Microsoft YaHei" charset="-122"/>
              <a:cs typeface="Microsoft YaHei" charset="-122"/>
            </a:rPr>
            <a:t>模型</a:t>
          </a:r>
        </a:p>
      </dgm:t>
    </dgm:pt>
    <dgm:pt modelId="{4EB3DEC8-A916-4FBD-9BB4-A5EE433CAC6D}" type="parTrans" cxnId="{916C93B8-265D-46F3-9128-6EABD8F17FC8}">
      <dgm:prSet/>
      <dgm:spPr/>
      <dgm:t>
        <a:bodyPr/>
        <a:lstStyle/>
        <a:p>
          <a:endParaRPr lang="zh-CN" altLang="en-US"/>
        </a:p>
      </dgm:t>
    </dgm:pt>
    <dgm:pt modelId="{4AB984CD-0D18-4A39-98FC-E64513076B48}" type="sibTrans" cxnId="{916C93B8-265D-46F3-9128-6EABD8F17FC8}">
      <dgm:prSet/>
      <dgm:spPr/>
      <dgm:t>
        <a:bodyPr/>
        <a:lstStyle/>
        <a:p>
          <a:endParaRPr lang="zh-CN" altLang="en-US"/>
        </a:p>
      </dgm:t>
    </dgm:pt>
    <dgm:pt modelId="{3E416EB4-0E67-CB4C-84A8-6BFDD4B3EC40}" type="pres">
      <dgm:prSet presAssocID="{42CFA57E-58E1-BC41-BBC3-65C3A7843BEC}" presName="theList" presStyleCnt="0">
        <dgm:presLayoutVars>
          <dgm:dir/>
          <dgm:animLvl val="lvl"/>
          <dgm:resizeHandles val="exact"/>
        </dgm:presLayoutVars>
      </dgm:prSet>
      <dgm:spPr/>
    </dgm:pt>
    <dgm:pt modelId="{761CCA62-259E-C346-9BD1-9AF5308EFC67}" type="pres">
      <dgm:prSet presAssocID="{994FAB85-FF8D-9149-ABE9-2C4058A0F842}" presName="compNode" presStyleCnt="0"/>
      <dgm:spPr/>
    </dgm:pt>
    <dgm:pt modelId="{AE083A7D-CD19-C54B-AC3C-9044F505D985}" type="pres">
      <dgm:prSet presAssocID="{994FAB85-FF8D-9149-ABE9-2C4058A0F842}" presName="aNode" presStyleLbl="bgShp" presStyleIdx="0" presStyleCnt="8"/>
      <dgm:spPr/>
    </dgm:pt>
    <dgm:pt modelId="{367B9161-2C56-854C-B328-9B5D7A29BB27}" type="pres">
      <dgm:prSet presAssocID="{994FAB85-FF8D-9149-ABE9-2C4058A0F842}" presName="textNode" presStyleLbl="bgShp" presStyleIdx="0" presStyleCnt="8"/>
      <dgm:spPr/>
    </dgm:pt>
    <dgm:pt modelId="{D07FEABF-8739-3041-BE60-BB3DE9EE2882}" type="pres">
      <dgm:prSet presAssocID="{994FAB85-FF8D-9149-ABE9-2C4058A0F842}" presName="compChildNode" presStyleCnt="0"/>
      <dgm:spPr/>
    </dgm:pt>
    <dgm:pt modelId="{5A4F4C34-2800-2042-8EF5-D1A2161C104E}" type="pres">
      <dgm:prSet presAssocID="{994FAB85-FF8D-9149-ABE9-2C4058A0F842}" presName="theInnerList" presStyleCnt="0"/>
      <dgm:spPr/>
    </dgm:pt>
    <dgm:pt modelId="{76DC4FCC-C5E7-5548-863E-536D19D66187}" type="pres">
      <dgm:prSet presAssocID="{D83E11A3-1CE0-2849-B276-1711C683E6ED}" presName="childNode" presStyleLbl="node1" presStyleIdx="0" presStyleCnt="38">
        <dgm:presLayoutVars>
          <dgm:bulletEnabled val="1"/>
        </dgm:presLayoutVars>
      </dgm:prSet>
      <dgm:spPr/>
    </dgm:pt>
    <dgm:pt modelId="{31365AF0-AC2D-7D46-9DAE-A168CD167CF0}" type="pres">
      <dgm:prSet presAssocID="{D83E11A3-1CE0-2849-B276-1711C683E6ED}" presName="aSpace2" presStyleCnt="0"/>
      <dgm:spPr/>
    </dgm:pt>
    <dgm:pt modelId="{917FCE3F-C81C-484E-A24B-199CDA0C65A3}" type="pres">
      <dgm:prSet presAssocID="{F8F2BA10-64EE-EE4F-A36D-A536D082562B}" presName="childNode" presStyleLbl="node1" presStyleIdx="1" presStyleCnt="38">
        <dgm:presLayoutVars>
          <dgm:bulletEnabled val="1"/>
        </dgm:presLayoutVars>
      </dgm:prSet>
      <dgm:spPr/>
    </dgm:pt>
    <dgm:pt modelId="{F0A93474-AB85-A748-BDE9-CE94306B8BBA}" type="pres">
      <dgm:prSet presAssocID="{F8F2BA10-64EE-EE4F-A36D-A536D082562B}" presName="aSpace2" presStyleCnt="0"/>
      <dgm:spPr/>
    </dgm:pt>
    <dgm:pt modelId="{4E6A5666-A152-5F47-9996-B69B523ECB6D}" type="pres">
      <dgm:prSet presAssocID="{D6D456CA-D74C-F349-A5A5-DA69D6FD79FD}" presName="childNode" presStyleLbl="node1" presStyleIdx="2" presStyleCnt="38">
        <dgm:presLayoutVars>
          <dgm:bulletEnabled val="1"/>
        </dgm:presLayoutVars>
      </dgm:prSet>
      <dgm:spPr/>
    </dgm:pt>
    <dgm:pt modelId="{270A1740-F983-7240-9150-39E1117E686B}" type="pres">
      <dgm:prSet presAssocID="{D6D456CA-D74C-F349-A5A5-DA69D6FD79FD}" presName="aSpace2" presStyleCnt="0"/>
      <dgm:spPr/>
    </dgm:pt>
    <dgm:pt modelId="{E0072D75-27C3-CD4A-A87D-D2D78D3603BC}" type="pres">
      <dgm:prSet presAssocID="{30092C76-880D-BA40-8939-ABD690B07CE8}" presName="childNode" presStyleLbl="node1" presStyleIdx="3" presStyleCnt="38">
        <dgm:presLayoutVars>
          <dgm:bulletEnabled val="1"/>
        </dgm:presLayoutVars>
      </dgm:prSet>
      <dgm:spPr/>
    </dgm:pt>
    <dgm:pt modelId="{EB24FC17-F1E0-F146-AF73-F92C5BC96C34}" type="pres">
      <dgm:prSet presAssocID="{30092C76-880D-BA40-8939-ABD690B07CE8}" presName="aSpace2" presStyleCnt="0"/>
      <dgm:spPr/>
    </dgm:pt>
    <dgm:pt modelId="{C9B47377-F4AB-CF46-AA75-0DCB564F5644}" type="pres">
      <dgm:prSet presAssocID="{096D4DE7-6CE9-3F45-8B4D-565B30A89BCC}" presName="childNode" presStyleLbl="node1" presStyleIdx="4" presStyleCnt="38">
        <dgm:presLayoutVars>
          <dgm:bulletEnabled val="1"/>
        </dgm:presLayoutVars>
      </dgm:prSet>
      <dgm:spPr/>
    </dgm:pt>
    <dgm:pt modelId="{519E0180-DA29-A844-A166-20810CD8718E}" type="pres">
      <dgm:prSet presAssocID="{994FAB85-FF8D-9149-ABE9-2C4058A0F842}" presName="aSpace" presStyleCnt="0"/>
      <dgm:spPr/>
    </dgm:pt>
    <dgm:pt modelId="{52875F44-AE95-8745-A765-B8C210798FC8}" type="pres">
      <dgm:prSet presAssocID="{5B556341-FE21-6145-A042-D966494C1BBD}" presName="compNode" presStyleCnt="0"/>
      <dgm:spPr/>
    </dgm:pt>
    <dgm:pt modelId="{DF86CE17-40DF-1A49-A67C-F3AEE6D6C9C4}" type="pres">
      <dgm:prSet presAssocID="{5B556341-FE21-6145-A042-D966494C1BBD}" presName="aNode" presStyleLbl="bgShp" presStyleIdx="1" presStyleCnt="8"/>
      <dgm:spPr/>
    </dgm:pt>
    <dgm:pt modelId="{4F56DCCD-8F14-6B45-93EC-369C41F49AA4}" type="pres">
      <dgm:prSet presAssocID="{5B556341-FE21-6145-A042-D966494C1BBD}" presName="textNode" presStyleLbl="bgShp" presStyleIdx="1" presStyleCnt="8"/>
      <dgm:spPr/>
    </dgm:pt>
    <dgm:pt modelId="{EB382245-82BC-1142-8FF8-AFF3E2C45280}" type="pres">
      <dgm:prSet presAssocID="{5B556341-FE21-6145-A042-D966494C1BBD}" presName="compChildNode" presStyleCnt="0"/>
      <dgm:spPr/>
    </dgm:pt>
    <dgm:pt modelId="{4BE2741A-B1CC-C647-A0E7-75F207B10F4A}" type="pres">
      <dgm:prSet presAssocID="{5B556341-FE21-6145-A042-D966494C1BBD}" presName="theInnerList" presStyleCnt="0"/>
      <dgm:spPr/>
    </dgm:pt>
    <dgm:pt modelId="{63353735-15BC-6741-B529-268107899CD9}" type="pres">
      <dgm:prSet presAssocID="{E31D4712-F2C0-594D-884A-15356A251914}" presName="childNode" presStyleLbl="node1" presStyleIdx="5" presStyleCnt="38">
        <dgm:presLayoutVars>
          <dgm:bulletEnabled val="1"/>
        </dgm:presLayoutVars>
      </dgm:prSet>
      <dgm:spPr/>
    </dgm:pt>
    <dgm:pt modelId="{F24A112E-026A-7140-B2BC-7F9540926546}" type="pres">
      <dgm:prSet presAssocID="{E31D4712-F2C0-594D-884A-15356A251914}" presName="aSpace2" presStyleCnt="0"/>
      <dgm:spPr/>
    </dgm:pt>
    <dgm:pt modelId="{7F128A37-8EB2-0743-9F78-A07D207A898C}" type="pres">
      <dgm:prSet presAssocID="{47ED6E61-1673-084C-9E99-6E3E09E3E7B4}" presName="childNode" presStyleLbl="node1" presStyleIdx="6" presStyleCnt="38">
        <dgm:presLayoutVars>
          <dgm:bulletEnabled val="1"/>
        </dgm:presLayoutVars>
      </dgm:prSet>
      <dgm:spPr/>
    </dgm:pt>
    <dgm:pt modelId="{31F191F2-F072-0F49-8250-321B24E9D9B3}" type="pres">
      <dgm:prSet presAssocID="{47ED6E61-1673-084C-9E99-6E3E09E3E7B4}" presName="aSpace2" presStyleCnt="0"/>
      <dgm:spPr/>
    </dgm:pt>
    <dgm:pt modelId="{6F83383C-7C0E-BF42-A7F4-D743A163374A}" type="pres">
      <dgm:prSet presAssocID="{5586BA37-B7B7-CA49-957D-59287F62D083}" presName="childNode" presStyleLbl="node1" presStyleIdx="7" presStyleCnt="38">
        <dgm:presLayoutVars>
          <dgm:bulletEnabled val="1"/>
        </dgm:presLayoutVars>
      </dgm:prSet>
      <dgm:spPr/>
    </dgm:pt>
    <dgm:pt modelId="{EFC943F5-A1BE-4700-A820-88817C9575B8}" type="pres">
      <dgm:prSet presAssocID="{5586BA37-B7B7-CA49-957D-59287F62D083}" presName="aSpace2" presStyleCnt="0"/>
      <dgm:spPr/>
    </dgm:pt>
    <dgm:pt modelId="{00052D99-16FF-41FE-9EB7-1D052D550B5A}" type="pres">
      <dgm:prSet presAssocID="{75E6BD5B-D18A-4422-A68A-FF15DF938009}" presName="childNode" presStyleLbl="node1" presStyleIdx="8" presStyleCnt="38">
        <dgm:presLayoutVars>
          <dgm:bulletEnabled val="1"/>
        </dgm:presLayoutVars>
      </dgm:prSet>
      <dgm:spPr/>
    </dgm:pt>
    <dgm:pt modelId="{89A263CB-BE68-9B4B-9873-6E65AC83551C}" type="pres">
      <dgm:prSet presAssocID="{5B556341-FE21-6145-A042-D966494C1BBD}" presName="aSpace" presStyleCnt="0"/>
      <dgm:spPr/>
    </dgm:pt>
    <dgm:pt modelId="{B545023D-5619-1543-A791-B2757ADEFB4E}" type="pres">
      <dgm:prSet presAssocID="{E22D7568-D404-F241-88BE-09F17F60CFF0}" presName="compNode" presStyleCnt="0"/>
      <dgm:spPr/>
    </dgm:pt>
    <dgm:pt modelId="{6CC44B26-FB0D-3743-AB7D-4CAE4C673766}" type="pres">
      <dgm:prSet presAssocID="{E22D7568-D404-F241-88BE-09F17F60CFF0}" presName="aNode" presStyleLbl="bgShp" presStyleIdx="2" presStyleCnt="8"/>
      <dgm:spPr/>
    </dgm:pt>
    <dgm:pt modelId="{C5F344D9-8D1C-C545-BA94-77669D42B2DD}" type="pres">
      <dgm:prSet presAssocID="{E22D7568-D404-F241-88BE-09F17F60CFF0}" presName="textNode" presStyleLbl="bgShp" presStyleIdx="2" presStyleCnt="8"/>
      <dgm:spPr/>
    </dgm:pt>
    <dgm:pt modelId="{74552E7A-B0E0-D04B-B9AD-E36F0CEB0DD3}" type="pres">
      <dgm:prSet presAssocID="{E22D7568-D404-F241-88BE-09F17F60CFF0}" presName="compChildNode" presStyleCnt="0"/>
      <dgm:spPr/>
    </dgm:pt>
    <dgm:pt modelId="{B9053D5C-F017-064F-AFC6-AFCD097374E4}" type="pres">
      <dgm:prSet presAssocID="{E22D7568-D404-F241-88BE-09F17F60CFF0}" presName="theInnerList" presStyleCnt="0"/>
      <dgm:spPr/>
    </dgm:pt>
    <dgm:pt modelId="{88FB0491-7759-0245-8C71-1D428D38D35C}" type="pres">
      <dgm:prSet presAssocID="{A5FC4480-CD20-A44C-BA53-1BC75C75F866}" presName="childNode" presStyleLbl="node1" presStyleIdx="9" presStyleCnt="38">
        <dgm:presLayoutVars>
          <dgm:bulletEnabled val="1"/>
        </dgm:presLayoutVars>
      </dgm:prSet>
      <dgm:spPr/>
    </dgm:pt>
    <dgm:pt modelId="{1166E68E-5388-B941-915B-092EBB303D89}" type="pres">
      <dgm:prSet presAssocID="{A5FC4480-CD20-A44C-BA53-1BC75C75F866}" presName="aSpace2" presStyleCnt="0"/>
      <dgm:spPr/>
    </dgm:pt>
    <dgm:pt modelId="{31D7C8F4-2A76-E24B-BA3B-7CA3575061D5}" type="pres">
      <dgm:prSet presAssocID="{5F425C25-B3FB-3A4B-84F6-BF5547E912D5}" presName="childNode" presStyleLbl="node1" presStyleIdx="10" presStyleCnt="38">
        <dgm:presLayoutVars>
          <dgm:bulletEnabled val="1"/>
        </dgm:presLayoutVars>
      </dgm:prSet>
      <dgm:spPr/>
    </dgm:pt>
    <dgm:pt modelId="{1D7023C2-B7FE-8E42-B07D-F4CA8B68251E}" type="pres">
      <dgm:prSet presAssocID="{5F425C25-B3FB-3A4B-84F6-BF5547E912D5}" presName="aSpace2" presStyleCnt="0"/>
      <dgm:spPr/>
    </dgm:pt>
    <dgm:pt modelId="{8B3A8775-43CE-6F41-A898-F5A7B7A50769}" type="pres">
      <dgm:prSet presAssocID="{F71266D9-23BE-0E44-A09F-9F1C20D95C39}" presName="childNode" presStyleLbl="node1" presStyleIdx="11" presStyleCnt="38">
        <dgm:presLayoutVars>
          <dgm:bulletEnabled val="1"/>
        </dgm:presLayoutVars>
      </dgm:prSet>
      <dgm:spPr/>
    </dgm:pt>
    <dgm:pt modelId="{869E4AED-8DCF-B945-A97E-335C03E6FB9A}" type="pres">
      <dgm:prSet presAssocID="{F71266D9-23BE-0E44-A09F-9F1C20D95C39}" presName="aSpace2" presStyleCnt="0"/>
      <dgm:spPr/>
    </dgm:pt>
    <dgm:pt modelId="{B5C78AF4-0400-0044-9FB9-A78AAF7FC1C2}" type="pres">
      <dgm:prSet presAssocID="{97102532-9E29-6747-85C9-C84046FD184A}" presName="childNode" presStyleLbl="node1" presStyleIdx="12" presStyleCnt="38">
        <dgm:presLayoutVars>
          <dgm:bulletEnabled val="1"/>
        </dgm:presLayoutVars>
      </dgm:prSet>
      <dgm:spPr/>
    </dgm:pt>
    <dgm:pt modelId="{485F6FE0-AC3F-B14E-A592-94EAB88101ED}" type="pres">
      <dgm:prSet presAssocID="{97102532-9E29-6747-85C9-C84046FD184A}" presName="aSpace2" presStyleCnt="0"/>
      <dgm:spPr/>
    </dgm:pt>
    <dgm:pt modelId="{613EFA6A-E773-1749-B973-3A378AAFF5FF}" type="pres">
      <dgm:prSet presAssocID="{3999687E-83E0-5C45-B8EA-E9686F37170D}" presName="childNode" presStyleLbl="node1" presStyleIdx="13" presStyleCnt="38">
        <dgm:presLayoutVars>
          <dgm:bulletEnabled val="1"/>
        </dgm:presLayoutVars>
      </dgm:prSet>
      <dgm:spPr/>
    </dgm:pt>
    <dgm:pt modelId="{46A01F60-B20B-774F-9DC1-1749351080C7}" type="pres">
      <dgm:prSet presAssocID="{E22D7568-D404-F241-88BE-09F17F60CFF0}" presName="aSpace" presStyleCnt="0"/>
      <dgm:spPr/>
    </dgm:pt>
    <dgm:pt modelId="{BAE09317-7F73-D94E-BC62-C1ED1F05E9F5}" type="pres">
      <dgm:prSet presAssocID="{F85437AF-417C-4949-8449-80E435C737B3}" presName="compNode" presStyleCnt="0"/>
      <dgm:spPr/>
    </dgm:pt>
    <dgm:pt modelId="{8FBD6EB3-020F-DF4D-84E5-CFEB0918E205}" type="pres">
      <dgm:prSet presAssocID="{F85437AF-417C-4949-8449-80E435C737B3}" presName="aNode" presStyleLbl="bgShp" presStyleIdx="3" presStyleCnt="8"/>
      <dgm:spPr/>
    </dgm:pt>
    <dgm:pt modelId="{AC08CCFB-22E5-3641-A8D3-95CE6DE67FAC}" type="pres">
      <dgm:prSet presAssocID="{F85437AF-417C-4949-8449-80E435C737B3}" presName="textNode" presStyleLbl="bgShp" presStyleIdx="3" presStyleCnt="8"/>
      <dgm:spPr/>
    </dgm:pt>
    <dgm:pt modelId="{EF3929B1-16A9-7B47-B8F6-79A78A917D02}" type="pres">
      <dgm:prSet presAssocID="{F85437AF-417C-4949-8449-80E435C737B3}" presName="compChildNode" presStyleCnt="0"/>
      <dgm:spPr/>
    </dgm:pt>
    <dgm:pt modelId="{25C7A156-B368-364B-BDDA-5163614FD438}" type="pres">
      <dgm:prSet presAssocID="{F85437AF-417C-4949-8449-80E435C737B3}" presName="theInnerList" presStyleCnt="0"/>
      <dgm:spPr/>
    </dgm:pt>
    <dgm:pt modelId="{EAFF2ECD-720F-2845-A43F-530D4B946B20}" type="pres">
      <dgm:prSet presAssocID="{D683FC7A-AF16-0D4B-8AB7-037F67D218FC}" presName="childNode" presStyleLbl="node1" presStyleIdx="14" presStyleCnt="38">
        <dgm:presLayoutVars>
          <dgm:bulletEnabled val="1"/>
        </dgm:presLayoutVars>
      </dgm:prSet>
      <dgm:spPr/>
    </dgm:pt>
    <dgm:pt modelId="{D06F242B-4FB6-D546-8DC2-21077898B724}" type="pres">
      <dgm:prSet presAssocID="{D683FC7A-AF16-0D4B-8AB7-037F67D218FC}" presName="aSpace2" presStyleCnt="0"/>
      <dgm:spPr/>
    </dgm:pt>
    <dgm:pt modelId="{3D926D10-C774-2941-8EFB-BCD48F13B0D7}" type="pres">
      <dgm:prSet presAssocID="{A8D91DE3-5B05-FD40-8874-3F729A0A9B10}" presName="childNode" presStyleLbl="node1" presStyleIdx="15" presStyleCnt="38">
        <dgm:presLayoutVars>
          <dgm:bulletEnabled val="1"/>
        </dgm:presLayoutVars>
      </dgm:prSet>
      <dgm:spPr/>
    </dgm:pt>
    <dgm:pt modelId="{000E5C03-528A-3D40-84BC-45ADC1B6A639}" type="pres">
      <dgm:prSet presAssocID="{A8D91DE3-5B05-FD40-8874-3F729A0A9B10}" presName="aSpace2" presStyleCnt="0"/>
      <dgm:spPr/>
    </dgm:pt>
    <dgm:pt modelId="{99B91570-3254-FE47-BDBD-3CBD94A908F4}" type="pres">
      <dgm:prSet presAssocID="{C6F7F6C8-9570-234F-BE95-FD10144407D5}" presName="childNode" presStyleLbl="node1" presStyleIdx="16" presStyleCnt="38">
        <dgm:presLayoutVars>
          <dgm:bulletEnabled val="1"/>
        </dgm:presLayoutVars>
      </dgm:prSet>
      <dgm:spPr/>
    </dgm:pt>
    <dgm:pt modelId="{94AA99E4-EE03-8242-A604-0619A85B5876}" type="pres">
      <dgm:prSet presAssocID="{C6F7F6C8-9570-234F-BE95-FD10144407D5}" presName="aSpace2" presStyleCnt="0"/>
      <dgm:spPr/>
    </dgm:pt>
    <dgm:pt modelId="{643D2C3B-6B89-CC4C-A968-5ECFC33E03C8}" type="pres">
      <dgm:prSet presAssocID="{27AEE0FF-188D-A548-8952-F9305B82680C}" presName="childNode" presStyleLbl="node1" presStyleIdx="17" presStyleCnt="38">
        <dgm:presLayoutVars>
          <dgm:bulletEnabled val="1"/>
        </dgm:presLayoutVars>
      </dgm:prSet>
      <dgm:spPr/>
    </dgm:pt>
    <dgm:pt modelId="{5919F9EE-09D8-9842-A1A8-36C08FEAB7F2}" type="pres">
      <dgm:prSet presAssocID="{F85437AF-417C-4949-8449-80E435C737B3}" presName="aSpace" presStyleCnt="0"/>
      <dgm:spPr/>
    </dgm:pt>
    <dgm:pt modelId="{CFA45E31-D471-574E-9A65-21D595777764}" type="pres">
      <dgm:prSet presAssocID="{6D22BD29-10F0-AC41-80C7-0308E3FEADBB}" presName="compNode" presStyleCnt="0"/>
      <dgm:spPr/>
    </dgm:pt>
    <dgm:pt modelId="{0FF35811-C77E-0646-BB2F-F41554A9AD20}" type="pres">
      <dgm:prSet presAssocID="{6D22BD29-10F0-AC41-80C7-0308E3FEADBB}" presName="aNode" presStyleLbl="bgShp" presStyleIdx="4" presStyleCnt="8"/>
      <dgm:spPr/>
    </dgm:pt>
    <dgm:pt modelId="{8EB9B0E2-DAB5-5247-B49C-71DC2E78D685}" type="pres">
      <dgm:prSet presAssocID="{6D22BD29-10F0-AC41-80C7-0308E3FEADBB}" presName="textNode" presStyleLbl="bgShp" presStyleIdx="4" presStyleCnt="8"/>
      <dgm:spPr/>
    </dgm:pt>
    <dgm:pt modelId="{D3968F57-F7A7-3646-B747-050EE9EA44C3}" type="pres">
      <dgm:prSet presAssocID="{6D22BD29-10F0-AC41-80C7-0308E3FEADBB}" presName="compChildNode" presStyleCnt="0"/>
      <dgm:spPr/>
    </dgm:pt>
    <dgm:pt modelId="{A599DE3E-96A6-AF47-848C-8F5D2C2AF144}" type="pres">
      <dgm:prSet presAssocID="{6D22BD29-10F0-AC41-80C7-0308E3FEADBB}" presName="theInnerList" presStyleCnt="0"/>
      <dgm:spPr/>
    </dgm:pt>
    <dgm:pt modelId="{9FA51E9E-E534-0247-BC85-27F40348EFBF}" type="pres">
      <dgm:prSet presAssocID="{10E6ED21-4316-3F42-9943-41B9044A33F2}" presName="childNode" presStyleLbl="node1" presStyleIdx="18" presStyleCnt="38">
        <dgm:presLayoutVars>
          <dgm:bulletEnabled val="1"/>
        </dgm:presLayoutVars>
      </dgm:prSet>
      <dgm:spPr/>
    </dgm:pt>
    <dgm:pt modelId="{ECF9111A-EBC2-6C49-B443-D8167B006CCA}" type="pres">
      <dgm:prSet presAssocID="{10E6ED21-4316-3F42-9943-41B9044A33F2}" presName="aSpace2" presStyleCnt="0"/>
      <dgm:spPr/>
    </dgm:pt>
    <dgm:pt modelId="{DD9A49F2-7F42-FE42-BED4-D1FCF96013DB}" type="pres">
      <dgm:prSet presAssocID="{C7F7C9D3-5F6A-0C46-BCAC-DD354D38727D}" presName="childNode" presStyleLbl="node1" presStyleIdx="19" presStyleCnt="38">
        <dgm:presLayoutVars>
          <dgm:bulletEnabled val="1"/>
        </dgm:presLayoutVars>
      </dgm:prSet>
      <dgm:spPr/>
    </dgm:pt>
    <dgm:pt modelId="{9BA79B66-62BB-2541-8064-2A1B0F3BF860}" type="pres">
      <dgm:prSet presAssocID="{C7F7C9D3-5F6A-0C46-BCAC-DD354D38727D}" presName="aSpace2" presStyleCnt="0"/>
      <dgm:spPr/>
    </dgm:pt>
    <dgm:pt modelId="{DBEFD52A-682A-C14C-899F-AA39B7FA3029}" type="pres">
      <dgm:prSet presAssocID="{C2816036-27B2-3942-92D1-B37CD3450928}" presName="childNode" presStyleLbl="node1" presStyleIdx="20" presStyleCnt="38">
        <dgm:presLayoutVars>
          <dgm:bulletEnabled val="1"/>
        </dgm:presLayoutVars>
      </dgm:prSet>
      <dgm:spPr/>
    </dgm:pt>
    <dgm:pt modelId="{8CF8E68C-9B3B-4248-AD89-D967094BD656}" type="pres">
      <dgm:prSet presAssocID="{C2816036-27B2-3942-92D1-B37CD3450928}" presName="aSpace2" presStyleCnt="0"/>
      <dgm:spPr/>
    </dgm:pt>
    <dgm:pt modelId="{3E33C4A1-B665-5740-9207-FED5BAC34271}" type="pres">
      <dgm:prSet presAssocID="{ED25297D-CEA9-4C44-B78F-8D51F4DEE91F}" presName="childNode" presStyleLbl="node1" presStyleIdx="21" presStyleCnt="38">
        <dgm:presLayoutVars>
          <dgm:bulletEnabled val="1"/>
        </dgm:presLayoutVars>
      </dgm:prSet>
      <dgm:spPr/>
    </dgm:pt>
    <dgm:pt modelId="{2AAA2A6D-1EE4-4C1E-9F78-7E36121088A4}" type="pres">
      <dgm:prSet presAssocID="{ED25297D-CEA9-4C44-B78F-8D51F4DEE91F}" presName="aSpace2" presStyleCnt="0"/>
      <dgm:spPr/>
    </dgm:pt>
    <dgm:pt modelId="{0701083F-6125-48AC-8E45-09D187B6EB68}" type="pres">
      <dgm:prSet presAssocID="{061E02B9-E151-419D-AE43-6C8B8C5C9BE4}" presName="childNode" presStyleLbl="node1" presStyleIdx="22" presStyleCnt="38">
        <dgm:presLayoutVars>
          <dgm:bulletEnabled val="1"/>
        </dgm:presLayoutVars>
      </dgm:prSet>
      <dgm:spPr/>
    </dgm:pt>
    <dgm:pt modelId="{7EE9D0A1-8DB4-7645-8BAD-3CB0FB7BC415}" type="pres">
      <dgm:prSet presAssocID="{6D22BD29-10F0-AC41-80C7-0308E3FEADBB}" presName="aSpace" presStyleCnt="0"/>
      <dgm:spPr/>
    </dgm:pt>
    <dgm:pt modelId="{9A363C3B-D818-F04F-9961-ABCE3D491C23}" type="pres">
      <dgm:prSet presAssocID="{985299EF-0A60-6D46-A7B7-59C3A2D142DA}" presName="compNode" presStyleCnt="0"/>
      <dgm:spPr/>
    </dgm:pt>
    <dgm:pt modelId="{A3AE3DDB-BD91-264B-B7B9-9AFBEE1CE730}" type="pres">
      <dgm:prSet presAssocID="{985299EF-0A60-6D46-A7B7-59C3A2D142DA}" presName="aNode" presStyleLbl="bgShp" presStyleIdx="5" presStyleCnt="8"/>
      <dgm:spPr/>
    </dgm:pt>
    <dgm:pt modelId="{39EA207C-147D-4B48-9B9B-8918C074191C}" type="pres">
      <dgm:prSet presAssocID="{985299EF-0A60-6D46-A7B7-59C3A2D142DA}" presName="textNode" presStyleLbl="bgShp" presStyleIdx="5" presStyleCnt="8"/>
      <dgm:spPr/>
    </dgm:pt>
    <dgm:pt modelId="{D4C03076-80DC-014F-B027-99AE8307E2E3}" type="pres">
      <dgm:prSet presAssocID="{985299EF-0A60-6D46-A7B7-59C3A2D142DA}" presName="compChildNode" presStyleCnt="0"/>
      <dgm:spPr/>
    </dgm:pt>
    <dgm:pt modelId="{6D9B7FB5-6C32-6E4B-AE57-2425B07E8F60}" type="pres">
      <dgm:prSet presAssocID="{985299EF-0A60-6D46-A7B7-59C3A2D142DA}" presName="theInnerList" presStyleCnt="0"/>
      <dgm:spPr/>
    </dgm:pt>
    <dgm:pt modelId="{32EAF5F8-04BF-3B43-AE53-957E677D0B5D}" type="pres">
      <dgm:prSet presAssocID="{E246157F-90F0-4E47-B350-6A9D463A8C5B}" presName="childNode" presStyleLbl="node1" presStyleIdx="23" presStyleCnt="38">
        <dgm:presLayoutVars>
          <dgm:bulletEnabled val="1"/>
        </dgm:presLayoutVars>
      </dgm:prSet>
      <dgm:spPr/>
    </dgm:pt>
    <dgm:pt modelId="{87C1E8B7-76F2-9C49-859B-05D088F4EBEF}" type="pres">
      <dgm:prSet presAssocID="{E246157F-90F0-4E47-B350-6A9D463A8C5B}" presName="aSpace2" presStyleCnt="0"/>
      <dgm:spPr/>
    </dgm:pt>
    <dgm:pt modelId="{E48FF6BD-8A43-7D41-BBF6-35DB35B27DDD}" type="pres">
      <dgm:prSet presAssocID="{1D87F944-906E-D543-BF2E-8173BA3EF9C5}" presName="childNode" presStyleLbl="node1" presStyleIdx="24" presStyleCnt="38">
        <dgm:presLayoutVars>
          <dgm:bulletEnabled val="1"/>
        </dgm:presLayoutVars>
      </dgm:prSet>
      <dgm:spPr/>
    </dgm:pt>
    <dgm:pt modelId="{E0DE6656-7B66-B14D-9F01-54BC50EFC01E}" type="pres">
      <dgm:prSet presAssocID="{1D87F944-906E-D543-BF2E-8173BA3EF9C5}" presName="aSpace2" presStyleCnt="0"/>
      <dgm:spPr/>
    </dgm:pt>
    <dgm:pt modelId="{5A81D863-F73D-3742-83C4-860F75385AA2}" type="pres">
      <dgm:prSet presAssocID="{1526F109-C7FC-B142-BA54-9EAD22546633}" presName="childNode" presStyleLbl="node1" presStyleIdx="25" presStyleCnt="38">
        <dgm:presLayoutVars>
          <dgm:bulletEnabled val="1"/>
        </dgm:presLayoutVars>
      </dgm:prSet>
      <dgm:spPr/>
    </dgm:pt>
    <dgm:pt modelId="{6FC87B53-9F29-A64C-8CD9-3F8E10890D43}" type="pres">
      <dgm:prSet presAssocID="{1526F109-C7FC-B142-BA54-9EAD22546633}" presName="aSpace2" presStyleCnt="0"/>
      <dgm:spPr/>
    </dgm:pt>
    <dgm:pt modelId="{3E9F0571-3C39-B247-A8C5-820BC2D1A0EF}" type="pres">
      <dgm:prSet presAssocID="{D48F91C7-8A30-164A-8D21-6BD26D14D109}" presName="childNode" presStyleLbl="node1" presStyleIdx="26" presStyleCnt="38">
        <dgm:presLayoutVars>
          <dgm:bulletEnabled val="1"/>
        </dgm:presLayoutVars>
      </dgm:prSet>
      <dgm:spPr/>
    </dgm:pt>
    <dgm:pt modelId="{CD00AF5D-8389-B14B-B0A9-397482658482}" type="pres">
      <dgm:prSet presAssocID="{D48F91C7-8A30-164A-8D21-6BD26D14D109}" presName="aSpace2" presStyleCnt="0"/>
      <dgm:spPr/>
    </dgm:pt>
    <dgm:pt modelId="{D952873B-D7C2-6446-B9E8-176DB332F851}" type="pres">
      <dgm:prSet presAssocID="{691AF719-D987-E04C-9773-2FC49B301601}" presName="childNode" presStyleLbl="node1" presStyleIdx="27" presStyleCnt="38">
        <dgm:presLayoutVars>
          <dgm:bulletEnabled val="1"/>
        </dgm:presLayoutVars>
      </dgm:prSet>
      <dgm:spPr/>
    </dgm:pt>
    <dgm:pt modelId="{4AFC24DE-528F-B04A-88C7-C32ED0DB8596}" type="pres">
      <dgm:prSet presAssocID="{691AF719-D987-E04C-9773-2FC49B301601}" presName="aSpace2" presStyleCnt="0"/>
      <dgm:spPr/>
    </dgm:pt>
    <dgm:pt modelId="{2A4D4D27-9DD6-7140-BD85-B624DD71CDCF}" type="pres">
      <dgm:prSet presAssocID="{EF434B7E-EC92-BD4C-B674-03B68311E2FF}" presName="childNode" presStyleLbl="node1" presStyleIdx="28" presStyleCnt="38">
        <dgm:presLayoutVars>
          <dgm:bulletEnabled val="1"/>
        </dgm:presLayoutVars>
      </dgm:prSet>
      <dgm:spPr/>
    </dgm:pt>
    <dgm:pt modelId="{D7B218F7-DDC3-9648-878F-2355614426A1}" type="pres">
      <dgm:prSet presAssocID="{985299EF-0A60-6D46-A7B7-59C3A2D142DA}" presName="aSpace" presStyleCnt="0"/>
      <dgm:spPr/>
    </dgm:pt>
    <dgm:pt modelId="{0569AF9A-196B-2241-9903-C999DBAA8ED2}" type="pres">
      <dgm:prSet presAssocID="{5325A4FB-72D0-9A49-88A9-641C35F5F021}" presName="compNode" presStyleCnt="0"/>
      <dgm:spPr/>
    </dgm:pt>
    <dgm:pt modelId="{695224BF-5221-254B-9AE0-890AA4F70689}" type="pres">
      <dgm:prSet presAssocID="{5325A4FB-72D0-9A49-88A9-641C35F5F021}" presName="aNode" presStyleLbl="bgShp" presStyleIdx="6" presStyleCnt="8"/>
      <dgm:spPr/>
    </dgm:pt>
    <dgm:pt modelId="{9CEEA045-9AA9-C945-9844-A22DEC648DB2}" type="pres">
      <dgm:prSet presAssocID="{5325A4FB-72D0-9A49-88A9-641C35F5F021}" presName="textNode" presStyleLbl="bgShp" presStyleIdx="6" presStyleCnt="8"/>
      <dgm:spPr/>
    </dgm:pt>
    <dgm:pt modelId="{87339586-2074-AE4A-BFA6-515A3D75DCA4}" type="pres">
      <dgm:prSet presAssocID="{5325A4FB-72D0-9A49-88A9-641C35F5F021}" presName="compChildNode" presStyleCnt="0"/>
      <dgm:spPr/>
    </dgm:pt>
    <dgm:pt modelId="{B5451F28-E79F-9547-8C94-CBAE13203F4E}" type="pres">
      <dgm:prSet presAssocID="{5325A4FB-72D0-9A49-88A9-641C35F5F021}" presName="theInnerList" presStyleCnt="0"/>
      <dgm:spPr/>
    </dgm:pt>
    <dgm:pt modelId="{EF6DCB3F-26CA-B145-9A7D-FA5B31C9D5DD}" type="pres">
      <dgm:prSet presAssocID="{44C5897F-B111-E740-86E9-0569A2EC9158}" presName="childNode" presStyleLbl="node1" presStyleIdx="29" presStyleCnt="38">
        <dgm:presLayoutVars>
          <dgm:bulletEnabled val="1"/>
        </dgm:presLayoutVars>
      </dgm:prSet>
      <dgm:spPr/>
    </dgm:pt>
    <dgm:pt modelId="{D5E57FE6-E478-0740-9934-17F18723C12E}" type="pres">
      <dgm:prSet presAssocID="{44C5897F-B111-E740-86E9-0569A2EC9158}" presName="aSpace2" presStyleCnt="0"/>
      <dgm:spPr/>
    </dgm:pt>
    <dgm:pt modelId="{9F3E132D-CAC8-C64F-AADE-F9F6A65BB324}" type="pres">
      <dgm:prSet presAssocID="{7F4E5611-7152-4749-9057-AD278F99B872}" presName="childNode" presStyleLbl="node1" presStyleIdx="30" presStyleCnt="38">
        <dgm:presLayoutVars>
          <dgm:bulletEnabled val="1"/>
        </dgm:presLayoutVars>
      </dgm:prSet>
      <dgm:spPr/>
    </dgm:pt>
    <dgm:pt modelId="{5ED85E11-52EE-3F43-A056-05AE7913AA8D}" type="pres">
      <dgm:prSet presAssocID="{7F4E5611-7152-4749-9057-AD278F99B872}" presName="aSpace2" presStyleCnt="0"/>
      <dgm:spPr/>
    </dgm:pt>
    <dgm:pt modelId="{469669C0-864E-DF45-9416-5402DA28D55C}" type="pres">
      <dgm:prSet presAssocID="{9B553055-A21C-1E46-92F2-F9B43C60B05C}" presName="childNode" presStyleLbl="node1" presStyleIdx="31" presStyleCnt="38">
        <dgm:presLayoutVars>
          <dgm:bulletEnabled val="1"/>
        </dgm:presLayoutVars>
      </dgm:prSet>
      <dgm:spPr/>
    </dgm:pt>
    <dgm:pt modelId="{6F2F6AFD-1BBE-8940-81AD-5A4C595437E4}" type="pres">
      <dgm:prSet presAssocID="{9B553055-A21C-1E46-92F2-F9B43C60B05C}" presName="aSpace2" presStyleCnt="0"/>
      <dgm:spPr/>
    </dgm:pt>
    <dgm:pt modelId="{FDA40F33-1006-D041-A703-519A6DF5F8EB}" type="pres">
      <dgm:prSet presAssocID="{EBA921CD-2352-2B42-BCC9-5BAE49BE9516}" presName="childNode" presStyleLbl="node1" presStyleIdx="32" presStyleCnt="38">
        <dgm:presLayoutVars>
          <dgm:bulletEnabled val="1"/>
        </dgm:presLayoutVars>
      </dgm:prSet>
      <dgm:spPr/>
    </dgm:pt>
    <dgm:pt modelId="{B21F2DB7-0E50-1B43-B66F-AE33F87F21D8}" type="pres">
      <dgm:prSet presAssocID="{EBA921CD-2352-2B42-BCC9-5BAE49BE9516}" presName="aSpace2" presStyleCnt="0"/>
      <dgm:spPr/>
    </dgm:pt>
    <dgm:pt modelId="{226D602B-F883-F44D-8440-98243F117C73}" type="pres">
      <dgm:prSet presAssocID="{EBA02868-DB42-8D49-86AF-534302BF0DE8}" presName="childNode" presStyleLbl="node1" presStyleIdx="33" presStyleCnt="38">
        <dgm:presLayoutVars>
          <dgm:bulletEnabled val="1"/>
        </dgm:presLayoutVars>
      </dgm:prSet>
      <dgm:spPr/>
    </dgm:pt>
    <dgm:pt modelId="{979F888D-FEC4-A748-9D11-86EECCB4544D}" type="pres">
      <dgm:prSet presAssocID="{5325A4FB-72D0-9A49-88A9-641C35F5F021}" presName="aSpace" presStyleCnt="0"/>
      <dgm:spPr/>
    </dgm:pt>
    <dgm:pt modelId="{64360F4F-941A-8F4D-BB37-02FF1F1419ED}" type="pres">
      <dgm:prSet presAssocID="{20674532-8F07-1947-AB9A-ADFDD64DD995}" presName="compNode" presStyleCnt="0"/>
      <dgm:spPr/>
    </dgm:pt>
    <dgm:pt modelId="{10A4D654-68A6-D342-BC5A-D29E4A211A8C}" type="pres">
      <dgm:prSet presAssocID="{20674532-8F07-1947-AB9A-ADFDD64DD995}" presName="aNode" presStyleLbl="bgShp" presStyleIdx="7" presStyleCnt="8"/>
      <dgm:spPr/>
    </dgm:pt>
    <dgm:pt modelId="{D306FA6D-8A61-B24E-96C0-A3691C71828B}" type="pres">
      <dgm:prSet presAssocID="{20674532-8F07-1947-AB9A-ADFDD64DD995}" presName="textNode" presStyleLbl="bgShp" presStyleIdx="7" presStyleCnt="8"/>
      <dgm:spPr/>
    </dgm:pt>
    <dgm:pt modelId="{E15A97DA-F2DB-E542-AF1A-5A5B2AD296AB}" type="pres">
      <dgm:prSet presAssocID="{20674532-8F07-1947-AB9A-ADFDD64DD995}" presName="compChildNode" presStyleCnt="0"/>
      <dgm:spPr/>
    </dgm:pt>
    <dgm:pt modelId="{D8B2E25A-EA6A-6F41-B96E-61AFDC3B18A9}" type="pres">
      <dgm:prSet presAssocID="{20674532-8F07-1947-AB9A-ADFDD64DD995}" presName="theInnerList" presStyleCnt="0"/>
      <dgm:spPr/>
    </dgm:pt>
    <dgm:pt modelId="{FF425FAF-A4B5-FE4E-8ACE-07A53718CF5E}" type="pres">
      <dgm:prSet presAssocID="{386D4C20-5ECA-E345-81E4-5CE750BE1147}" presName="childNode" presStyleLbl="node1" presStyleIdx="34" presStyleCnt="38">
        <dgm:presLayoutVars>
          <dgm:bulletEnabled val="1"/>
        </dgm:presLayoutVars>
      </dgm:prSet>
      <dgm:spPr/>
    </dgm:pt>
    <dgm:pt modelId="{05C59017-AC91-C248-A6A1-F3B47B735B3C}" type="pres">
      <dgm:prSet presAssocID="{386D4C20-5ECA-E345-81E4-5CE750BE1147}" presName="aSpace2" presStyleCnt="0"/>
      <dgm:spPr/>
    </dgm:pt>
    <dgm:pt modelId="{BC63CA5F-6263-4A44-9FF2-613F31BA6ED3}" type="pres">
      <dgm:prSet presAssocID="{AE646F44-DD01-D841-8112-2F64309C79EB}" presName="childNode" presStyleLbl="node1" presStyleIdx="35" presStyleCnt="38">
        <dgm:presLayoutVars>
          <dgm:bulletEnabled val="1"/>
        </dgm:presLayoutVars>
      </dgm:prSet>
      <dgm:spPr/>
    </dgm:pt>
    <dgm:pt modelId="{D9EFF544-44E6-594F-9658-E89906504DC3}" type="pres">
      <dgm:prSet presAssocID="{AE646F44-DD01-D841-8112-2F64309C79EB}" presName="aSpace2" presStyleCnt="0"/>
      <dgm:spPr/>
    </dgm:pt>
    <dgm:pt modelId="{C1F5AF47-FDDD-F948-9243-F1142D01AFCE}" type="pres">
      <dgm:prSet presAssocID="{60C9FC96-F35E-2844-97B5-01BD10A57A9F}" presName="childNode" presStyleLbl="node1" presStyleIdx="36" presStyleCnt="38" custLinFactNeighborY="9303">
        <dgm:presLayoutVars>
          <dgm:bulletEnabled val="1"/>
        </dgm:presLayoutVars>
      </dgm:prSet>
      <dgm:spPr/>
    </dgm:pt>
    <dgm:pt modelId="{D36B797C-027C-B048-883C-AA13035DBE52}" type="pres">
      <dgm:prSet presAssocID="{60C9FC96-F35E-2844-97B5-01BD10A57A9F}" presName="aSpace2" presStyleCnt="0"/>
      <dgm:spPr/>
    </dgm:pt>
    <dgm:pt modelId="{6E2FEF5B-90CE-F044-B8E6-45EFC98FA9D3}" type="pres">
      <dgm:prSet presAssocID="{F9EE9A56-80A2-074F-A3C4-B327E84E348B}" presName="childNode" presStyleLbl="node1" presStyleIdx="37" presStyleCnt="38">
        <dgm:presLayoutVars>
          <dgm:bulletEnabled val="1"/>
        </dgm:presLayoutVars>
      </dgm:prSet>
      <dgm:spPr/>
    </dgm:pt>
  </dgm:ptLst>
  <dgm:cxnLst>
    <dgm:cxn modelId="{1228870C-E2FC-440D-9455-DE8F1E89E79B}" type="presOf" srcId="{20674532-8F07-1947-AB9A-ADFDD64DD995}" destId="{D306FA6D-8A61-B24E-96C0-A3691C71828B}" srcOrd="1" destOrd="0" presId="urn:microsoft.com/office/officeart/2005/8/layout/lProcess2"/>
    <dgm:cxn modelId="{D726B40D-2A26-4798-9F85-61B8EE87BD12}" type="presOf" srcId="{096D4DE7-6CE9-3F45-8B4D-565B30A89BCC}" destId="{C9B47377-F4AB-CF46-AA75-0DCB564F5644}" srcOrd="0" destOrd="0" presId="urn:microsoft.com/office/officeart/2005/8/layout/lProcess2"/>
    <dgm:cxn modelId="{3CA64611-D0C3-417C-A912-94A57CDB57DB}" type="presOf" srcId="{D48F91C7-8A30-164A-8D21-6BD26D14D109}" destId="{3E9F0571-3C39-B247-A8C5-820BC2D1A0EF}" srcOrd="0" destOrd="0" presId="urn:microsoft.com/office/officeart/2005/8/layout/lProcess2"/>
    <dgm:cxn modelId="{63CD1815-83A2-4D89-AE1D-BE3975DC0C6D}" type="presOf" srcId="{D683FC7A-AF16-0D4B-8AB7-037F67D218FC}" destId="{EAFF2ECD-720F-2845-A43F-530D4B946B20}" srcOrd="0" destOrd="0" presId="urn:microsoft.com/office/officeart/2005/8/layout/lProcess2"/>
    <dgm:cxn modelId="{746AEC17-F844-4D52-A2E3-E2C5F1D9CB7A}" type="presOf" srcId="{F8F2BA10-64EE-EE4F-A36D-A536D082562B}" destId="{917FCE3F-C81C-484E-A24B-199CDA0C65A3}" srcOrd="0" destOrd="0" presId="urn:microsoft.com/office/officeart/2005/8/layout/lProcess2"/>
    <dgm:cxn modelId="{EE071A1E-B105-4150-B54A-4DB8997394AE}" type="presOf" srcId="{C6F7F6C8-9570-234F-BE95-FD10144407D5}" destId="{99B91570-3254-FE47-BDBD-3CBD94A908F4}" srcOrd="0" destOrd="0" presId="urn:microsoft.com/office/officeart/2005/8/layout/lProcess2"/>
    <dgm:cxn modelId="{8A6E3A20-147E-FB42-B756-396CEB6ADAFE}" srcId="{6D22BD29-10F0-AC41-80C7-0308E3FEADBB}" destId="{C2816036-27B2-3942-92D1-B37CD3450928}" srcOrd="2" destOrd="0" parTransId="{916FA872-A56D-8A47-9E3C-E3C06AA83524}" sibTransId="{25A9E2F2-12C3-8140-86EE-5BF7A361756B}"/>
    <dgm:cxn modelId="{7839FC20-B17F-4A5D-9F88-297E12771FE0}" type="presOf" srcId="{E246157F-90F0-4E47-B350-6A9D463A8C5B}" destId="{32EAF5F8-04BF-3B43-AE53-957E677D0B5D}" srcOrd="0" destOrd="0" presId="urn:microsoft.com/office/officeart/2005/8/layout/lProcess2"/>
    <dgm:cxn modelId="{5FCEA72A-5428-4244-9A5C-92330BA4D6C5}" type="presOf" srcId="{E22D7568-D404-F241-88BE-09F17F60CFF0}" destId="{C5F344D9-8D1C-C545-BA94-77669D42B2DD}" srcOrd="1" destOrd="0" presId="urn:microsoft.com/office/officeart/2005/8/layout/lProcess2"/>
    <dgm:cxn modelId="{F8A65D2B-2442-4B4B-A639-12A4DD23CE8D}" type="presOf" srcId="{C2816036-27B2-3942-92D1-B37CD3450928}" destId="{DBEFD52A-682A-C14C-899F-AA39B7FA3029}" srcOrd="0" destOrd="0" presId="urn:microsoft.com/office/officeart/2005/8/layout/lProcess2"/>
    <dgm:cxn modelId="{E6B4702B-2747-4F4C-B89A-E0DB59FF2842}" srcId="{42CFA57E-58E1-BC41-BBC3-65C3A7843BEC}" destId="{5325A4FB-72D0-9A49-88A9-641C35F5F021}" srcOrd="6" destOrd="0" parTransId="{60E27598-5AD9-834F-A670-24468223FF8B}" sibTransId="{9B412973-4BA9-9444-9252-6CF6C5610F96}"/>
    <dgm:cxn modelId="{9614652C-0DEE-1E46-BFE3-6F9712CF3B06}" srcId="{42CFA57E-58E1-BC41-BBC3-65C3A7843BEC}" destId="{6D22BD29-10F0-AC41-80C7-0308E3FEADBB}" srcOrd="4" destOrd="0" parTransId="{5060C4FB-060A-1A4A-862E-B0EC35C40909}" sibTransId="{3CA06FCF-66DB-A749-9B27-2E00313B39B5}"/>
    <dgm:cxn modelId="{52CF9A2C-CF06-464D-A50A-16CD99DC41DC}" srcId="{994FAB85-FF8D-9149-ABE9-2C4058A0F842}" destId="{D83E11A3-1CE0-2849-B276-1711C683E6ED}" srcOrd="0" destOrd="0" parTransId="{EDBA2D78-2EBF-724D-ACF3-F2B9FD598C9D}" sibTransId="{9904D3E5-3986-CE4C-B6FD-E6EF03DBE326}"/>
    <dgm:cxn modelId="{4A19B12C-66EB-43EF-A021-2AE0DDBD51AE}" type="presOf" srcId="{20674532-8F07-1947-AB9A-ADFDD64DD995}" destId="{10A4D654-68A6-D342-BC5A-D29E4A211A8C}" srcOrd="0" destOrd="0" presId="urn:microsoft.com/office/officeart/2005/8/layout/lProcess2"/>
    <dgm:cxn modelId="{D0B1642D-3FBB-47CD-BC0A-339FA2AD50EF}" type="presOf" srcId="{F85437AF-417C-4949-8449-80E435C737B3}" destId="{8FBD6EB3-020F-DF4D-84E5-CFEB0918E205}" srcOrd="0" destOrd="0" presId="urn:microsoft.com/office/officeart/2005/8/layout/lProcess2"/>
    <dgm:cxn modelId="{ED68BE2F-26EC-F047-ACD5-D209BB2F928B}" srcId="{20674532-8F07-1947-AB9A-ADFDD64DD995}" destId="{F9EE9A56-80A2-074F-A3C4-B327E84E348B}" srcOrd="3" destOrd="0" parTransId="{9AC9D491-5498-AF42-915D-072DE5ED3CB8}" sibTransId="{C496A2AB-256A-344F-A7F0-56C1949AC612}"/>
    <dgm:cxn modelId="{071D1E34-7DCC-1D46-B7D0-029630ECB449}" srcId="{F85437AF-417C-4949-8449-80E435C737B3}" destId="{C6F7F6C8-9570-234F-BE95-FD10144407D5}" srcOrd="2" destOrd="0" parTransId="{7D27121F-50FD-BF4F-82FF-68056B45037E}" sibTransId="{5CCE1765-2AAA-F743-9C46-5F60FC517291}"/>
    <dgm:cxn modelId="{4B32FB36-B7C1-4E7D-AE02-D03E2FF64786}" type="presOf" srcId="{44C5897F-B111-E740-86E9-0569A2EC9158}" destId="{EF6DCB3F-26CA-B145-9A7D-FA5B31C9D5DD}" srcOrd="0" destOrd="0" presId="urn:microsoft.com/office/officeart/2005/8/layout/lProcess2"/>
    <dgm:cxn modelId="{D38B2137-93DF-C64A-8523-34AF0DBC9726}" srcId="{F85437AF-417C-4949-8449-80E435C737B3}" destId="{A8D91DE3-5B05-FD40-8874-3F729A0A9B10}" srcOrd="1" destOrd="0" parTransId="{BB60D936-A443-5247-AFB6-CE0C9E3E1C50}" sibTransId="{2DB3DF77-4933-2942-BDF8-2EB86767715C}"/>
    <dgm:cxn modelId="{4FFF8839-8803-4B13-8605-41D59E2C7313}" type="presOf" srcId="{EBA02868-DB42-8D49-86AF-534302BF0DE8}" destId="{226D602B-F883-F44D-8440-98243F117C73}" srcOrd="0" destOrd="0" presId="urn:microsoft.com/office/officeart/2005/8/layout/lProcess2"/>
    <dgm:cxn modelId="{A068C03A-8821-4906-A2FF-74F56735F24A}" type="presOf" srcId="{061E02B9-E151-419D-AE43-6C8B8C5C9BE4}" destId="{0701083F-6125-48AC-8E45-09D187B6EB68}" srcOrd="0" destOrd="0" presId="urn:microsoft.com/office/officeart/2005/8/layout/lProcess2"/>
    <dgm:cxn modelId="{7F2B5B3C-D171-6742-9980-F4A97CA2C112}" srcId="{20674532-8F07-1947-AB9A-ADFDD64DD995}" destId="{386D4C20-5ECA-E345-81E4-5CE750BE1147}" srcOrd="0" destOrd="0" parTransId="{F638BBF5-EA28-884E-B626-C569FA9774A1}" sibTransId="{D89E6BFD-FF68-1241-90D0-4C2AEF12AD77}"/>
    <dgm:cxn modelId="{B968FC3F-5BE6-4537-A231-A0463BC4610D}" type="presOf" srcId="{5325A4FB-72D0-9A49-88A9-641C35F5F021}" destId="{9CEEA045-9AA9-C945-9844-A22DEC648DB2}" srcOrd="1" destOrd="0" presId="urn:microsoft.com/office/officeart/2005/8/layout/lProcess2"/>
    <dgm:cxn modelId="{BBCEF25B-2F83-4F28-8C99-FEB57922DD57}" type="presOf" srcId="{47ED6E61-1673-084C-9E99-6E3E09E3E7B4}" destId="{7F128A37-8EB2-0743-9F78-A07D207A898C}" srcOrd="0" destOrd="0" presId="urn:microsoft.com/office/officeart/2005/8/layout/lProcess2"/>
    <dgm:cxn modelId="{045BF45C-C62F-4903-B956-EB7D8F2508CB}" type="presOf" srcId="{F71266D9-23BE-0E44-A09F-9F1C20D95C39}" destId="{8B3A8775-43CE-6F41-A898-F5A7B7A50769}" srcOrd="0" destOrd="0" presId="urn:microsoft.com/office/officeart/2005/8/layout/lProcess2"/>
    <dgm:cxn modelId="{9DBB8F43-DA4E-41D2-B8A4-61539339EC15}" type="presOf" srcId="{6D22BD29-10F0-AC41-80C7-0308E3FEADBB}" destId="{8EB9B0E2-DAB5-5247-B49C-71DC2E78D685}" srcOrd="1" destOrd="0" presId="urn:microsoft.com/office/officeart/2005/8/layout/lProcess2"/>
    <dgm:cxn modelId="{CD3BF463-6B60-4DAD-872E-D7129EA56EB2}" type="presOf" srcId="{60C9FC96-F35E-2844-97B5-01BD10A57A9F}" destId="{C1F5AF47-FDDD-F948-9243-F1142D01AFCE}" srcOrd="0" destOrd="0" presId="urn:microsoft.com/office/officeart/2005/8/layout/lProcess2"/>
    <dgm:cxn modelId="{E7E36165-256C-CE4A-A866-81737492E987}" srcId="{E22D7568-D404-F241-88BE-09F17F60CFF0}" destId="{F71266D9-23BE-0E44-A09F-9F1C20D95C39}" srcOrd="2" destOrd="0" parTransId="{71DF8DC9-2A74-6B43-AB12-6A3E3D75434E}" sibTransId="{7141518C-026D-4849-88A9-9871222AC661}"/>
    <dgm:cxn modelId="{81294865-0A96-4056-BC29-0F70DA88D0DF}" type="presOf" srcId="{5B556341-FE21-6145-A042-D966494C1BBD}" destId="{DF86CE17-40DF-1A49-A67C-F3AEE6D6C9C4}" srcOrd="0" destOrd="0" presId="urn:microsoft.com/office/officeart/2005/8/layout/lProcess2"/>
    <dgm:cxn modelId="{1BB36666-D1E8-E748-A7DB-F7040639BDB7}" srcId="{42CFA57E-58E1-BC41-BBC3-65C3A7843BEC}" destId="{20674532-8F07-1947-AB9A-ADFDD64DD995}" srcOrd="7" destOrd="0" parTransId="{8639F2B6-F288-FD48-B86C-AABC47C6FDCA}" sibTransId="{15EC2C87-F539-7E4F-B511-6E08CDF92C79}"/>
    <dgm:cxn modelId="{A67AD366-AD82-4754-90AE-BAA1F2C54B2D}" type="presOf" srcId="{F9EE9A56-80A2-074F-A3C4-B327E84E348B}" destId="{6E2FEF5B-90CE-F044-B8E6-45EFC98FA9D3}" srcOrd="0" destOrd="0" presId="urn:microsoft.com/office/officeart/2005/8/layout/lProcess2"/>
    <dgm:cxn modelId="{B04E2648-74B4-374F-B299-40B92AA5DEF3}" srcId="{994FAB85-FF8D-9149-ABE9-2C4058A0F842}" destId="{096D4DE7-6CE9-3F45-8B4D-565B30A89BCC}" srcOrd="4" destOrd="0" parTransId="{C4D14B46-E5DE-5740-AC95-DBF2485B1BA3}" sibTransId="{6BC08423-9627-D34D-9450-5B9CDBBE5BD8}"/>
    <dgm:cxn modelId="{36616348-B31E-A845-9FD5-CA2230B83AF8}" srcId="{42CFA57E-58E1-BC41-BBC3-65C3A7843BEC}" destId="{994FAB85-FF8D-9149-ABE9-2C4058A0F842}" srcOrd="0" destOrd="0" parTransId="{1794D76E-EC25-B846-A54F-10128FD037D2}" sibTransId="{6D56DCF9-7CBE-2A47-89E6-B67623EA3D3C}"/>
    <dgm:cxn modelId="{54809C68-5F69-48D6-A578-6FE12ACF23AA}" type="presOf" srcId="{6D22BD29-10F0-AC41-80C7-0308E3FEADBB}" destId="{0FF35811-C77E-0646-BB2F-F41554A9AD20}" srcOrd="0" destOrd="0" presId="urn:microsoft.com/office/officeart/2005/8/layout/lProcess2"/>
    <dgm:cxn modelId="{94615549-BE4C-2541-8DDB-01BC84F0A6CB}" srcId="{5B556341-FE21-6145-A042-D966494C1BBD}" destId="{47ED6E61-1673-084C-9E99-6E3E09E3E7B4}" srcOrd="1" destOrd="0" parTransId="{3A1F30D6-CF0F-E340-A5B6-474A3D3C5E7E}" sibTransId="{22AE4072-63CC-874B-BCD5-9F9ED06F1F9A}"/>
    <dgm:cxn modelId="{5DF0446A-A50B-4215-B09B-520AFD8705C8}" type="presOf" srcId="{386D4C20-5ECA-E345-81E4-5CE750BE1147}" destId="{FF425FAF-A4B5-FE4E-8ACE-07A53718CF5E}" srcOrd="0" destOrd="0" presId="urn:microsoft.com/office/officeart/2005/8/layout/lProcess2"/>
    <dgm:cxn modelId="{16345B4B-4595-A147-A378-A5A92F1D491D}" srcId="{E22D7568-D404-F241-88BE-09F17F60CFF0}" destId="{5F425C25-B3FB-3A4B-84F6-BF5547E912D5}" srcOrd="1" destOrd="0" parTransId="{41456DB0-361D-BF40-B6C2-0D23524A6742}" sibTransId="{D831A1D0-00D6-9941-8B65-5305632AEEB0}"/>
    <dgm:cxn modelId="{C5CF386C-6D29-C647-A90C-0CB24BE2DEE3}" srcId="{42CFA57E-58E1-BC41-BBC3-65C3A7843BEC}" destId="{E22D7568-D404-F241-88BE-09F17F60CFF0}" srcOrd="2" destOrd="0" parTransId="{93CF3244-47FA-904B-80B1-C2AC86817965}" sibTransId="{2AC6154A-E509-F745-B54A-4203D38DA063}"/>
    <dgm:cxn modelId="{7B294A4C-93D5-C443-A9C3-16D40BCEACA4}" srcId="{6D22BD29-10F0-AC41-80C7-0308E3FEADBB}" destId="{ED25297D-CEA9-4C44-B78F-8D51F4DEE91F}" srcOrd="3" destOrd="0" parTransId="{2E12E0F8-5EA6-7142-9F5A-83D31DBBC4CE}" sibTransId="{49ABF60F-C2A5-E94A-A6AD-81BC1104594D}"/>
    <dgm:cxn modelId="{0681EA6C-9661-4929-B194-FFE2F7BBEF23}" type="presOf" srcId="{691AF719-D987-E04C-9773-2FC49B301601}" destId="{D952873B-D7C2-6446-B9E8-176DB332F851}" srcOrd="0" destOrd="0" presId="urn:microsoft.com/office/officeart/2005/8/layout/lProcess2"/>
    <dgm:cxn modelId="{76EF8D4E-75A8-423C-B561-1C6F2F658D6C}" type="presOf" srcId="{5F425C25-B3FB-3A4B-84F6-BF5547E912D5}" destId="{31D7C8F4-2A76-E24B-BA3B-7CA3575061D5}" srcOrd="0" destOrd="0" presId="urn:microsoft.com/office/officeart/2005/8/layout/lProcess2"/>
    <dgm:cxn modelId="{52C44E78-2B9E-4C88-93B5-06E49F10A42B}" type="presOf" srcId="{E31D4712-F2C0-594D-884A-15356A251914}" destId="{63353735-15BC-6741-B529-268107899CD9}" srcOrd="0" destOrd="0" presId="urn:microsoft.com/office/officeart/2005/8/layout/lProcess2"/>
    <dgm:cxn modelId="{421EDC79-F187-4A9A-9A8F-0613D789FF4D}" type="presOf" srcId="{D83E11A3-1CE0-2849-B276-1711C683E6ED}" destId="{76DC4FCC-C5E7-5548-863E-536D19D66187}" srcOrd="0" destOrd="0" presId="urn:microsoft.com/office/officeart/2005/8/layout/lProcess2"/>
    <dgm:cxn modelId="{DB2CEA59-87D9-EE49-9E3E-0B90B68113EA}" srcId="{5325A4FB-72D0-9A49-88A9-641C35F5F021}" destId="{EBA02868-DB42-8D49-86AF-534302BF0DE8}" srcOrd="4" destOrd="0" parTransId="{067219D3-A06D-D64C-B683-BF0AAB49007C}" sibTransId="{E81D0953-084F-494B-95FC-B1C686153C0C}"/>
    <dgm:cxn modelId="{E759F559-6D2C-4EF9-B390-39A5CE7BA531}" type="presOf" srcId="{994FAB85-FF8D-9149-ABE9-2C4058A0F842}" destId="{367B9161-2C56-854C-B328-9B5D7A29BB27}" srcOrd="1" destOrd="0" presId="urn:microsoft.com/office/officeart/2005/8/layout/lProcess2"/>
    <dgm:cxn modelId="{FA789484-9287-A94E-B11D-582F0157DCBB}" srcId="{5325A4FB-72D0-9A49-88A9-641C35F5F021}" destId="{9B553055-A21C-1E46-92F2-F9B43C60B05C}" srcOrd="2" destOrd="0" parTransId="{1D6E2603-116D-6545-9F79-C151FE5BDBE1}" sibTransId="{3A7DAA88-CBC8-A845-87F2-5F326D777D51}"/>
    <dgm:cxn modelId="{3843AF86-8033-43F5-8EE6-5E8EE3A0874F}" type="presOf" srcId="{EF434B7E-EC92-BD4C-B674-03B68311E2FF}" destId="{2A4D4D27-9DD6-7140-BD85-B624DD71CDCF}" srcOrd="0" destOrd="0" presId="urn:microsoft.com/office/officeart/2005/8/layout/lProcess2"/>
    <dgm:cxn modelId="{1757B88B-FE31-41A6-821E-7A6E756D5623}" type="presOf" srcId="{5B556341-FE21-6145-A042-D966494C1BBD}" destId="{4F56DCCD-8F14-6B45-93EC-369C41F49AA4}" srcOrd="1" destOrd="0" presId="urn:microsoft.com/office/officeart/2005/8/layout/lProcess2"/>
    <dgm:cxn modelId="{2466BE8B-DBDC-4889-8E89-8E8FFFB01D79}" type="presOf" srcId="{D6D456CA-D74C-F349-A5A5-DA69D6FD79FD}" destId="{4E6A5666-A152-5F47-9996-B69B523ECB6D}" srcOrd="0" destOrd="0" presId="urn:microsoft.com/office/officeart/2005/8/layout/lProcess2"/>
    <dgm:cxn modelId="{B842C58E-ED71-4B53-9816-714B3D41BE5D}" type="presOf" srcId="{27AEE0FF-188D-A548-8952-F9305B82680C}" destId="{643D2C3B-6B89-CC4C-A968-5ECFC33E03C8}" srcOrd="0" destOrd="0" presId="urn:microsoft.com/office/officeart/2005/8/layout/lProcess2"/>
    <dgm:cxn modelId="{AD6E328F-741A-694D-92AC-C8CE171E5547}" srcId="{985299EF-0A60-6D46-A7B7-59C3A2D142DA}" destId="{D48F91C7-8A30-164A-8D21-6BD26D14D109}" srcOrd="3" destOrd="0" parTransId="{D5B265C7-4EB7-4B42-B17B-B94C1A9829CC}" sibTransId="{D89B71E2-F133-2940-8B49-1C60F9989684}"/>
    <dgm:cxn modelId="{EB3B8E8F-1057-4141-AC5D-56FA145DD0D6}" srcId="{994FAB85-FF8D-9149-ABE9-2C4058A0F842}" destId="{30092C76-880D-BA40-8939-ABD690B07CE8}" srcOrd="3" destOrd="0" parTransId="{D52F5A21-1A54-DA47-A9EF-7BDE97B1CB3B}" sibTransId="{E4D1512C-DC99-E64A-99CB-AE081748596D}"/>
    <dgm:cxn modelId="{0FFA3593-B154-7646-9BFE-69DD3965B865}" srcId="{5325A4FB-72D0-9A49-88A9-641C35F5F021}" destId="{EBA921CD-2352-2B42-BCC9-5BAE49BE9516}" srcOrd="3" destOrd="0" parTransId="{B0D37976-4CCB-9B4A-90AD-DA1987191DFB}" sibTransId="{E8912434-03AA-6F49-AF5B-121B4B95CA71}"/>
    <dgm:cxn modelId="{9B09DA95-1B65-2A48-A23B-BD80D5A9C0E9}" srcId="{E22D7568-D404-F241-88BE-09F17F60CFF0}" destId="{3999687E-83E0-5C45-B8EA-E9686F37170D}" srcOrd="4" destOrd="0" parTransId="{22AECE2B-91C9-5542-BEB0-B53C7CB937F7}" sibTransId="{37BEBD55-9DAE-EA41-B604-9E7980D4BF4E}"/>
    <dgm:cxn modelId="{259F6497-8475-4956-87F4-0A24E2149C0E}" type="presOf" srcId="{30092C76-880D-BA40-8939-ABD690B07CE8}" destId="{E0072D75-27C3-CD4A-A87D-D2D78D3603BC}" srcOrd="0" destOrd="0" presId="urn:microsoft.com/office/officeart/2005/8/layout/lProcess2"/>
    <dgm:cxn modelId="{ADF8E299-293E-8B45-B708-7A134FD4A519}" srcId="{985299EF-0A60-6D46-A7B7-59C3A2D142DA}" destId="{E246157F-90F0-4E47-B350-6A9D463A8C5B}" srcOrd="0" destOrd="0" parTransId="{4CE6CE62-5FB1-4945-9186-0E7CE85CA3E7}" sibTransId="{92479ECA-51AE-9247-88A9-4AC2E47FDE60}"/>
    <dgm:cxn modelId="{44BABB9C-E341-4FFA-8C97-7A29D86CC5D6}" type="presOf" srcId="{A8D91DE3-5B05-FD40-8874-3F729A0A9B10}" destId="{3D926D10-C774-2941-8EFB-BCD48F13B0D7}" srcOrd="0" destOrd="0" presId="urn:microsoft.com/office/officeart/2005/8/layout/lProcess2"/>
    <dgm:cxn modelId="{F2F3DB9D-29B0-094E-807A-926AB0C0143F}" srcId="{5325A4FB-72D0-9A49-88A9-641C35F5F021}" destId="{7F4E5611-7152-4749-9057-AD278F99B872}" srcOrd="1" destOrd="0" parTransId="{018AC76B-5583-8642-84B0-05D266BAD9F1}" sibTransId="{F35DFE61-A934-4A4F-8CC7-1B76DF0553CB}"/>
    <dgm:cxn modelId="{82F946A1-09C5-2F4C-BB59-140C1035F9E8}" srcId="{42CFA57E-58E1-BC41-BBC3-65C3A7843BEC}" destId="{985299EF-0A60-6D46-A7B7-59C3A2D142DA}" srcOrd="5" destOrd="0" parTransId="{625898A3-ED5E-9543-A612-F3630C886765}" sibTransId="{C295CE0F-8D39-8946-8726-C735C4FC4F04}"/>
    <dgm:cxn modelId="{92AC77A3-D346-477B-B71E-B03321F03577}" type="presOf" srcId="{42CFA57E-58E1-BC41-BBC3-65C3A7843BEC}" destId="{3E416EB4-0E67-CB4C-84A8-6BFDD4B3EC40}" srcOrd="0" destOrd="0" presId="urn:microsoft.com/office/officeart/2005/8/layout/lProcess2"/>
    <dgm:cxn modelId="{F506CDA4-0475-9943-A9C4-876D1F5880C7}" srcId="{985299EF-0A60-6D46-A7B7-59C3A2D142DA}" destId="{691AF719-D987-E04C-9773-2FC49B301601}" srcOrd="4" destOrd="0" parTransId="{E085F1D8-8F05-FD41-8070-410B2B7695BC}" sibTransId="{5AE8AA9E-E69D-BC4F-87A0-F27CA0407D34}"/>
    <dgm:cxn modelId="{45476FA9-B452-294A-B8F7-36BAF12D9887}" srcId="{985299EF-0A60-6D46-A7B7-59C3A2D142DA}" destId="{1526F109-C7FC-B142-BA54-9EAD22546633}" srcOrd="2" destOrd="0" parTransId="{AD739989-7BAF-DC4F-8014-83851586679D}" sibTransId="{E8354D3C-7967-8D4F-BC62-BC1307A1F021}"/>
    <dgm:cxn modelId="{3FC7CEAC-47DD-D64C-BFD9-F0153F7D4202}" srcId="{994FAB85-FF8D-9149-ABE9-2C4058A0F842}" destId="{F8F2BA10-64EE-EE4F-A36D-A536D082562B}" srcOrd="1" destOrd="0" parTransId="{CE91FE4C-5AA0-A349-A721-59C1581F788F}" sibTransId="{A7524526-E1DB-C145-91DE-ABC4F0F306BF}"/>
    <dgm:cxn modelId="{6961C0AE-AA42-4CF0-B9E9-54B1A8029F27}" type="presOf" srcId="{5586BA37-B7B7-CA49-957D-59287F62D083}" destId="{6F83383C-7C0E-BF42-A7F4-D743A163374A}" srcOrd="0" destOrd="0" presId="urn:microsoft.com/office/officeart/2005/8/layout/lProcess2"/>
    <dgm:cxn modelId="{54DC0FAF-262C-E14D-9730-DF62EB576E12}" srcId="{42CFA57E-58E1-BC41-BBC3-65C3A7843BEC}" destId="{5B556341-FE21-6145-A042-D966494C1BBD}" srcOrd="1" destOrd="0" parTransId="{892D5775-C530-C94C-B344-0D9CE8C785F4}" sibTransId="{D5919858-BA81-A641-BCFC-ECEDBBDA0FCD}"/>
    <dgm:cxn modelId="{5B8CFEB3-6310-9C4F-9C9F-7327B4D2C4B4}" srcId="{5325A4FB-72D0-9A49-88A9-641C35F5F021}" destId="{44C5897F-B111-E740-86E9-0569A2EC9158}" srcOrd="0" destOrd="0" parTransId="{C7E7D628-6C52-3149-B591-B0B504D5B54E}" sibTransId="{0338941D-6123-7A44-8D5B-615B960BF096}"/>
    <dgm:cxn modelId="{60E5BAB5-B89B-49E6-A59E-CB01BBDFE485}" type="presOf" srcId="{3999687E-83E0-5C45-B8EA-E9686F37170D}" destId="{613EFA6A-E773-1749-B973-3A378AAFF5FF}" srcOrd="0" destOrd="0" presId="urn:microsoft.com/office/officeart/2005/8/layout/lProcess2"/>
    <dgm:cxn modelId="{6A898FB6-BE06-4E4D-8E70-29D5F37F966E}" type="presOf" srcId="{A5FC4480-CD20-A44C-BA53-1BC75C75F866}" destId="{88FB0491-7759-0245-8C71-1D428D38D35C}" srcOrd="0" destOrd="0" presId="urn:microsoft.com/office/officeart/2005/8/layout/lProcess2"/>
    <dgm:cxn modelId="{916C93B8-265D-46F3-9128-6EABD8F17FC8}" srcId="{6D22BD29-10F0-AC41-80C7-0308E3FEADBB}" destId="{061E02B9-E151-419D-AE43-6C8B8C5C9BE4}" srcOrd="4" destOrd="0" parTransId="{4EB3DEC8-A916-4FBD-9BB4-A5EE433CAC6D}" sibTransId="{4AB984CD-0D18-4A39-98FC-E64513076B48}"/>
    <dgm:cxn modelId="{92C263B9-0E16-48DA-9235-01FDB50DD34F}" srcId="{5B556341-FE21-6145-A042-D966494C1BBD}" destId="{75E6BD5B-D18A-4422-A68A-FF15DF938009}" srcOrd="3" destOrd="0" parTransId="{EFBAF968-FB0D-451C-8D2F-E6B04FB62031}" sibTransId="{70145752-C5A0-4411-92D6-D79C54554AFF}"/>
    <dgm:cxn modelId="{3FD233BC-0591-497E-B31B-CA125E36E0C2}" type="presOf" srcId="{1D87F944-906E-D543-BF2E-8173BA3EF9C5}" destId="{E48FF6BD-8A43-7D41-BBF6-35DB35B27DDD}" srcOrd="0" destOrd="0" presId="urn:microsoft.com/office/officeart/2005/8/layout/lProcess2"/>
    <dgm:cxn modelId="{CDF620BF-63B2-4FFC-A997-2F196269716A}" type="presOf" srcId="{75E6BD5B-D18A-4422-A68A-FF15DF938009}" destId="{00052D99-16FF-41FE-9EB7-1D052D550B5A}" srcOrd="0" destOrd="0" presId="urn:microsoft.com/office/officeart/2005/8/layout/lProcess2"/>
    <dgm:cxn modelId="{903BA4C0-386C-5E4D-A9FC-3F7B96802975}" srcId="{5B556341-FE21-6145-A042-D966494C1BBD}" destId="{E31D4712-F2C0-594D-884A-15356A251914}" srcOrd="0" destOrd="0" parTransId="{05478B48-7AA6-214B-9616-7AC2F32B1D47}" sibTransId="{8671A2B7-3D99-2E45-A30F-80549A0C6FD4}"/>
    <dgm:cxn modelId="{9BFB41C2-691F-DE48-9E62-1C5658DF7101}" srcId="{42CFA57E-58E1-BC41-BBC3-65C3A7843BEC}" destId="{F85437AF-417C-4949-8449-80E435C737B3}" srcOrd="3" destOrd="0" parTransId="{9881FAFF-6B9B-7C4B-927C-D10BC34397AB}" sibTransId="{BA0BCFC4-E15D-D340-8309-0E5245096DFE}"/>
    <dgm:cxn modelId="{319900C5-47A7-534F-AA06-88CF91A2F413}" srcId="{994FAB85-FF8D-9149-ABE9-2C4058A0F842}" destId="{D6D456CA-D74C-F349-A5A5-DA69D6FD79FD}" srcOrd="2" destOrd="0" parTransId="{50CE6243-7B48-EB46-8807-1D46357CDAC7}" sibTransId="{001BA998-E1CD-FE4D-A8F0-768153E66E9E}"/>
    <dgm:cxn modelId="{ADB68AC8-4620-49FC-8DEE-9CD977537E29}" type="presOf" srcId="{985299EF-0A60-6D46-A7B7-59C3A2D142DA}" destId="{39EA207C-147D-4B48-9B9B-8918C074191C}" srcOrd="1" destOrd="0" presId="urn:microsoft.com/office/officeart/2005/8/layout/lProcess2"/>
    <dgm:cxn modelId="{04C980C9-1778-4478-B208-9B6E46F2B222}" type="presOf" srcId="{ED25297D-CEA9-4C44-B78F-8D51F4DEE91F}" destId="{3E33C4A1-B665-5740-9207-FED5BAC34271}" srcOrd="0" destOrd="0" presId="urn:microsoft.com/office/officeart/2005/8/layout/lProcess2"/>
    <dgm:cxn modelId="{6428E9C9-B837-4E21-8527-FD1363FFE2CD}" type="presOf" srcId="{EBA921CD-2352-2B42-BCC9-5BAE49BE9516}" destId="{FDA40F33-1006-D041-A703-519A6DF5F8EB}" srcOrd="0" destOrd="0" presId="urn:microsoft.com/office/officeart/2005/8/layout/lProcess2"/>
    <dgm:cxn modelId="{D63EF7C9-89A6-47B0-904A-34FBF6F61A18}" type="presOf" srcId="{985299EF-0A60-6D46-A7B7-59C3A2D142DA}" destId="{A3AE3DDB-BD91-264B-B7B9-9AFBEE1CE730}" srcOrd="0" destOrd="0" presId="urn:microsoft.com/office/officeart/2005/8/layout/lProcess2"/>
    <dgm:cxn modelId="{E1D195CB-D12C-4280-8989-3EEA37B6A944}" type="presOf" srcId="{C7F7C9D3-5F6A-0C46-BCAC-DD354D38727D}" destId="{DD9A49F2-7F42-FE42-BED4-D1FCF96013DB}" srcOrd="0" destOrd="0" presId="urn:microsoft.com/office/officeart/2005/8/layout/lProcess2"/>
    <dgm:cxn modelId="{6FF765CF-48DD-4E5C-A639-F2A646D78287}" type="presOf" srcId="{7F4E5611-7152-4749-9057-AD278F99B872}" destId="{9F3E132D-CAC8-C64F-AADE-F9F6A65BB324}" srcOrd="0" destOrd="0" presId="urn:microsoft.com/office/officeart/2005/8/layout/lProcess2"/>
    <dgm:cxn modelId="{B11427D0-6B04-4D95-942B-038DABB8C1ED}" type="presOf" srcId="{994FAB85-FF8D-9149-ABE9-2C4058A0F842}" destId="{AE083A7D-CD19-C54B-AC3C-9044F505D985}" srcOrd="0" destOrd="0" presId="urn:microsoft.com/office/officeart/2005/8/layout/lProcess2"/>
    <dgm:cxn modelId="{04CE04D3-861B-428B-9F4A-ADC4B0EAF174}" type="presOf" srcId="{E22D7568-D404-F241-88BE-09F17F60CFF0}" destId="{6CC44B26-FB0D-3743-AB7D-4CAE4C673766}" srcOrd="0" destOrd="0" presId="urn:microsoft.com/office/officeart/2005/8/layout/lProcess2"/>
    <dgm:cxn modelId="{5CD30CD8-DC5E-0F4B-9F56-3F09C20B7D19}" srcId="{6D22BD29-10F0-AC41-80C7-0308E3FEADBB}" destId="{10E6ED21-4316-3F42-9943-41B9044A33F2}" srcOrd="0" destOrd="0" parTransId="{5529B4D9-EA97-A643-9A10-BE77A71C0866}" sibTransId="{5C35A3C8-960C-A847-ABDF-7E96C307909C}"/>
    <dgm:cxn modelId="{19F9E1DF-FC4C-C24F-AA36-0B93201D90E3}" srcId="{E22D7568-D404-F241-88BE-09F17F60CFF0}" destId="{97102532-9E29-6747-85C9-C84046FD184A}" srcOrd="3" destOrd="0" parTransId="{B9035CF1-E13E-9E40-B18C-3C46A0722AD1}" sibTransId="{EB34709B-CE54-ED4E-8423-9EE7F8D4C686}"/>
    <dgm:cxn modelId="{D3379CE0-0786-2144-80C7-7BE01FB2986E}" srcId="{5B556341-FE21-6145-A042-D966494C1BBD}" destId="{5586BA37-B7B7-CA49-957D-59287F62D083}" srcOrd="2" destOrd="0" parTransId="{EC3FF011-2937-4D48-AC2E-ED6FD1369310}" sibTransId="{29F6A641-9FF7-6E48-90AC-8BA49F42CAD2}"/>
    <dgm:cxn modelId="{A0FE2BE1-DDE9-4188-B659-98B796378B9B}" type="presOf" srcId="{AE646F44-DD01-D841-8112-2F64309C79EB}" destId="{BC63CA5F-6263-4A44-9FF2-613F31BA6ED3}" srcOrd="0" destOrd="0" presId="urn:microsoft.com/office/officeart/2005/8/layout/lProcess2"/>
    <dgm:cxn modelId="{B1E93FE2-7114-4348-B64F-651D641B0DC6}" type="presOf" srcId="{97102532-9E29-6747-85C9-C84046FD184A}" destId="{B5C78AF4-0400-0044-9FB9-A78AAF7FC1C2}" srcOrd="0" destOrd="0" presId="urn:microsoft.com/office/officeart/2005/8/layout/lProcess2"/>
    <dgm:cxn modelId="{BA3407E4-AAA1-5D46-92B1-7FCA2B4096E3}" srcId="{985299EF-0A60-6D46-A7B7-59C3A2D142DA}" destId="{EF434B7E-EC92-BD4C-B674-03B68311E2FF}" srcOrd="5" destOrd="0" parTransId="{62A1FECD-850E-0A4B-A5BA-BBC364C0B2DC}" sibTransId="{9B774274-16E5-C34A-85BA-51968E6E52B4}"/>
    <dgm:cxn modelId="{6C9723E4-56C9-4BED-AEE8-D2836292BB80}" type="presOf" srcId="{9B553055-A21C-1E46-92F2-F9B43C60B05C}" destId="{469669C0-864E-DF45-9416-5402DA28D55C}" srcOrd="0" destOrd="0" presId="urn:microsoft.com/office/officeart/2005/8/layout/lProcess2"/>
    <dgm:cxn modelId="{FE475CE4-F431-439E-8A9F-D47155649459}" type="presOf" srcId="{F85437AF-417C-4949-8449-80E435C737B3}" destId="{AC08CCFB-22E5-3641-A8D3-95CE6DE67FAC}" srcOrd="1" destOrd="0" presId="urn:microsoft.com/office/officeart/2005/8/layout/lProcess2"/>
    <dgm:cxn modelId="{595E88E4-9D63-C947-9886-7A67AD3D84D7}" srcId="{20674532-8F07-1947-AB9A-ADFDD64DD995}" destId="{AE646F44-DD01-D841-8112-2F64309C79EB}" srcOrd="1" destOrd="0" parTransId="{7F50A2DE-1415-F94F-A553-9587527163E7}" sibTransId="{2FC2EE79-BAC5-8D40-A650-F99E2FA1B964}"/>
    <dgm:cxn modelId="{47403EE6-CB20-8E40-BF58-83CD8400A96B}" srcId="{E22D7568-D404-F241-88BE-09F17F60CFF0}" destId="{A5FC4480-CD20-A44C-BA53-1BC75C75F866}" srcOrd="0" destOrd="0" parTransId="{FC7F4C8B-7A8E-4E4A-A3B8-BD233F712A3D}" sibTransId="{F411490D-774A-0A45-9409-481A8A549C34}"/>
    <dgm:cxn modelId="{223543E7-79A1-184F-9096-D4AC061A4530}" srcId="{6D22BD29-10F0-AC41-80C7-0308E3FEADBB}" destId="{C7F7C9D3-5F6A-0C46-BCAC-DD354D38727D}" srcOrd="1" destOrd="0" parTransId="{153502EC-E27B-EA47-BBA4-28A67F5D47C7}" sibTransId="{02D0B344-8862-0C4F-88C8-A46303D1942E}"/>
    <dgm:cxn modelId="{A04589E7-5CE4-4CA7-8E20-1B9B17C2DEF3}" type="presOf" srcId="{10E6ED21-4316-3F42-9943-41B9044A33F2}" destId="{9FA51E9E-E534-0247-BC85-27F40348EFBF}" srcOrd="0" destOrd="0" presId="urn:microsoft.com/office/officeart/2005/8/layout/lProcess2"/>
    <dgm:cxn modelId="{70CF1AEC-16EC-44CA-AA0E-EFE43A55F174}" type="presOf" srcId="{1526F109-C7FC-B142-BA54-9EAD22546633}" destId="{5A81D863-F73D-3742-83C4-860F75385AA2}" srcOrd="0" destOrd="0" presId="urn:microsoft.com/office/officeart/2005/8/layout/lProcess2"/>
    <dgm:cxn modelId="{EDE031EC-C159-4E62-BFBD-82F424F6B43C}" type="presOf" srcId="{5325A4FB-72D0-9A49-88A9-641C35F5F021}" destId="{695224BF-5221-254B-9AE0-890AA4F70689}" srcOrd="0" destOrd="0" presId="urn:microsoft.com/office/officeart/2005/8/layout/lProcess2"/>
    <dgm:cxn modelId="{CBD01FEE-C48F-9540-8CD7-BF81F85632E9}" srcId="{20674532-8F07-1947-AB9A-ADFDD64DD995}" destId="{60C9FC96-F35E-2844-97B5-01BD10A57A9F}" srcOrd="2" destOrd="0" parTransId="{8763B64E-2A94-F047-B839-80B9FCA0AF33}" sibTransId="{C6555FD8-76CC-0C42-A417-2B61AAEAB015}"/>
    <dgm:cxn modelId="{3FDC25F3-73CE-2B42-9222-3D0E8654595B}" srcId="{F85437AF-417C-4949-8449-80E435C737B3}" destId="{27AEE0FF-188D-A548-8952-F9305B82680C}" srcOrd="3" destOrd="0" parTransId="{7FCA2517-DF69-1641-B247-78540CD4B629}" sibTransId="{73C1C6EC-B608-AB4E-A549-C7CB20050225}"/>
    <dgm:cxn modelId="{A20E8FF5-6546-1E45-9A48-0EB8BBCACA0E}" srcId="{985299EF-0A60-6D46-A7B7-59C3A2D142DA}" destId="{1D87F944-906E-D543-BF2E-8173BA3EF9C5}" srcOrd="1" destOrd="0" parTransId="{2D0633E1-1338-504A-BF5B-16F5EE0E57AF}" sibTransId="{65ADC890-431E-514C-811F-1ECB1F41ACF5}"/>
    <dgm:cxn modelId="{99D73FF9-698B-B048-B5DB-D05D140E7930}" srcId="{F85437AF-417C-4949-8449-80E435C737B3}" destId="{D683FC7A-AF16-0D4B-8AB7-037F67D218FC}" srcOrd="0" destOrd="0" parTransId="{AA081C5F-8787-5E42-A498-7E4115B56ADE}" sibTransId="{4A264438-D098-644B-A237-DF3B16FF62A3}"/>
    <dgm:cxn modelId="{762B7FDA-BC36-475B-95E1-B5D8819BF8E9}" type="presParOf" srcId="{3E416EB4-0E67-CB4C-84A8-6BFDD4B3EC40}" destId="{761CCA62-259E-C346-9BD1-9AF5308EFC67}" srcOrd="0" destOrd="0" presId="urn:microsoft.com/office/officeart/2005/8/layout/lProcess2"/>
    <dgm:cxn modelId="{47B1EF23-AEE0-4E57-B48E-235C882AA4E7}" type="presParOf" srcId="{761CCA62-259E-C346-9BD1-9AF5308EFC67}" destId="{AE083A7D-CD19-C54B-AC3C-9044F505D985}" srcOrd="0" destOrd="0" presId="urn:microsoft.com/office/officeart/2005/8/layout/lProcess2"/>
    <dgm:cxn modelId="{E6BA2E07-AA4C-425A-84EE-504EEA648221}" type="presParOf" srcId="{761CCA62-259E-C346-9BD1-9AF5308EFC67}" destId="{367B9161-2C56-854C-B328-9B5D7A29BB27}" srcOrd="1" destOrd="0" presId="urn:microsoft.com/office/officeart/2005/8/layout/lProcess2"/>
    <dgm:cxn modelId="{3830D8A7-0B90-4B89-84C3-F59B15EBBFC8}" type="presParOf" srcId="{761CCA62-259E-C346-9BD1-9AF5308EFC67}" destId="{D07FEABF-8739-3041-BE60-BB3DE9EE2882}" srcOrd="2" destOrd="0" presId="urn:microsoft.com/office/officeart/2005/8/layout/lProcess2"/>
    <dgm:cxn modelId="{98989481-040D-4A31-88E0-2FE8E0ADB1C0}" type="presParOf" srcId="{D07FEABF-8739-3041-BE60-BB3DE9EE2882}" destId="{5A4F4C34-2800-2042-8EF5-D1A2161C104E}" srcOrd="0" destOrd="0" presId="urn:microsoft.com/office/officeart/2005/8/layout/lProcess2"/>
    <dgm:cxn modelId="{B3B94EB6-CDF4-4C70-BC45-C3BB78D95F16}" type="presParOf" srcId="{5A4F4C34-2800-2042-8EF5-D1A2161C104E}" destId="{76DC4FCC-C5E7-5548-863E-536D19D66187}" srcOrd="0" destOrd="0" presId="urn:microsoft.com/office/officeart/2005/8/layout/lProcess2"/>
    <dgm:cxn modelId="{2ECD5A0E-3F73-4C1F-B2F4-76963AF31B19}" type="presParOf" srcId="{5A4F4C34-2800-2042-8EF5-D1A2161C104E}" destId="{31365AF0-AC2D-7D46-9DAE-A168CD167CF0}" srcOrd="1" destOrd="0" presId="urn:microsoft.com/office/officeart/2005/8/layout/lProcess2"/>
    <dgm:cxn modelId="{AED99F04-F384-4A22-A93B-CC52A80819C7}" type="presParOf" srcId="{5A4F4C34-2800-2042-8EF5-D1A2161C104E}" destId="{917FCE3F-C81C-484E-A24B-199CDA0C65A3}" srcOrd="2" destOrd="0" presId="urn:microsoft.com/office/officeart/2005/8/layout/lProcess2"/>
    <dgm:cxn modelId="{2345D2B8-0BC5-4826-87C7-DB9706586ACD}" type="presParOf" srcId="{5A4F4C34-2800-2042-8EF5-D1A2161C104E}" destId="{F0A93474-AB85-A748-BDE9-CE94306B8BBA}" srcOrd="3" destOrd="0" presId="urn:microsoft.com/office/officeart/2005/8/layout/lProcess2"/>
    <dgm:cxn modelId="{06FB50E6-3AD4-421E-AF20-1880021350E5}" type="presParOf" srcId="{5A4F4C34-2800-2042-8EF5-D1A2161C104E}" destId="{4E6A5666-A152-5F47-9996-B69B523ECB6D}" srcOrd="4" destOrd="0" presId="urn:microsoft.com/office/officeart/2005/8/layout/lProcess2"/>
    <dgm:cxn modelId="{421E29E4-69D8-4578-89AD-2007F4C4DD49}" type="presParOf" srcId="{5A4F4C34-2800-2042-8EF5-D1A2161C104E}" destId="{270A1740-F983-7240-9150-39E1117E686B}" srcOrd="5" destOrd="0" presId="urn:microsoft.com/office/officeart/2005/8/layout/lProcess2"/>
    <dgm:cxn modelId="{77AF1FDB-C79B-4AFF-BC93-2B7C74C0553A}" type="presParOf" srcId="{5A4F4C34-2800-2042-8EF5-D1A2161C104E}" destId="{E0072D75-27C3-CD4A-A87D-D2D78D3603BC}" srcOrd="6" destOrd="0" presId="urn:microsoft.com/office/officeart/2005/8/layout/lProcess2"/>
    <dgm:cxn modelId="{BEA13B26-E9BA-4947-B89E-4D64A817F014}" type="presParOf" srcId="{5A4F4C34-2800-2042-8EF5-D1A2161C104E}" destId="{EB24FC17-F1E0-F146-AF73-F92C5BC96C34}" srcOrd="7" destOrd="0" presId="urn:microsoft.com/office/officeart/2005/8/layout/lProcess2"/>
    <dgm:cxn modelId="{5110BD1E-2642-45EA-B838-67600D04C628}" type="presParOf" srcId="{5A4F4C34-2800-2042-8EF5-D1A2161C104E}" destId="{C9B47377-F4AB-CF46-AA75-0DCB564F5644}" srcOrd="8" destOrd="0" presId="urn:microsoft.com/office/officeart/2005/8/layout/lProcess2"/>
    <dgm:cxn modelId="{E187EAAE-F1F4-4C9D-A0B9-085DD9272D31}" type="presParOf" srcId="{3E416EB4-0E67-CB4C-84A8-6BFDD4B3EC40}" destId="{519E0180-DA29-A844-A166-20810CD8718E}" srcOrd="1" destOrd="0" presId="urn:microsoft.com/office/officeart/2005/8/layout/lProcess2"/>
    <dgm:cxn modelId="{AA102B5B-CA7D-4311-82D5-59ECB666C6CA}" type="presParOf" srcId="{3E416EB4-0E67-CB4C-84A8-6BFDD4B3EC40}" destId="{52875F44-AE95-8745-A765-B8C210798FC8}" srcOrd="2" destOrd="0" presId="urn:microsoft.com/office/officeart/2005/8/layout/lProcess2"/>
    <dgm:cxn modelId="{F0B31E00-8852-4604-A743-07EB7260245A}" type="presParOf" srcId="{52875F44-AE95-8745-A765-B8C210798FC8}" destId="{DF86CE17-40DF-1A49-A67C-F3AEE6D6C9C4}" srcOrd="0" destOrd="0" presId="urn:microsoft.com/office/officeart/2005/8/layout/lProcess2"/>
    <dgm:cxn modelId="{78A2141D-E1F1-47CA-AEA5-14F31CF71A05}" type="presParOf" srcId="{52875F44-AE95-8745-A765-B8C210798FC8}" destId="{4F56DCCD-8F14-6B45-93EC-369C41F49AA4}" srcOrd="1" destOrd="0" presId="urn:microsoft.com/office/officeart/2005/8/layout/lProcess2"/>
    <dgm:cxn modelId="{8F117FED-0978-413A-82FD-01E6664DE68F}" type="presParOf" srcId="{52875F44-AE95-8745-A765-B8C210798FC8}" destId="{EB382245-82BC-1142-8FF8-AFF3E2C45280}" srcOrd="2" destOrd="0" presId="urn:microsoft.com/office/officeart/2005/8/layout/lProcess2"/>
    <dgm:cxn modelId="{2925CF9B-2736-4D26-AA57-FDB814F18633}" type="presParOf" srcId="{EB382245-82BC-1142-8FF8-AFF3E2C45280}" destId="{4BE2741A-B1CC-C647-A0E7-75F207B10F4A}" srcOrd="0" destOrd="0" presId="urn:microsoft.com/office/officeart/2005/8/layout/lProcess2"/>
    <dgm:cxn modelId="{3C78B4DE-36B1-49FD-9073-256018B295E7}" type="presParOf" srcId="{4BE2741A-B1CC-C647-A0E7-75F207B10F4A}" destId="{63353735-15BC-6741-B529-268107899CD9}" srcOrd="0" destOrd="0" presId="urn:microsoft.com/office/officeart/2005/8/layout/lProcess2"/>
    <dgm:cxn modelId="{33B92549-BA25-44A2-AFC3-1249B9A7AA1E}" type="presParOf" srcId="{4BE2741A-B1CC-C647-A0E7-75F207B10F4A}" destId="{F24A112E-026A-7140-B2BC-7F9540926546}" srcOrd="1" destOrd="0" presId="urn:microsoft.com/office/officeart/2005/8/layout/lProcess2"/>
    <dgm:cxn modelId="{8F815160-6509-45F5-B2BD-FAFC3D86C3D6}" type="presParOf" srcId="{4BE2741A-B1CC-C647-A0E7-75F207B10F4A}" destId="{7F128A37-8EB2-0743-9F78-A07D207A898C}" srcOrd="2" destOrd="0" presId="urn:microsoft.com/office/officeart/2005/8/layout/lProcess2"/>
    <dgm:cxn modelId="{44EED231-EF75-46E4-90F1-6D731BABA82F}" type="presParOf" srcId="{4BE2741A-B1CC-C647-A0E7-75F207B10F4A}" destId="{31F191F2-F072-0F49-8250-321B24E9D9B3}" srcOrd="3" destOrd="0" presId="urn:microsoft.com/office/officeart/2005/8/layout/lProcess2"/>
    <dgm:cxn modelId="{A7C05F55-D981-481C-9F6F-03468C50C535}" type="presParOf" srcId="{4BE2741A-B1CC-C647-A0E7-75F207B10F4A}" destId="{6F83383C-7C0E-BF42-A7F4-D743A163374A}" srcOrd="4" destOrd="0" presId="urn:microsoft.com/office/officeart/2005/8/layout/lProcess2"/>
    <dgm:cxn modelId="{8D56B176-FA8C-4697-8B0C-D75E731A45DE}" type="presParOf" srcId="{4BE2741A-B1CC-C647-A0E7-75F207B10F4A}" destId="{EFC943F5-A1BE-4700-A820-88817C9575B8}" srcOrd="5" destOrd="0" presId="urn:microsoft.com/office/officeart/2005/8/layout/lProcess2"/>
    <dgm:cxn modelId="{33C2D172-AA49-47DB-8B1C-67F455BD9278}" type="presParOf" srcId="{4BE2741A-B1CC-C647-A0E7-75F207B10F4A}" destId="{00052D99-16FF-41FE-9EB7-1D052D550B5A}" srcOrd="6" destOrd="0" presId="urn:microsoft.com/office/officeart/2005/8/layout/lProcess2"/>
    <dgm:cxn modelId="{54A484C0-5FDA-49DD-BAE1-532EA88B0FE2}" type="presParOf" srcId="{3E416EB4-0E67-CB4C-84A8-6BFDD4B3EC40}" destId="{89A263CB-BE68-9B4B-9873-6E65AC83551C}" srcOrd="3" destOrd="0" presId="urn:microsoft.com/office/officeart/2005/8/layout/lProcess2"/>
    <dgm:cxn modelId="{02B9CBEB-1060-444F-A227-8165C5F71DD8}" type="presParOf" srcId="{3E416EB4-0E67-CB4C-84A8-6BFDD4B3EC40}" destId="{B545023D-5619-1543-A791-B2757ADEFB4E}" srcOrd="4" destOrd="0" presId="urn:microsoft.com/office/officeart/2005/8/layout/lProcess2"/>
    <dgm:cxn modelId="{937442C4-F9C8-4008-A064-561FB4359EAC}" type="presParOf" srcId="{B545023D-5619-1543-A791-B2757ADEFB4E}" destId="{6CC44B26-FB0D-3743-AB7D-4CAE4C673766}" srcOrd="0" destOrd="0" presId="urn:microsoft.com/office/officeart/2005/8/layout/lProcess2"/>
    <dgm:cxn modelId="{FB1528AF-126B-4C3D-866B-474DA7932C95}" type="presParOf" srcId="{B545023D-5619-1543-A791-B2757ADEFB4E}" destId="{C5F344D9-8D1C-C545-BA94-77669D42B2DD}" srcOrd="1" destOrd="0" presId="urn:microsoft.com/office/officeart/2005/8/layout/lProcess2"/>
    <dgm:cxn modelId="{7064A2CD-855D-4D75-A75B-7D15CA7EEC05}" type="presParOf" srcId="{B545023D-5619-1543-A791-B2757ADEFB4E}" destId="{74552E7A-B0E0-D04B-B9AD-E36F0CEB0DD3}" srcOrd="2" destOrd="0" presId="urn:microsoft.com/office/officeart/2005/8/layout/lProcess2"/>
    <dgm:cxn modelId="{DAECAFC1-91A7-44C5-B39D-3EFBDB188B4A}" type="presParOf" srcId="{74552E7A-B0E0-D04B-B9AD-E36F0CEB0DD3}" destId="{B9053D5C-F017-064F-AFC6-AFCD097374E4}" srcOrd="0" destOrd="0" presId="urn:microsoft.com/office/officeart/2005/8/layout/lProcess2"/>
    <dgm:cxn modelId="{ADAACDE0-42A3-4BDE-A825-0E4C00F279DC}" type="presParOf" srcId="{B9053D5C-F017-064F-AFC6-AFCD097374E4}" destId="{88FB0491-7759-0245-8C71-1D428D38D35C}" srcOrd="0" destOrd="0" presId="urn:microsoft.com/office/officeart/2005/8/layout/lProcess2"/>
    <dgm:cxn modelId="{4461EEA5-7A16-4005-9A13-0CCB64EA1A8F}" type="presParOf" srcId="{B9053D5C-F017-064F-AFC6-AFCD097374E4}" destId="{1166E68E-5388-B941-915B-092EBB303D89}" srcOrd="1" destOrd="0" presId="urn:microsoft.com/office/officeart/2005/8/layout/lProcess2"/>
    <dgm:cxn modelId="{6D66AE7C-101D-4C49-A363-309AA0AD83CC}" type="presParOf" srcId="{B9053D5C-F017-064F-AFC6-AFCD097374E4}" destId="{31D7C8F4-2A76-E24B-BA3B-7CA3575061D5}" srcOrd="2" destOrd="0" presId="urn:microsoft.com/office/officeart/2005/8/layout/lProcess2"/>
    <dgm:cxn modelId="{6BE5F159-348E-4DE5-B50D-8AF0ED941A81}" type="presParOf" srcId="{B9053D5C-F017-064F-AFC6-AFCD097374E4}" destId="{1D7023C2-B7FE-8E42-B07D-F4CA8B68251E}" srcOrd="3" destOrd="0" presId="urn:microsoft.com/office/officeart/2005/8/layout/lProcess2"/>
    <dgm:cxn modelId="{60030820-10B4-4F30-8676-0A7FFDA09D09}" type="presParOf" srcId="{B9053D5C-F017-064F-AFC6-AFCD097374E4}" destId="{8B3A8775-43CE-6F41-A898-F5A7B7A50769}" srcOrd="4" destOrd="0" presId="urn:microsoft.com/office/officeart/2005/8/layout/lProcess2"/>
    <dgm:cxn modelId="{9330EA91-8E57-4F75-94CB-C2960F32D34B}" type="presParOf" srcId="{B9053D5C-F017-064F-AFC6-AFCD097374E4}" destId="{869E4AED-8DCF-B945-A97E-335C03E6FB9A}" srcOrd="5" destOrd="0" presId="urn:microsoft.com/office/officeart/2005/8/layout/lProcess2"/>
    <dgm:cxn modelId="{1C7E6F40-621D-4AAA-BC33-255E9A714057}" type="presParOf" srcId="{B9053D5C-F017-064F-AFC6-AFCD097374E4}" destId="{B5C78AF4-0400-0044-9FB9-A78AAF7FC1C2}" srcOrd="6" destOrd="0" presId="urn:microsoft.com/office/officeart/2005/8/layout/lProcess2"/>
    <dgm:cxn modelId="{6DB4EFDF-FE67-4053-828B-741D7D51FE55}" type="presParOf" srcId="{B9053D5C-F017-064F-AFC6-AFCD097374E4}" destId="{485F6FE0-AC3F-B14E-A592-94EAB88101ED}" srcOrd="7" destOrd="0" presId="urn:microsoft.com/office/officeart/2005/8/layout/lProcess2"/>
    <dgm:cxn modelId="{B9E82EC0-312F-49CC-BA6D-616B6E1509CC}" type="presParOf" srcId="{B9053D5C-F017-064F-AFC6-AFCD097374E4}" destId="{613EFA6A-E773-1749-B973-3A378AAFF5FF}" srcOrd="8" destOrd="0" presId="urn:microsoft.com/office/officeart/2005/8/layout/lProcess2"/>
    <dgm:cxn modelId="{860F86F4-114F-431E-8622-33951169E512}" type="presParOf" srcId="{3E416EB4-0E67-CB4C-84A8-6BFDD4B3EC40}" destId="{46A01F60-B20B-774F-9DC1-1749351080C7}" srcOrd="5" destOrd="0" presId="urn:microsoft.com/office/officeart/2005/8/layout/lProcess2"/>
    <dgm:cxn modelId="{FED504A7-05F9-4302-9594-E6CC4BDA7F4A}" type="presParOf" srcId="{3E416EB4-0E67-CB4C-84A8-6BFDD4B3EC40}" destId="{BAE09317-7F73-D94E-BC62-C1ED1F05E9F5}" srcOrd="6" destOrd="0" presId="urn:microsoft.com/office/officeart/2005/8/layout/lProcess2"/>
    <dgm:cxn modelId="{F9E2C3B3-EDEE-439E-9E89-47892CE9BE09}" type="presParOf" srcId="{BAE09317-7F73-D94E-BC62-C1ED1F05E9F5}" destId="{8FBD6EB3-020F-DF4D-84E5-CFEB0918E205}" srcOrd="0" destOrd="0" presId="urn:microsoft.com/office/officeart/2005/8/layout/lProcess2"/>
    <dgm:cxn modelId="{9FA86623-8676-45C5-90A5-64041FF0147F}" type="presParOf" srcId="{BAE09317-7F73-D94E-BC62-C1ED1F05E9F5}" destId="{AC08CCFB-22E5-3641-A8D3-95CE6DE67FAC}" srcOrd="1" destOrd="0" presId="urn:microsoft.com/office/officeart/2005/8/layout/lProcess2"/>
    <dgm:cxn modelId="{B31836B4-7FDA-4BF6-B4B2-80A9F896ED57}" type="presParOf" srcId="{BAE09317-7F73-D94E-BC62-C1ED1F05E9F5}" destId="{EF3929B1-16A9-7B47-B8F6-79A78A917D02}" srcOrd="2" destOrd="0" presId="urn:microsoft.com/office/officeart/2005/8/layout/lProcess2"/>
    <dgm:cxn modelId="{E20A3CAB-BC46-42E8-8554-9C0A547D68ED}" type="presParOf" srcId="{EF3929B1-16A9-7B47-B8F6-79A78A917D02}" destId="{25C7A156-B368-364B-BDDA-5163614FD438}" srcOrd="0" destOrd="0" presId="urn:microsoft.com/office/officeart/2005/8/layout/lProcess2"/>
    <dgm:cxn modelId="{DA7A0A96-A2F2-49C9-A03C-94426A836A8F}" type="presParOf" srcId="{25C7A156-B368-364B-BDDA-5163614FD438}" destId="{EAFF2ECD-720F-2845-A43F-530D4B946B20}" srcOrd="0" destOrd="0" presId="urn:microsoft.com/office/officeart/2005/8/layout/lProcess2"/>
    <dgm:cxn modelId="{8EECD512-0228-40E4-BC75-3C330520BFF4}" type="presParOf" srcId="{25C7A156-B368-364B-BDDA-5163614FD438}" destId="{D06F242B-4FB6-D546-8DC2-21077898B724}" srcOrd="1" destOrd="0" presId="urn:microsoft.com/office/officeart/2005/8/layout/lProcess2"/>
    <dgm:cxn modelId="{F49DDBA8-F0F8-403A-A6B4-7F88043AA059}" type="presParOf" srcId="{25C7A156-B368-364B-BDDA-5163614FD438}" destId="{3D926D10-C774-2941-8EFB-BCD48F13B0D7}" srcOrd="2" destOrd="0" presId="urn:microsoft.com/office/officeart/2005/8/layout/lProcess2"/>
    <dgm:cxn modelId="{DD65C68E-F968-4FC5-88CA-05E730574F3F}" type="presParOf" srcId="{25C7A156-B368-364B-BDDA-5163614FD438}" destId="{000E5C03-528A-3D40-84BC-45ADC1B6A639}" srcOrd="3" destOrd="0" presId="urn:microsoft.com/office/officeart/2005/8/layout/lProcess2"/>
    <dgm:cxn modelId="{84C80101-29F2-4D6C-874F-1F114EBAC74D}" type="presParOf" srcId="{25C7A156-B368-364B-BDDA-5163614FD438}" destId="{99B91570-3254-FE47-BDBD-3CBD94A908F4}" srcOrd="4" destOrd="0" presId="urn:microsoft.com/office/officeart/2005/8/layout/lProcess2"/>
    <dgm:cxn modelId="{DF932717-F86A-468C-84B5-C5C9BC4507FD}" type="presParOf" srcId="{25C7A156-B368-364B-BDDA-5163614FD438}" destId="{94AA99E4-EE03-8242-A604-0619A85B5876}" srcOrd="5" destOrd="0" presId="urn:microsoft.com/office/officeart/2005/8/layout/lProcess2"/>
    <dgm:cxn modelId="{B523B704-3C83-4DFF-8F92-13C214869699}" type="presParOf" srcId="{25C7A156-B368-364B-BDDA-5163614FD438}" destId="{643D2C3B-6B89-CC4C-A968-5ECFC33E03C8}" srcOrd="6" destOrd="0" presId="urn:microsoft.com/office/officeart/2005/8/layout/lProcess2"/>
    <dgm:cxn modelId="{20716AE6-9C52-4910-A4FC-077C99E97430}" type="presParOf" srcId="{3E416EB4-0E67-CB4C-84A8-6BFDD4B3EC40}" destId="{5919F9EE-09D8-9842-A1A8-36C08FEAB7F2}" srcOrd="7" destOrd="0" presId="urn:microsoft.com/office/officeart/2005/8/layout/lProcess2"/>
    <dgm:cxn modelId="{72A4780E-92B2-47BF-8EB5-7098253DE96F}" type="presParOf" srcId="{3E416EB4-0E67-CB4C-84A8-6BFDD4B3EC40}" destId="{CFA45E31-D471-574E-9A65-21D595777764}" srcOrd="8" destOrd="0" presId="urn:microsoft.com/office/officeart/2005/8/layout/lProcess2"/>
    <dgm:cxn modelId="{FE3355CA-A4ED-4450-A872-AC87604C7502}" type="presParOf" srcId="{CFA45E31-D471-574E-9A65-21D595777764}" destId="{0FF35811-C77E-0646-BB2F-F41554A9AD20}" srcOrd="0" destOrd="0" presId="urn:microsoft.com/office/officeart/2005/8/layout/lProcess2"/>
    <dgm:cxn modelId="{F79CDBEB-0513-4F57-B97D-BB4B84B2F387}" type="presParOf" srcId="{CFA45E31-D471-574E-9A65-21D595777764}" destId="{8EB9B0E2-DAB5-5247-B49C-71DC2E78D685}" srcOrd="1" destOrd="0" presId="urn:microsoft.com/office/officeart/2005/8/layout/lProcess2"/>
    <dgm:cxn modelId="{BF0CEC60-4B4E-4DAB-981B-6955E6B983C0}" type="presParOf" srcId="{CFA45E31-D471-574E-9A65-21D595777764}" destId="{D3968F57-F7A7-3646-B747-050EE9EA44C3}" srcOrd="2" destOrd="0" presId="urn:microsoft.com/office/officeart/2005/8/layout/lProcess2"/>
    <dgm:cxn modelId="{DA548B18-694E-4713-8485-582DD62A732E}" type="presParOf" srcId="{D3968F57-F7A7-3646-B747-050EE9EA44C3}" destId="{A599DE3E-96A6-AF47-848C-8F5D2C2AF144}" srcOrd="0" destOrd="0" presId="urn:microsoft.com/office/officeart/2005/8/layout/lProcess2"/>
    <dgm:cxn modelId="{E6067CBC-01A5-4682-9DC2-E8ACAE508F81}" type="presParOf" srcId="{A599DE3E-96A6-AF47-848C-8F5D2C2AF144}" destId="{9FA51E9E-E534-0247-BC85-27F40348EFBF}" srcOrd="0" destOrd="0" presId="urn:microsoft.com/office/officeart/2005/8/layout/lProcess2"/>
    <dgm:cxn modelId="{93AB0914-5259-4894-90D4-A813A3DD8B51}" type="presParOf" srcId="{A599DE3E-96A6-AF47-848C-8F5D2C2AF144}" destId="{ECF9111A-EBC2-6C49-B443-D8167B006CCA}" srcOrd="1" destOrd="0" presId="urn:microsoft.com/office/officeart/2005/8/layout/lProcess2"/>
    <dgm:cxn modelId="{93B2F760-89EE-4DDF-9B1C-9C2531E5078D}" type="presParOf" srcId="{A599DE3E-96A6-AF47-848C-8F5D2C2AF144}" destId="{DD9A49F2-7F42-FE42-BED4-D1FCF96013DB}" srcOrd="2" destOrd="0" presId="urn:microsoft.com/office/officeart/2005/8/layout/lProcess2"/>
    <dgm:cxn modelId="{6384B53B-0902-4155-B6E1-CB250D93A47C}" type="presParOf" srcId="{A599DE3E-96A6-AF47-848C-8F5D2C2AF144}" destId="{9BA79B66-62BB-2541-8064-2A1B0F3BF860}" srcOrd="3" destOrd="0" presId="urn:microsoft.com/office/officeart/2005/8/layout/lProcess2"/>
    <dgm:cxn modelId="{4B2C2508-37F1-408C-ADD7-71D276FD3672}" type="presParOf" srcId="{A599DE3E-96A6-AF47-848C-8F5D2C2AF144}" destId="{DBEFD52A-682A-C14C-899F-AA39B7FA3029}" srcOrd="4" destOrd="0" presId="urn:microsoft.com/office/officeart/2005/8/layout/lProcess2"/>
    <dgm:cxn modelId="{5D348176-CFE6-4D26-8B2B-3C929BC4D6E3}" type="presParOf" srcId="{A599DE3E-96A6-AF47-848C-8F5D2C2AF144}" destId="{8CF8E68C-9B3B-4248-AD89-D967094BD656}" srcOrd="5" destOrd="0" presId="urn:microsoft.com/office/officeart/2005/8/layout/lProcess2"/>
    <dgm:cxn modelId="{9B5F74E5-002E-4405-96C1-CAA87E56C71E}" type="presParOf" srcId="{A599DE3E-96A6-AF47-848C-8F5D2C2AF144}" destId="{3E33C4A1-B665-5740-9207-FED5BAC34271}" srcOrd="6" destOrd="0" presId="urn:microsoft.com/office/officeart/2005/8/layout/lProcess2"/>
    <dgm:cxn modelId="{E56401DF-CBCD-4F5D-A943-2929C3ADC0CF}" type="presParOf" srcId="{A599DE3E-96A6-AF47-848C-8F5D2C2AF144}" destId="{2AAA2A6D-1EE4-4C1E-9F78-7E36121088A4}" srcOrd="7" destOrd="0" presId="urn:microsoft.com/office/officeart/2005/8/layout/lProcess2"/>
    <dgm:cxn modelId="{54594533-87F7-4806-AA30-43274393FEA7}" type="presParOf" srcId="{A599DE3E-96A6-AF47-848C-8F5D2C2AF144}" destId="{0701083F-6125-48AC-8E45-09D187B6EB68}" srcOrd="8" destOrd="0" presId="urn:microsoft.com/office/officeart/2005/8/layout/lProcess2"/>
    <dgm:cxn modelId="{D86AC8EA-F7B4-4166-9FD9-51A400256348}" type="presParOf" srcId="{3E416EB4-0E67-CB4C-84A8-6BFDD4B3EC40}" destId="{7EE9D0A1-8DB4-7645-8BAD-3CB0FB7BC415}" srcOrd="9" destOrd="0" presId="urn:microsoft.com/office/officeart/2005/8/layout/lProcess2"/>
    <dgm:cxn modelId="{3B81C785-C64C-418B-8BC8-C7F9748E2526}" type="presParOf" srcId="{3E416EB4-0E67-CB4C-84A8-6BFDD4B3EC40}" destId="{9A363C3B-D818-F04F-9961-ABCE3D491C23}" srcOrd="10" destOrd="0" presId="urn:microsoft.com/office/officeart/2005/8/layout/lProcess2"/>
    <dgm:cxn modelId="{DC21BD5C-7617-4697-B183-7E7575DEA413}" type="presParOf" srcId="{9A363C3B-D818-F04F-9961-ABCE3D491C23}" destId="{A3AE3DDB-BD91-264B-B7B9-9AFBEE1CE730}" srcOrd="0" destOrd="0" presId="urn:microsoft.com/office/officeart/2005/8/layout/lProcess2"/>
    <dgm:cxn modelId="{BAB76D89-1CA2-440C-851A-610BF948C67F}" type="presParOf" srcId="{9A363C3B-D818-F04F-9961-ABCE3D491C23}" destId="{39EA207C-147D-4B48-9B9B-8918C074191C}" srcOrd="1" destOrd="0" presId="urn:microsoft.com/office/officeart/2005/8/layout/lProcess2"/>
    <dgm:cxn modelId="{89AC2093-A099-424A-9E32-30E4D9FB1F66}" type="presParOf" srcId="{9A363C3B-D818-F04F-9961-ABCE3D491C23}" destId="{D4C03076-80DC-014F-B027-99AE8307E2E3}" srcOrd="2" destOrd="0" presId="urn:microsoft.com/office/officeart/2005/8/layout/lProcess2"/>
    <dgm:cxn modelId="{0066EF48-2F00-4298-8F78-FE731A2BB400}" type="presParOf" srcId="{D4C03076-80DC-014F-B027-99AE8307E2E3}" destId="{6D9B7FB5-6C32-6E4B-AE57-2425B07E8F60}" srcOrd="0" destOrd="0" presId="urn:microsoft.com/office/officeart/2005/8/layout/lProcess2"/>
    <dgm:cxn modelId="{2D3BA7D5-DFE6-4154-B312-92A95C98ED2F}" type="presParOf" srcId="{6D9B7FB5-6C32-6E4B-AE57-2425B07E8F60}" destId="{32EAF5F8-04BF-3B43-AE53-957E677D0B5D}" srcOrd="0" destOrd="0" presId="urn:microsoft.com/office/officeart/2005/8/layout/lProcess2"/>
    <dgm:cxn modelId="{45381A12-614E-4E92-BFE6-875747143951}" type="presParOf" srcId="{6D9B7FB5-6C32-6E4B-AE57-2425B07E8F60}" destId="{87C1E8B7-76F2-9C49-859B-05D088F4EBEF}" srcOrd="1" destOrd="0" presId="urn:microsoft.com/office/officeart/2005/8/layout/lProcess2"/>
    <dgm:cxn modelId="{FF19F52B-B210-4853-8C08-3AED9E938526}" type="presParOf" srcId="{6D9B7FB5-6C32-6E4B-AE57-2425B07E8F60}" destId="{E48FF6BD-8A43-7D41-BBF6-35DB35B27DDD}" srcOrd="2" destOrd="0" presId="urn:microsoft.com/office/officeart/2005/8/layout/lProcess2"/>
    <dgm:cxn modelId="{823763F9-5A81-43C8-9C0F-3419C834BC47}" type="presParOf" srcId="{6D9B7FB5-6C32-6E4B-AE57-2425B07E8F60}" destId="{E0DE6656-7B66-B14D-9F01-54BC50EFC01E}" srcOrd="3" destOrd="0" presId="urn:microsoft.com/office/officeart/2005/8/layout/lProcess2"/>
    <dgm:cxn modelId="{D33F02D2-C454-4649-AD87-8A8085BCA933}" type="presParOf" srcId="{6D9B7FB5-6C32-6E4B-AE57-2425B07E8F60}" destId="{5A81D863-F73D-3742-83C4-860F75385AA2}" srcOrd="4" destOrd="0" presId="urn:microsoft.com/office/officeart/2005/8/layout/lProcess2"/>
    <dgm:cxn modelId="{1AE83DA9-5E39-48CD-8FF7-CDAC46F36FF6}" type="presParOf" srcId="{6D9B7FB5-6C32-6E4B-AE57-2425B07E8F60}" destId="{6FC87B53-9F29-A64C-8CD9-3F8E10890D43}" srcOrd="5" destOrd="0" presId="urn:microsoft.com/office/officeart/2005/8/layout/lProcess2"/>
    <dgm:cxn modelId="{C39A16B3-12E9-4124-8EDD-7F1E57CC6CE6}" type="presParOf" srcId="{6D9B7FB5-6C32-6E4B-AE57-2425B07E8F60}" destId="{3E9F0571-3C39-B247-A8C5-820BC2D1A0EF}" srcOrd="6" destOrd="0" presId="urn:microsoft.com/office/officeart/2005/8/layout/lProcess2"/>
    <dgm:cxn modelId="{E344820A-29F3-4F8F-B242-EE0EC0EAA050}" type="presParOf" srcId="{6D9B7FB5-6C32-6E4B-AE57-2425B07E8F60}" destId="{CD00AF5D-8389-B14B-B0A9-397482658482}" srcOrd="7" destOrd="0" presId="urn:microsoft.com/office/officeart/2005/8/layout/lProcess2"/>
    <dgm:cxn modelId="{19CFB6C7-5D70-485D-BE7F-0E410F09B7D4}" type="presParOf" srcId="{6D9B7FB5-6C32-6E4B-AE57-2425B07E8F60}" destId="{D952873B-D7C2-6446-B9E8-176DB332F851}" srcOrd="8" destOrd="0" presId="urn:microsoft.com/office/officeart/2005/8/layout/lProcess2"/>
    <dgm:cxn modelId="{B16291DC-9925-4DEE-8F08-DDAF85D6744F}" type="presParOf" srcId="{6D9B7FB5-6C32-6E4B-AE57-2425B07E8F60}" destId="{4AFC24DE-528F-B04A-88C7-C32ED0DB8596}" srcOrd="9" destOrd="0" presId="urn:microsoft.com/office/officeart/2005/8/layout/lProcess2"/>
    <dgm:cxn modelId="{0B0E7B47-8520-43EB-9525-77AD4C670BC7}" type="presParOf" srcId="{6D9B7FB5-6C32-6E4B-AE57-2425B07E8F60}" destId="{2A4D4D27-9DD6-7140-BD85-B624DD71CDCF}" srcOrd="10" destOrd="0" presId="urn:microsoft.com/office/officeart/2005/8/layout/lProcess2"/>
    <dgm:cxn modelId="{AAF7557D-F9B6-4369-8610-67088ACDB7B6}" type="presParOf" srcId="{3E416EB4-0E67-CB4C-84A8-6BFDD4B3EC40}" destId="{D7B218F7-DDC3-9648-878F-2355614426A1}" srcOrd="11" destOrd="0" presId="urn:microsoft.com/office/officeart/2005/8/layout/lProcess2"/>
    <dgm:cxn modelId="{7C6691FA-4D63-4D0F-BC6C-5593F4C07CB9}" type="presParOf" srcId="{3E416EB4-0E67-CB4C-84A8-6BFDD4B3EC40}" destId="{0569AF9A-196B-2241-9903-C999DBAA8ED2}" srcOrd="12" destOrd="0" presId="urn:microsoft.com/office/officeart/2005/8/layout/lProcess2"/>
    <dgm:cxn modelId="{ACD1670B-30A5-443E-B296-5323841AD2BA}" type="presParOf" srcId="{0569AF9A-196B-2241-9903-C999DBAA8ED2}" destId="{695224BF-5221-254B-9AE0-890AA4F70689}" srcOrd="0" destOrd="0" presId="urn:microsoft.com/office/officeart/2005/8/layout/lProcess2"/>
    <dgm:cxn modelId="{61E09053-EEF2-48F8-93A1-235AD1640B94}" type="presParOf" srcId="{0569AF9A-196B-2241-9903-C999DBAA8ED2}" destId="{9CEEA045-9AA9-C945-9844-A22DEC648DB2}" srcOrd="1" destOrd="0" presId="urn:microsoft.com/office/officeart/2005/8/layout/lProcess2"/>
    <dgm:cxn modelId="{B50A023B-5F22-49B0-B341-D37F9F1B40C5}" type="presParOf" srcId="{0569AF9A-196B-2241-9903-C999DBAA8ED2}" destId="{87339586-2074-AE4A-BFA6-515A3D75DCA4}" srcOrd="2" destOrd="0" presId="urn:microsoft.com/office/officeart/2005/8/layout/lProcess2"/>
    <dgm:cxn modelId="{3ADD6F71-BAFC-44E3-883A-CDD09C64C320}" type="presParOf" srcId="{87339586-2074-AE4A-BFA6-515A3D75DCA4}" destId="{B5451F28-E79F-9547-8C94-CBAE13203F4E}" srcOrd="0" destOrd="0" presId="urn:microsoft.com/office/officeart/2005/8/layout/lProcess2"/>
    <dgm:cxn modelId="{2B02BDF1-9F47-4831-A715-FAF72A3908DF}" type="presParOf" srcId="{B5451F28-E79F-9547-8C94-CBAE13203F4E}" destId="{EF6DCB3F-26CA-B145-9A7D-FA5B31C9D5DD}" srcOrd="0" destOrd="0" presId="urn:microsoft.com/office/officeart/2005/8/layout/lProcess2"/>
    <dgm:cxn modelId="{E17201F5-B028-4A42-BE82-E7840F4C3423}" type="presParOf" srcId="{B5451F28-E79F-9547-8C94-CBAE13203F4E}" destId="{D5E57FE6-E478-0740-9934-17F18723C12E}" srcOrd="1" destOrd="0" presId="urn:microsoft.com/office/officeart/2005/8/layout/lProcess2"/>
    <dgm:cxn modelId="{C74F0268-8C46-46B7-8EC1-DE6D4AE191B1}" type="presParOf" srcId="{B5451F28-E79F-9547-8C94-CBAE13203F4E}" destId="{9F3E132D-CAC8-C64F-AADE-F9F6A65BB324}" srcOrd="2" destOrd="0" presId="urn:microsoft.com/office/officeart/2005/8/layout/lProcess2"/>
    <dgm:cxn modelId="{9FABC6FA-9E0D-4D17-9639-4E611E913F0C}" type="presParOf" srcId="{B5451F28-E79F-9547-8C94-CBAE13203F4E}" destId="{5ED85E11-52EE-3F43-A056-05AE7913AA8D}" srcOrd="3" destOrd="0" presId="urn:microsoft.com/office/officeart/2005/8/layout/lProcess2"/>
    <dgm:cxn modelId="{2F6EB56F-9040-41A3-AE4E-B5AEE370EB93}" type="presParOf" srcId="{B5451F28-E79F-9547-8C94-CBAE13203F4E}" destId="{469669C0-864E-DF45-9416-5402DA28D55C}" srcOrd="4" destOrd="0" presId="urn:microsoft.com/office/officeart/2005/8/layout/lProcess2"/>
    <dgm:cxn modelId="{91FB8731-29DA-43E6-A207-5CC8C13C99D1}" type="presParOf" srcId="{B5451F28-E79F-9547-8C94-CBAE13203F4E}" destId="{6F2F6AFD-1BBE-8940-81AD-5A4C595437E4}" srcOrd="5" destOrd="0" presId="urn:microsoft.com/office/officeart/2005/8/layout/lProcess2"/>
    <dgm:cxn modelId="{A200FA1F-7CB6-4FE0-9CF7-782E27436DB6}" type="presParOf" srcId="{B5451F28-E79F-9547-8C94-CBAE13203F4E}" destId="{FDA40F33-1006-D041-A703-519A6DF5F8EB}" srcOrd="6" destOrd="0" presId="urn:microsoft.com/office/officeart/2005/8/layout/lProcess2"/>
    <dgm:cxn modelId="{9D012019-78C8-4AC8-BA53-542D19236309}" type="presParOf" srcId="{B5451F28-E79F-9547-8C94-CBAE13203F4E}" destId="{B21F2DB7-0E50-1B43-B66F-AE33F87F21D8}" srcOrd="7" destOrd="0" presId="urn:microsoft.com/office/officeart/2005/8/layout/lProcess2"/>
    <dgm:cxn modelId="{C82BA844-EB28-44B0-9B13-14A781D2239F}" type="presParOf" srcId="{B5451F28-E79F-9547-8C94-CBAE13203F4E}" destId="{226D602B-F883-F44D-8440-98243F117C73}" srcOrd="8" destOrd="0" presId="urn:microsoft.com/office/officeart/2005/8/layout/lProcess2"/>
    <dgm:cxn modelId="{EECE38A1-601D-4362-8B5D-7B833420E9C2}" type="presParOf" srcId="{3E416EB4-0E67-CB4C-84A8-6BFDD4B3EC40}" destId="{979F888D-FEC4-A748-9D11-86EECCB4544D}" srcOrd="13" destOrd="0" presId="urn:microsoft.com/office/officeart/2005/8/layout/lProcess2"/>
    <dgm:cxn modelId="{E861F6F4-65D6-4A6D-80A1-007E4ABF48E9}" type="presParOf" srcId="{3E416EB4-0E67-CB4C-84A8-6BFDD4B3EC40}" destId="{64360F4F-941A-8F4D-BB37-02FF1F1419ED}" srcOrd="14" destOrd="0" presId="urn:microsoft.com/office/officeart/2005/8/layout/lProcess2"/>
    <dgm:cxn modelId="{615BC77D-26D2-4480-B581-EEEC0BD48CF0}" type="presParOf" srcId="{64360F4F-941A-8F4D-BB37-02FF1F1419ED}" destId="{10A4D654-68A6-D342-BC5A-D29E4A211A8C}" srcOrd="0" destOrd="0" presId="urn:microsoft.com/office/officeart/2005/8/layout/lProcess2"/>
    <dgm:cxn modelId="{7D427DAF-53DB-45DD-AC1F-52609C9FF9BA}" type="presParOf" srcId="{64360F4F-941A-8F4D-BB37-02FF1F1419ED}" destId="{D306FA6D-8A61-B24E-96C0-A3691C71828B}" srcOrd="1" destOrd="0" presId="urn:microsoft.com/office/officeart/2005/8/layout/lProcess2"/>
    <dgm:cxn modelId="{315571F3-AD1B-4C50-B0B3-82C9C44ED0EF}" type="presParOf" srcId="{64360F4F-941A-8F4D-BB37-02FF1F1419ED}" destId="{E15A97DA-F2DB-E542-AF1A-5A5B2AD296AB}" srcOrd="2" destOrd="0" presId="urn:microsoft.com/office/officeart/2005/8/layout/lProcess2"/>
    <dgm:cxn modelId="{F88F304E-511E-476C-B5F1-9A8DB9501362}" type="presParOf" srcId="{E15A97DA-F2DB-E542-AF1A-5A5B2AD296AB}" destId="{D8B2E25A-EA6A-6F41-B96E-61AFDC3B18A9}" srcOrd="0" destOrd="0" presId="urn:microsoft.com/office/officeart/2005/8/layout/lProcess2"/>
    <dgm:cxn modelId="{1C8B82DE-015F-4657-BD15-6FEE2B55B571}" type="presParOf" srcId="{D8B2E25A-EA6A-6F41-B96E-61AFDC3B18A9}" destId="{FF425FAF-A4B5-FE4E-8ACE-07A53718CF5E}" srcOrd="0" destOrd="0" presId="urn:microsoft.com/office/officeart/2005/8/layout/lProcess2"/>
    <dgm:cxn modelId="{53E3727E-984F-48A6-9C31-92F6E8269D34}" type="presParOf" srcId="{D8B2E25A-EA6A-6F41-B96E-61AFDC3B18A9}" destId="{05C59017-AC91-C248-A6A1-F3B47B735B3C}" srcOrd="1" destOrd="0" presId="urn:microsoft.com/office/officeart/2005/8/layout/lProcess2"/>
    <dgm:cxn modelId="{E1A330A6-B1F3-4A60-81FD-99471402ADB8}" type="presParOf" srcId="{D8B2E25A-EA6A-6F41-B96E-61AFDC3B18A9}" destId="{BC63CA5F-6263-4A44-9FF2-613F31BA6ED3}" srcOrd="2" destOrd="0" presId="urn:microsoft.com/office/officeart/2005/8/layout/lProcess2"/>
    <dgm:cxn modelId="{4D0BF220-5468-46D7-8EE6-649CEFEF7F08}" type="presParOf" srcId="{D8B2E25A-EA6A-6F41-B96E-61AFDC3B18A9}" destId="{D9EFF544-44E6-594F-9658-E89906504DC3}" srcOrd="3" destOrd="0" presId="urn:microsoft.com/office/officeart/2005/8/layout/lProcess2"/>
    <dgm:cxn modelId="{F1585B48-8EA0-46E6-A1CC-7DA71EE258FA}" type="presParOf" srcId="{D8B2E25A-EA6A-6F41-B96E-61AFDC3B18A9}" destId="{C1F5AF47-FDDD-F948-9243-F1142D01AFCE}" srcOrd="4" destOrd="0" presId="urn:microsoft.com/office/officeart/2005/8/layout/lProcess2"/>
    <dgm:cxn modelId="{61FF815D-F82D-4AAC-AD2A-50015A370EB7}" type="presParOf" srcId="{D8B2E25A-EA6A-6F41-B96E-61AFDC3B18A9}" destId="{D36B797C-027C-B048-883C-AA13035DBE52}" srcOrd="5" destOrd="0" presId="urn:microsoft.com/office/officeart/2005/8/layout/lProcess2"/>
    <dgm:cxn modelId="{1DE1E075-8CD0-4D5E-8D6E-D265364F8431}" type="presParOf" srcId="{D8B2E25A-EA6A-6F41-B96E-61AFDC3B18A9}" destId="{6E2FEF5B-90CE-F044-B8E6-45EFC98FA9D3}" srcOrd="6"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44D3CB-8C1C-48C7-BD05-C340033BAF22}"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zh-CN" altLang="en-US"/>
        </a:p>
      </dgm:t>
    </dgm:pt>
    <dgm:pt modelId="{FB94A80A-0EE8-4038-99FB-E2CB1E18A304}">
      <dgm:prSet custT="1">
        <dgm:style>
          <a:lnRef idx="2">
            <a:schemeClr val="accent3"/>
          </a:lnRef>
          <a:fillRef idx="1">
            <a:schemeClr val="lt1"/>
          </a:fillRef>
          <a:effectRef idx="0">
            <a:schemeClr val="accent3"/>
          </a:effectRef>
          <a:fontRef idx="minor">
            <a:schemeClr val="dk1"/>
          </a:fontRef>
        </dgm:style>
      </dgm:prSet>
      <dgm:spPr>
        <a:solidFill>
          <a:schemeClr val="bg1">
            <a:lumMod val="65000"/>
          </a:schemeClr>
        </a:solidFill>
        <a:ln>
          <a:noFill/>
        </a:ln>
      </dgm:spPr>
      <dgm:t>
        <a:bodyPr/>
        <a:lstStyle/>
        <a:p>
          <a:pPr rtl="0"/>
          <a:r>
            <a:rPr lang="zh-CN" altLang="en-US" sz="2000" b="1" dirty="0">
              <a:solidFill>
                <a:schemeClr val="bg1"/>
              </a:solidFill>
              <a:latin typeface="微软雅黑" panose="020B0503020204020204" pitchFamily="34" charset="-122"/>
              <a:ea typeface="微软雅黑" panose="020B0503020204020204" pitchFamily="34" charset="-122"/>
            </a:rPr>
            <a:t>准确预测城市民生趋势</a:t>
          </a:r>
        </a:p>
      </dgm:t>
    </dgm:pt>
    <dgm:pt modelId="{3B920757-BACD-4E95-B0FE-59FC92524821}" type="parTrans" cxnId="{FD6AA8DA-1EA4-4C25-B71F-4E1DF9D9B84D}">
      <dgm:prSet/>
      <dgm:spPr/>
      <dgm:t>
        <a:bodyPr/>
        <a:lstStyle/>
        <a:p>
          <a:endParaRPr lang="zh-CN" altLang="en-US"/>
        </a:p>
      </dgm:t>
    </dgm:pt>
    <dgm:pt modelId="{0570E810-2FA4-4740-A0CA-9FAC930C761A}" type="sibTrans" cxnId="{FD6AA8DA-1EA4-4C25-B71F-4E1DF9D9B84D}">
      <dgm:prSet/>
      <dgm:spPr>
        <a:solidFill>
          <a:schemeClr val="accent2"/>
        </a:solidFill>
        <a:ln>
          <a:noFill/>
        </a:ln>
      </dgm:spPr>
      <dgm:t>
        <a:bodyPr/>
        <a:lstStyle/>
        <a:p>
          <a:endParaRPr lang="zh-CN" altLang="en-US"/>
        </a:p>
      </dgm:t>
    </dgm:pt>
    <dgm:pt modelId="{295D9C9F-C875-4509-BEEA-B227A89DBDB1}">
      <dgm:prSet custT="1">
        <dgm:style>
          <a:lnRef idx="2">
            <a:schemeClr val="accent2"/>
          </a:lnRef>
          <a:fillRef idx="1">
            <a:schemeClr val="lt1"/>
          </a:fillRef>
          <a:effectRef idx="0">
            <a:schemeClr val="accent2"/>
          </a:effectRef>
          <a:fontRef idx="minor">
            <a:schemeClr val="dk1"/>
          </a:fontRef>
        </dgm:style>
      </dgm:prSet>
      <dgm:spPr>
        <a:solidFill>
          <a:schemeClr val="accent2"/>
        </a:solidFill>
        <a:ln>
          <a:noFill/>
        </a:ln>
      </dgm:spPr>
      <dgm:t>
        <a:bodyPr/>
        <a:lstStyle/>
        <a:p>
          <a:pPr rtl="0"/>
          <a:r>
            <a:rPr lang="zh-CN" altLang="en-US" sz="1800" dirty="0">
              <a:solidFill>
                <a:schemeClr val="bg1"/>
              </a:solidFill>
              <a:latin typeface="微软雅黑" panose="020B0503020204020204" pitchFamily="34" charset="-122"/>
              <a:ea typeface="微软雅黑" panose="020B0503020204020204" pitchFamily="34" charset="-122"/>
            </a:rPr>
            <a:t>准确了解城市消费状态</a:t>
          </a:r>
          <a:endParaRPr lang="zh-CN" altLang="en-US" sz="2000" b="1" dirty="0">
            <a:solidFill>
              <a:schemeClr val="bg1"/>
            </a:solidFill>
            <a:latin typeface="微软雅黑" panose="020B0503020204020204" pitchFamily="34" charset="-122"/>
            <a:ea typeface="微软雅黑" panose="020B0503020204020204" pitchFamily="34" charset="-122"/>
          </a:endParaRPr>
        </a:p>
      </dgm:t>
    </dgm:pt>
    <dgm:pt modelId="{6B387262-4987-4D18-8A0E-4F1CB6E03177}" type="parTrans" cxnId="{A2DC2013-D0D7-4724-8FC1-AD1BC27CD156}">
      <dgm:prSet/>
      <dgm:spPr/>
      <dgm:t>
        <a:bodyPr/>
        <a:lstStyle/>
        <a:p>
          <a:endParaRPr lang="zh-CN" altLang="en-US"/>
        </a:p>
      </dgm:t>
    </dgm:pt>
    <dgm:pt modelId="{88C52038-22D4-4AEB-873A-A1034B271471}" type="sibTrans" cxnId="{A2DC2013-D0D7-4724-8FC1-AD1BC27CD156}">
      <dgm:prSet/>
      <dgm:spPr>
        <a:solidFill>
          <a:schemeClr val="bg1">
            <a:lumMod val="65000"/>
          </a:schemeClr>
        </a:solidFill>
        <a:ln>
          <a:noFill/>
        </a:ln>
      </dgm:spPr>
      <dgm:t>
        <a:bodyPr/>
        <a:lstStyle/>
        <a:p>
          <a:endParaRPr lang="zh-CN" altLang="en-US"/>
        </a:p>
      </dgm:t>
    </dgm:pt>
    <dgm:pt modelId="{1118218B-15F6-4A0E-92D4-455291D79EBB}" type="pres">
      <dgm:prSet presAssocID="{5644D3CB-8C1C-48C7-BD05-C340033BAF22}" presName="cycle" presStyleCnt="0">
        <dgm:presLayoutVars>
          <dgm:dir/>
          <dgm:resizeHandles val="exact"/>
        </dgm:presLayoutVars>
      </dgm:prSet>
      <dgm:spPr/>
    </dgm:pt>
    <dgm:pt modelId="{42433580-4931-4283-8C63-40492870BAC9}" type="pres">
      <dgm:prSet presAssocID="{FB94A80A-0EE8-4038-99FB-E2CB1E18A304}" presName="dummy" presStyleCnt="0"/>
      <dgm:spPr/>
    </dgm:pt>
    <dgm:pt modelId="{293E6C49-E90C-4B58-926D-6EA3CD2313EC}" type="pres">
      <dgm:prSet presAssocID="{FB94A80A-0EE8-4038-99FB-E2CB1E18A304}" presName="node" presStyleLbl="revTx" presStyleIdx="0" presStyleCnt="2">
        <dgm:presLayoutVars>
          <dgm:bulletEnabled val="1"/>
        </dgm:presLayoutVars>
      </dgm:prSet>
      <dgm:spPr/>
    </dgm:pt>
    <dgm:pt modelId="{AE9EAA3E-CAF9-4A50-AB71-5445C27279EB}" type="pres">
      <dgm:prSet presAssocID="{0570E810-2FA4-4740-A0CA-9FAC930C761A}" presName="sibTrans" presStyleLbl="node1" presStyleIdx="0" presStyleCnt="2" custScaleX="78497" custScaleY="87138" custLinFactNeighborX="-665" custLinFactNeighborY="8191"/>
      <dgm:spPr/>
    </dgm:pt>
    <dgm:pt modelId="{0E8C0D44-F3F3-4568-8C9D-6F83BA3046EE}" type="pres">
      <dgm:prSet presAssocID="{295D9C9F-C875-4509-BEEA-B227A89DBDB1}" presName="dummy" presStyleCnt="0"/>
      <dgm:spPr/>
    </dgm:pt>
    <dgm:pt modelId="{1F2ADCDE-3C28-4797-BCAD-D1B5DC86077D}" type="pres">
      <dgm:prSet presAssocID="{295D9C9F-C875-4509-BEEA-B227A89DBDB1}" presName="node" presStyleLbl="revTx" presStyleIdx="1" presStyleCnt="2">
        <dgm:presLayoutVars>
          <dgm:bulletEnabled val="1"/>
        </dgm:presLayoutVars>
      </dgm:prSet>
      <dgm:spPr/>
    </dgm:pt>
    <dgm:pt modelId="{F80C742D-48AD-4CB8-A2F0-E4FE260678A6}" type="pres">
      <dgm:prSet presAssocID="{88C52038-22D4-4AEB-873A-A1034B271471}" presName="sibTrans" presStyleLbl="node1" presStyleIdx="1" presStyleCnt="2" custScaleX="77425" custScaleY="84870" custLinFactNeighborX="-1573" custLinFactNeighborY="-8225"/>
      <dgm:spPr/>
    </dgm:pt>
  </dgm:ptLst>
  <dgm:cxnLst>
    <dgm:cxn modelId="{C13E9A11-800C-485C-AA1C-590F3EBC813E}" type="presOf" srcId="{5644D3CB-8C1C-48C7-BD05-C340033BAF22}" destId="{1118218B-15F6-4A0E-92D4-455291D79EBB}" srcOrd="0" destOrd="0" presId="urn:microsoft.com/office/officeart/2005/8/layout/cycle1"/>
    <dgm:cxn modelId="{A2DC2013-D0D7-4724-8FC1-AD1BC27CD156}" srcId="{5644D3CB-8C1C-48C7-BD05-C340033BAF22}" destId="{295D9C9F-C875-4509-BEEA-B227A89DBDB1}" srcOrd="1" destOrd="0" parTransId="{6B387262-4987-4D18-8A0E-4F1CB6E03177}" sibTransId="{88C52038-22D4-4AEB-873A-A1034B271471}"/>
    <dgm:cxn modelId="{DF7DF74B-5599-4725-B065-730852595A93}" type="presOf" srcId="{295D9C9F-C875-4509-BEEA-B227A89DBDB1}" destId="{1F2ADCDE-3C28-4797-BCAD-D1B5DC86077D}" srcOrd="0" destOrd="0" presId="urn:microsoft.com/office/officeart/2005/8/layout/cycle1"/>
    <dgm:cxn modelId="{4F226FC9-D414-40F9-A55A-6915BDEEAFE4}" type="presOf" srcId="{0570E810-2FA4-4740-A0CA-9FAC930C761A}" destId="{AE9EAA3E-CAF9-4A50-AB71-5445C27279EB}" srcOrd="0" destOrd="0" presId="urn:microsoft.com/office/officeart/2005/8/layout/cycle1"/>
    <dgm:cxn modelId="{FD6AA8DA-1EA4-4C25-B71F-4E1DF9D9B84D}" srcId="{5644D3CB-8C1C-48C7-BD05-C340033BAF22}" destId="{FB94A80A-0EE8-4038-99FB-E2CB1E18A304}" srcOrd="0" destOrd="0" parTransId="{3B920757-BACD-4E95-B0FE-59FC92524821}" sibTransId="{0570E810-2FA4-4740-A0CA-9FAC930C761A}"/>
    <dgm:cxn modelId="{0F5264E7-821A-48F1-B3F5-93043E98AA59}" type="presOf" srcId="{FB94A80A-0EE8-4038-99FB-E2CB1E18A304}" destId="{293E6C49-E90C-4B58-926D-6EA3CD2313EC}" srcOrd="0" destOrd="0" presId="urn:microsoft.com/office/officeart/2005/8/layout/cycle1"/>
    <dgm:cxn modelId="{D42FE6EC-B09B-4802-9F32-CA8907EDC54D}" type="presOf" srcId="{88C52038-22D4-4AEB-873A-A1034B271471}" destId="{F80C742D-48AD-4CB8-A2F0-E4FE260678A6}" srcOrd="0" destOrd="0" presId="urn:microsoft.com/office/officeart/2005/8/layout/cycle1"/>
    <dgm:cxn modelId="{4FC904BC-78E6-4866-9A26-D022B7080E9B}" type="presParOf" srcId="{1118218B-15F6-4A0E-92D4-455291D79EBB}" destId="{42433580-4931-4283-8C63-40492870BAC9}" srcOrd="0" destOrd="0" presId="urn:microsoft.com/office/officeart/2005/8/layout/cycle1"/>
    <dgm:cxn modelId="{8D70E9B9-CDE1-462B-9401-728ABDFCFE4A}" type="presParOf" srcId="{1118218B-15F6-4A0E-92D4-455291D79EBB}" destId="{293E6C49-E90C-4B58-926D-6EA3CD2313EC}" srcOrd="1" destOrd="0" presId="urn:microsoft.com/office/officeart/2005/8/layout/cycle1"/>
    <dgm:cxn modelId="{89FC9857-DB64-49EA-8B51-78DD92FF594D}" type="presParOf" srcId="{1118218B-15F6-4A0E-92D4-455291D79EBB}" destId="{AE9EAA3E-CAF9-4A50-AB71-5445C27279EB}" srcOrd="2" destOrd="0" presId="urn:microsoft.com/office/officeart/2005/8/layout/cycle1"/>
    <dgm:cxn modelId="{9F206DC1-44CD-4A0B-8AB4-0188262E1955}" type="presParOf" srcId="{1118218B-15F6-4A0E-92D4-455291D79EBB}" destId="{0E8C0D44-F3F3-4568-8C9D-6F83BA3046EE}" srcOrd="3" destOrd="0" presId="urn:microsoft.com/office/officeart/2005/8/layout/cycle1"/>
    <dgm:cxn modelId="{9945A1BD-E76D-443E-B67F-9856F2785892}" type="presParOf" srcId="{1118218B-15F6-4A0E-92D4-455291D79EBB}" destId="{1F2ADCDE-3C28-4797-BCAD-D1B5DC86077D}" srcOrd="4" destOrd="0" presId="urn:microsoft.com/office/officeart/2005/8/layout/cycle1"/>
    <dgm:cxn modelId="{92CF9C31-57AC-4478-B240-E3EE405E15CB}" type="presParOf" srcId="{1118218B-15F6-4A0E-92D4-455291D79EBB}" destId="{F80C742D-48AD-4CB8-A2F0-E4FE260678A6}"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644D3CB-8C1C-48C7-BD05-C340033BAF22}"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zh-CN" altLang="en-US"/>
        </a:p>
      </dgm:t>
    </dgm:pt>
    <dgm:pt modelId="{FB94A80A-0EE8-4038-99FB-E2CB1E18A304}">
      <dgm:prSet custT="1">
        <dgm:style>
          <a:lnRef idx="2">
            <a:schemeClr val="accent3"/>
          </a:lnRef>
          <a:fillRef idx="1">
            <a:schemeClr val="lt1"/>
          </a:fillRef>
          <a:effectRef idx="0">
            <a:schemeClr val="accent3"/>
          </a:effectRef>
          <a:fontRef idx="minor">
            <a:schemeClr val="dk1"/>
          </a:fontRef>
        </dgm:style>
      </dgm:prSet>
      <dgm:spPr>
        <a:solidFill>
          <a:schemeClr val="bg1">
            <a:lumMod val="65000"/>
          </a:schemeClr>
        </a:solidFill>
        <a:ln>
          <a:noFill/>
        </a:ln>
      </dgm:spPr>
      <dgm:t>
        <a:bodyPr/>
        <a:lstStyle/>
        <a:p>
          <a:pPr rtl="0"/>
          <a:r>
            <a:rPr lang="zh-CN" altLang="en-US" sz="2000" b="1" dirty="0">
              <a:solidFill>
                <a:schemeClr val="bg1"/>
              </a:solidFill>
              <a:latin typeface="微软雅黑" panose="020B0503020204020204" pitchFamily="34" charset="-122"/>
              <a:ea typeface="微软雅黑" panose="020B0503020204020204" pitchFamily="34" charset="-122"/>
            </a:rPr>
            <a:t>高效民生应急处置</a:t>
          </a:r>
        </a:p>
      </dgm:t>
    </dgm:pt>
    <dgm:pt modelId="{3B920757-BACD-4E95-B0FE-59FC92524821}" type="parTrans" cxnId="{FD6AA8DA-1EA4-4C25-B71F-4E1DF9D9B84D}">
      <dgm:prSet/>
      <dgm:spPr/>
      <dgm:t>
        <a:bodyPr/>
        <a:lstStyle/>
        <a:p>
          <a:endParaRPr lang="zh-CN" altLang="en-US"/>
        </a:p>
      </dgm:t>
    </dgm:pt>
    <dgm:pt modelId="{0570E810-2FA4-4740-A0CA-9FAC930C761A}" type="sibTrans" cxnId="{FD6AA8DA-1EA4-4C25-B71F-4E1DF9D9B84D}">
      <dgm:prSet/>
      <dgm:spPr>
        <a:solidFill>
          <a:schemeClr val="accent2"/>
        </a:solidFill>
        <a:ln>
          <a:noFill/>
        </a:ln>
      </dgm:spPr>
      <dgm:t>
        <a:bodyPr/>
        <a:lstStyle/>
        <a:p>
          <a:endParaRPr lang="zh-CN" altLang="en-US"/>
        </a:p>
      </dgm:t>
    </dgm:pt>
    <dgm:pt modelId="{295D9C9F-C875-4509-BEEA-B227A89DBDB1}">
      <dgm:prSet custT="1">
        <dgm:style>
          <a:lnRef idx="2">
            <a:schemeClr val="accent2"/>
          </a:lnRef>
          <a:fillRef idx="1">
            <a:schemeClr val="lt1"/>
          </a:fillRef>
          <a:effectRef idx="0">
            <a:schemeClr val="accent2"/>
          </a:effectRef>
          <a:fontRef idx="minor">
            <a:schemeClr val="dk1"/>
          </a:fontRef>
        </dgm:style>
      </dgm:prSet>
      <dgm:spPr>
        <a:solidFill>
          <a:schemeClr val="accent2"/>
        </a:solidFill>
        <a:ln>
          <a:noFill/>
        </a:ln>
      </dgm:spPr>
      <dgm:t>
        <a:bodyPr/>
        <a:lstStyle/>
        <a:p>
          <a:pPr rtl="0"/>
          <a:r>
            <a:rPr lang="zh-CN" altLang="en-US" sz="1800" dirty="0">
              <a:solidFill>
                <a:schemeClr val="bg1"/>
              </a:solidFill>
              <a:latin typeface="微软雅黑" panose="020B0503020204020204" pitchFamily="34" charset="-122"/>
              <a:ea typeface="微软雅黑" panose="020B0503020204020204" pitchFamily="34" charset="-122"/>
            </a:rPr>
            <a:t>快速分析民生风险及预警</a:t>
          </a:r>
          <a:endParaRPr lang="zh-CN" altLang="en-US" sz="2000" b="1" dirty="0">
            <a:solidFill>
              <a:schemeClr val="bg1"/>
            </a:solidFill>
            <a:latin typeface="微软雅黑" panose="020B0503020204020204" pitchFamily="34" charset="-122"/>
            <a:ea typeface="微软雅黑" panose="020B0503020204020204" pitchFamily="34" charset="-122"/>
          </a:endParaRPr>
        </a:p>
      </dgm:t>
    </dgm:pt>
    <dgm:pt modelId="{6B387262-4987-4D18-8A0E-4F1CB6E03177}" type="parTrans" cxnId="{A2DC2013-D0D7-4724-8FC1-AD1BC27CD156}">
      <dgm:prSet/>
      <dgm:spPr/>
      <dgm:t>
        <a:bodyPr/>
        <a:lstStyle/>
        <a:p>
          <a:endParaRPr lang="zh-CN" altLang="en-US"/>
        </a:p>
      </dgm:t>
    </dgm:pt>
    <dgm:pt modelId="{88C52038-22D4-4AEB-873A-A1034B271471}" type="sibTrans" cxnId="{A2DC2013-D0D7-4724-8FC1-AD1BC27CD156}">
      <dgm:prSet/>
      <dgm:spPr>
        <a:solidFill>
          <a:schemeClr val="bg1">
            <a:lumMod val="65000"/>
          </a:schemeClr>
        </a:solidFill>
        <a:ln>
          <a:noFill/>
        </a:ln>
      </dgm:spPr>
      <dgm:t>
        <a:bodyPr/>
        <a:lstStyle/>
        <a:p>
          <a:endParaRPr lang="zh-CN" altLang="en-US"/>
        </a:p>
      </dgm:t>
    </dgm:pt>
    <dgm:pt modelId="{1118218B-15F6-4A0E-92D4-455291D79EBB}" type="pres">
      <dgm:prSet presAssocID="{5644D3CB-8C1C-48C7-BD05-C340033BAF22}" presName="cycle" presStyleCnt="0">
        <dgm:presLayoutVars>
          <dgm:dir/>
          <dgm:resizeHandles val="exact"/>
        </dgm:presLayoutVars>
      </dgm:prSet>
      <dgm:spPr/>
    </dgm:pt>
    <dgm:pt modelId="{42433580-4931-4283-8C63-40492870BAC9}" type="pres">
      <dgm:prSet presAssocID="{FB94A80A-0EE8-4038-99FB-E2CB1E18A304}" presName="dummy" presStyleCnt="0"/>
      <dgm:spPr/>
    </dgm:pt>
    <dgm:pt modelId="{293E6C49-E90C-4B58-926D-6EA3CD2313EC}" type="pres">
      <dgm:prSet presAssocID="{FB94A80A-0EE8-4038-99FB-E2CB1E18A304}" presName="node" presStyleLbl="revTx" presStyleIdx="0" presStyleCnt="2" custRadScaleRad="100009" custRadScaleInc="1329">
        <dgm:presLayoutVars>
          <dgm:bulletEnabled val="1"/>
        </dgm:presLayoutVars>
      </dgm:prSet>
      <dgm:spPr/>
    </dgm:pt>
    <dgm:pt modelId="{AE9EAA3E-CAF9-4A50-AB71-5445C27279EB}" type="pres">
      <dgm:prSet presAssocID="{0570E810-2FA4-4740-A0CA-9FAC930C761A}" presName="sibTrans" presStyleLbl="node1" presStyleIdx="0" presStyleCnt="2" custScaleX="78497" custScaleY="87138" custLinFactNeighborX="-922" custLinFactNeighborY="8659"/>
      <dgm:spPr/>
    </dgm:pt>
    <dgm:pt modelId="{0E8C0D44-F3F3-4568-8C9D-6F83BA3046EE}" type="pres">
      <dgm:prSet presAssocID="{295D9C9F-C875-4509-BEEA-B227A89DBDB1}" presName="dummy" presStyleCnt="0"/>
      <dgm:spPr/>
    </dgm:pt>
    <dgm:pt modelId="{1F2ADCDE-3C28-4797-BCAD-D1B5DC86077D}" type="pres">
      <dgm:prSet presAssocID="{295D9C9F-C875-4509-BEEA-B227A89DBDB1}" presName="node" presStyleLbl="revTx" presStyleIdx="1" presStyleCnt="2" custRadScaleRad="100009" custRadScaleInc="-1329">
        <dgm:presLayoutVars>
          <dgm:bulletEnabled val="1"/>
        </dgm:presLayoutVars>
      </dgm:prSet>
      <dgm:spPr/>
    </dgm:pt>
    <dgm:pt modelId="{F80C742D-48AD-4CB8-A2F0-E4FE260678A6}" type="pres">
      <dgm:prSet presAssocID="{88C52038-22D4-4AEB-873A-A1034B271471}" presName="sibTrans" presStyleLbl="node1" presStyleIdx="1" presStyleCnt="2" custScaleX="77425" custScaleY="84870" custLinFactNeighborX="-2925" custLinFactNeighborY="-5572"/>
      <dgm:spPr/>
    </dgm:pt>
  </dgm:ptLst>
  <dgm:cxnLst>
    <dgm:cxn modelId="{C13E9A11-800C-485C-AA1C-590F3EBC813E}" type="presOf" srcId="{5644D3CB-8C1C-48C7-BD05-C340033BAF22}" destId="{1118218B-15F6-4A0E-92D4-455291D79EBB}" srcOrd="0" destOrd="0" presId="urn:microsoft.com/office/officeart/2005/8/layout/cycle1"/>
    <dgm:cxn modelId="{A2DC2013-D0D7-4724-8FC1-AD1BC27CD156}" srcId="{5644D3CB-8C1C-48C7-BD05-C340033BAF22}" destId="{295D9C9F-C875-4509-BEEA-B227A89DBDB1}" srcOrd="1" destOrd="0" parTransId="{6B387262-4987-4D18-8A0E-4F1CB6E03177}" sibTransId="{88C52038-22D4-4AEB-873A-A1034B271471}"/>
    <dgm:cxn modelId="{DF7DF74B-5599-4725-B065-730852595A93}" type="presOf" srcId="{295D9C9F-C875-4509-BEEA-B227A89DBDB1}" destId="{1F2ADCDE-3C28-4797-BCAD-D1B5DC86077D}" srcOrd="0" destOrd="0" presId="urn:microsoft.com/office/officeart/2005/8/layout/cycle1"/>
    <dgm:cxn modelId="{4F226FC9-D414-40F9-A55A-6915BDEEAFE4}" type="presOf" srcId="{0570E810-2FA4-4740-A0CA-9FAC930C761A}" destId="{AE9EAA3E-CAF9-4A50-AB71-5445C27279EB}" srcOrd="0" destOrd="0" presId="urn:microsoft.com/office/officeart/2005/8/layout/cycle1"/>
    <dgm:cxn modelId="{FD6AA8DA-1EA4-4C25-B71F-4E1DF9D9B84D}" srcId="{5644D3CB-8C1C-48C7-BD05-C340033BAF22}" destId="{FB94A80A-0EE8-4038-99FB-E2CB1E18A304}" srcOrd="0" destOrd="0" parTransId="{3B920757-BACD-4E95-B0FE-59FC92524821}" sibTransId="{0570E810-2FA4-4740-A0CA-9FAC930C761A}"/>
    <dgm:cxn modelId="{0F5264E7-821A-48F1-B3F5-93043E98AA59}" type="presOf" srcId="{FB94A80A-0EE8-4038-99FB-E2CB1E18A304}" destId="{293E6C49-E90C-4B58-926D-6EA3CD2313EC}" srcOrd="0" destOrd="0" presId="urn:microsoft.com/office/officeart/2005/8/layout/cycle1"/>
    <dgm:cxn modelId="{D42FE6EC-B09B-4802-9F32-CA8907EDC54D}" type="presOf" srcId="{88C52038-22D4-4AEB-873A-A1034B271471}" destId="{F80C742D-48AD-4CB8-A2F0-E4FE260678A6}" srcOrd="0" destOrd="0" presId="urn:microsoft.com/office/officeart/2005/8/layout/cycle1"/>
    <dgm:cxn modelId="{4FC904BC-78E6-4866-9A26-D022B7080E9B}" type="presParOf" srcId="{1118218B-15F6-4A0E-92D4-455291D79EBB}" destId="{42433580-4931-4283-8C63-40492870BAC9}" srcOrd="0" destOrd="0" presId="urn:microsoft.com/office/officeart/2005/8/layout/cycle1"/>
    <dgm:cxn modelId="{8D70E9B9-CDE1-462B-9401-728ABDFCFE4A}" type="presParOf" srcId="{1118218B-15F6-4A0E-92D4-455291D79EBB}" destId="{293E6C49-E90C-4B58-926D-6EA3CD2313EC}" srcOrd="1" destOrd="0" presId="urn:microsoft.com/office/officeart/2005/8/layout/cycle1"/>
    <dgm:cxn modelId="{89FC9857-DB64-49EA-8B51-78DD92FF594D}" type="presParOf" srcId="{1118218B-15F6-4A0E-92D4-455291D79EBB}" destId="{AE9EAA3E-CAF9-4A50-AB71-5445C27279EB}" srcOrd="2" destOrd="0" presId="urn:microsoft.com/office/officeart/2005/8/layout/cycle1"/>
    <dgm:cxn modelId="{9F206DC1-44CD-4A0B-8AB4-0188262E1955}" type="presParOf" srcId="{1118218B-15F6-4A0E-92D4-455291D79EBB}" destId="{0E8C0D44-F3F3-4568-8C9D-6F83BA3046EE}" srcOrd="3" destOrd="0" presId="urn:microsoft.com/office/officeart/2005/8/layout/cycle1"/>
    <dgm:cxn modelId="{9945A1BD-E76D-443E-B67F-9856F2785892}" type="presParOf" srcId="{1118218B-15F6-4A0E-92D4-455291D79EBB}" destId="{1F2ADCDE-3C28-4797-BCAD-D1B5DC86077D}" srcOrd="4" destOrd="0" presId="urn:microsoft.com/office/officeart/2005/8/layout/cycle1"/>
    <dgm:cxn modelId="{92CF9C31-57AC-4478-B240-E3EE405E15CB}" type="presParOf" srcId="{1118218B-15F6-4A0E-92D4-455291D79EBB}" destId="{F80C742D-48AD-4CB8-A2F0-E4FE260678A6}"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3829AE7-CFF3-44FB-83B7-F0BFA7D6832B}" type="doc">
      <dgm:prSet loTypeId="urn:microsoft.com/office/officeart/2005/8/layout/matrix2" loCatId="matrix" qsTypeId="urn:microsoft.com/office/officeart/2005/8/quickstyle/simple2#1" qsCatId="simple" csTypeId="urn:microsoft.com/office/officeart/2005/8/colors/colorful1#1" csCatId="colorful" phldr="1"/>
      <dgm:spPr/>
      <dgm:t>
        <a:bodyPr/>
        <a:lstStyle/>
        <a:p>
          <a:endParaRPr lang="zh-CN" altLang="en-US"/>
        </a:p>
      </dgm:t>
    </dgm:pt>
    <dgm:pt modelId="{52FEFFDF-9AE0-406E-95E9-DBB2F60A288D}">
      <dgm:prSet phldrT="[文本]" custT="1"/>
      <dgm:spPr/>
      <dgm: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政府大数据</a:t>
          </a:r>
        </a:p>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应用</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dgm:t>
    </dgm:pt>
    <dgm:pt modelId="{DE6047EA-9571-4A1F-83DA-3C40E44D4D73}" type="parTrans" cxnId="{33ADA568-068A-4509-A648-E99AB2492720}">
      <dgm:prSet/>
      <dgm:spPr/>
      <dgm:t>
        <a:bodyPr/>
        <a:lstStyle/>
        <a:p>
          <a:endParaRPr lang="zh-CN" altLang="en-US" sz="2800"/>
        </a:p>
      </dgm:t>
    </dgm:pt>
    <dgm:pt modelId="{2D8B3A37-D536-4972-B2EB-672A7884D601}" type="sibTrans" cxnId="{33ADA568-068A-4509-A648-E99AB2492720}">
      <dgm:prSet/>
      <dgm:spPr/>
      <dgm:t>
        <a:bodyPr/>
        <a:lstStyle/>
        <a:p>
          <a:endParaRPr lang="zh-CN" altLang="en-US" sz="2800"/>
        </a:p>
      </dgm:t>
    </dgm:pt>
    <dgm:pt modelId="{F09E754D-6A9F-41E6-8411-369BD4BFAF7D}">
      <dgm:prSet phldrT="[文本]" custT="1"/>
      <dgm:spPr/>
      <dgm: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数据资产</a:t>
          </a:r>
        </a:p>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运营</a:t>
          </a:r>
        </a:p>
      </dgm:t>
    </dgm:pt>
    <dgm:pt modelId="{690C1E50-6624-4E42-9D81-188164FA2C25}" type="parTrans" cxnId="{37872BF6-0E95-4184-ADC8-E68F0E593EBC}">
      <dgm:prSet/>
      <dgm:spPr/>
      <dgm:t>
        <a:bodyPr/>
        <a:lstStyle/>
        <a:p>
          <a:endParaRPr lang="zh-CN" altLang="en-US" sz="2800"/>
        </a:p>
      </dgm:t>
    </dgm:pt>
    <dgm:pt modelId="{3A0C04AA-C758-4646-8F22-8F844E9A2B4D}" type="sibTrans" cxnId="{37872BF6-0E95-4184-ADC8-E68F0E593EBC}">
      <dgm:prSet/>
      <dgm:spPr/>
      <dgm:t>
        <a:bodyPr/>
        <a:lstStyle/>
        <a:p>
          <a:endParaRPr lang="zh-CN" altLang="en-US" sz="2800"/>
        </a:p>
      </dgm:t>
    </dgm:pt>
    <dgm:pt modelId="{C5DC2091-4576-4F41-BB7F-3FE63F2038A2}">
      <dgm:prSet phldrT="[文本]" custT="1"/>
      <dgm:spPr/>
      <dgm:t>
        <a:bodyPr/>
        <a:lstStyle/>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rPr>
            <a:t>BDG Store</a:t>
          </a:r>
        </a:p>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数据星河</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产业平台</a:t>
          </a:r>
        </a:p>
      </dgm:t>
    </dgm:pt>
    <dgm:pt modelId="{E9BA5984-4055-4A05-B008-A02838C66385}" type="parTrans" cxnId="{87FD1DC0-81BE-4C30-A3A2-2CB6CF517D09}">
      <dgm:prSet/>
      <dgm:spPr/>
      <dgm:t>
        <a:bodyPr/>
        <a:lstStyle/>
        <a:p>
          <a:endParaRPr lang="zh-CN" altLang="en-US" sz="2800"/>
        </a:p>
      </dgm:t>
    </dgm:pt>
    <dgm:pt modelId="{2D6D95D6-67CE-489D-84F7-F0FA727AFC51}" type="sibTrans" cxnId="{87FD1DC0-81BE-4C30-A3A2-2CB6CF517D09}">
      <dgm:prSet/>
      <dgm:spPr/>
      <dgm:t>
        <a:bodyPr/>
        <a:lstStyle/>
        <a:p>
          <a:endParaRPr lang="zh-CN" altLang="en-US" sz="2800"/>
        </a:p>
      </dgm:t>
    </dgm:pt>
    <dgm:pt modelId="{1B38D1B6-42F7-4888-A9B1-8726713298AB}">
      <dgm:prSet phldrT="[文本]" custT="1"/>
      <dgm:spPr/>
      <dgm: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金融</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大数据</a:t>
          </a:r>
        </a:p>
      </dgm:t>
    </dgm:pt>
    <dgm:pt modelId="{0F45B555-36BC-4E9B-9A95-D21137723651}" type="parTrans" cxnId="{A415EC72-A773-433C-A26F-77C6910D0189}">
      <dgm:prSet/>
      <dgm:spPr/>
      <dgm:t>
        <a:bodyPr/>
        <a:lstStyle/>
        <a:p>
          <a:endParaRPr lang="zh-CN" altLang="en-US" sz="2800"/>
        </a:p>
      </dgm:t>
    </dgm:pt>
    <dgm:pt modelId="{A1BB6A43-0E6B-4074-8F9F-1E92FD70471A}" type="sibTrans" cxnId="{A415EC72-A773-433C-A26F-77C6910D0189}">
      <dgm:prSet/>
      <dgm:spPr/>
      <dgm:t>
        <a:bodyPr/>
        <a:lstStyle/>
        <a:p>
          <a:endParaRPr lang="zh-CN" altLang="en-US" sz="2800"/>
        </a:p>
      </dgm:t>
    </dgm:pt>
    <dgm:pt modelId="{24F47978-09B2-4BE5-8098-D2629C077165}" type="pres">
      <dgm:prSet presAssocID="{23829AE7-CFF3-44FB-83B7-F0BFA7D6832B}" presName="matrix" presStyleCnt="0">
        <dgm:presLayoutVars>
          <dgm:chMax val="1"/>
          <dgm:dir/>
          <dgm:resizeHandles val="exact"/>
        </dgm:presLayoutVars>
      </dgm:prSet>
      <dgm:spPr/>
    </dgm:pt>
    <dgm:pt modelId="{33A5C863-FADA-4FBC-99F4-B62656B851F8}" type="pres">
      <dgm:prSet presAssocID="{23829AE7-CFF3-44FB-83B7-F0BFA7D6832B}" presName="axisShape" presStyleLbl="bgShp" presStyleIdx="0" presStyleCnt="1"/>
      <dgm:spPr/>
    </dgm:pt>
    <dgm:pt modelId="{74769AE0-E75E-4E54-9A69-664714CFA287}" type="pres">
      <dgm:prSet presAssocID="{23829AE7-CFF3-44FB-83B7-F0BFA7D6832B}" presName="rect1" presStyleLbl="node1" presStyleIdx="0" presStyleCnt="4">
        <dgm:presLayoutVars>
          <dgm:chMax val="0"/>
          <dgm:chPref val="0"/>
          <dgm:bulletEnabled val="1"/>
        </dgm:presLayoutVars>
      </dgm:prSet>
      <dgm:spPr/>
    </dgm:pt>
    <dgm:pt modelId="{6A09DA0E-FDF7-421B-B97E-8CE8BC02235A}" type="pres">
      <dgm:prSet presAssocID="{23829AE7-CFF3-44FB-83B7-F0BFA7D6832B}" presName="rect2" presStyleLbl="node1" presStyleIdx="1" presStyleCnt="4">
        <dgm:presLayoutVars>
          <dgm:chMax val="0"/>
          <dgm:chPref val="0"/>
          <dgm:bulletEnabled val="1"/>
        </dgm:presLayoutVars>
      </dgm:prSet>
      <dgm:spPr/>
    </dgm:pt>
    <dgm:pt modelId="{BEF3FAFA-44E5-464B-A587-824248E5D7B4}" type="pres">
      <dgm:prSet presAssocID="{23829AE7-CFF3-44FB-83B7-F0BFA7D6832B}" presName="rect3" presStyleLbl="node1" presStyleIdx="2" presStyleCnt="4">
        <dgm:presLayoutVars>
          <dgm:chMax val="0"/>
          <dgm:chPref val="0"/>
          <dgm:bulletEnabled val="1"/>
        </dgm:presLayoutVars>
      </dgm:prSet>
      <dgm:spPr/>
    </dgm:pt>
    <dgm:pt modelId="{A762776B-0DA5-40F2-8668-1A09C739FB08}" type="pres">
      <dgm:prSet presAssocID="{23829AE7-CFF3-44FB-83B7-F0BFA7D6832B}" presName="rect4" presStyleLbl="node1" presStyleIdx="3" presStyleCnt="4">
        <dgm:presLayoutVars>
          <dgm:chMax val="0"/>
          <dgm:chPref val="0"/>
          <dgm:bulletEnabled val="1"/>
        </dgm:presLayoutVars>
      </dgm:prSet>
      <dgm:spPr/>
    </dgm:pt>
  </dgm:ptLst>
  <dgm:cxnLst>
    <dgm:cxn modelId="{AD3B9F0F-AFF4-4B8C-AED5-2D0B28E55FC8}" type="presOf" srcId="{23829AE7-CFF3-44FB-83B7-F0BFA7D6832B}" destId="{24F47978-09B2-4BE5-8098-D2629C077165}" srcOrd="0" destOrd="0" presId="urn:microsoft.com/office/officeart/2005/8/layout/matrix2"/>
    <dgm:cxn modelId="{7F103710-0256-40F8-A58F-C19E792A8B23}" type="presOf" srcId="{52FEFFDF-9AE0-406E-95E9-DBB2F60A288D}" destId="{74769AE0-E75E-4E54-9A69-664714CFA287}" srcOrd="0" destOrd="0" presId="urn:microsoft.com/office/officeart/2005/8/layout/matrix2"/>
    <dgm:cxn modelId="{0B9C442F-3827-4BBF-AC37-AF03DB211795}" type="presOf" srcId="{C5DC2091-4576-4F41-BB7F-3FE63F2038A2}" destId="{BEF3FAFA-44E5-464B-A587-824248E5D7B4}" srcOrd="0" destOrd="0" presId="urn:microsoft.com/office/officeart/2005/8/layout/matrix2"/>
    <dgm:cxn modelId="{33ADA568-068A-4509-A648-E99AB2492720}" srcId="{23829AE7-CFF3-44FB-83B7-F0BFA7D6832B}" destId="{52FEFFDF-9AE0-406E-95E9-DBB2F60A288D}" srcOrd="0" destOrd="0" parTransId="{DE6047EA-9571-4A1F-83DA-3C40E44D4D73}" sibTransId="{2D8B3A37-D536-4972-B2EB-672A7884D601}"/>
    <dgm:cxn modelId="{A415EC72-A773-433C-A26F-77C6910D0189}" srcId="{23829AE7-CFF3-44FB-83B7-F0BFA7D6832B}" destId="{1B38D1B6-42F7-4888-A9B1-8726713298AB}" srcOrd="3" destOrd="0" parTransId="{0F45B555-36BC-4E9B-9A95-D21137723651}" sibTransId="{A1BB6A43-0E6B-4074-8F9F-1E92FD70471A}"/>
    <dgm:cxn modelId="{70926559-3EC2-4657-8510-03050BFF0BC4}" type="presOf" srcId="{F09E754D-6A9F-41E6-8411-369BD4BFAF7D}" destId="{6A09DA0E-FDF7-421B-B97E-8CE8BC02235A}" srcOrd="0" destOrd="0" presId="urn:microsoft.com/office/officeart/2005/8/layout/matrix2"/>
    <dgm:cxn modelId="{87FD1DC0-81BE-4C30-A3A2-2CB6CF517D09}" srcId="{23829AE7-CFF3-44FB-83B7-F0BFA7D6832B}" destId="{C5DC2091-4576-4F41-BB7F-3FE63F2038A2}" srcOrd="2" destOrd="0" parTransId="{E9BA5984-4055-4A05-B008-A02838C66385}" sibTransId="{2D6D95D6-67CE-489D-84F7-F0FA727AFC51}"/>
    <dgm:cxn modelId="{4FD3BEF1-F5A1-4F8B-93FC-5A03F35233FF}" type="presOf" srcId="{1B38D1B6-42F7-4888-A9B1-8726713298AB}" destId="{A762776B-0DA5-40F2-8668-1A09C739FB08}" srcOrd="0" destOrd="0" presId="urn:microsoft.com/office/officeart/2005/8/layout/matrix2"/>
    <dgm:cxn modelId="{37872BF6-0E95-4184-ADC8-E68F0E593EBC}" srcId="{23829AE7-CFF3-44FB-83B7-F0BFA7D6832B}" destId="{F09E754D-6A9F-41E6-8411-369BD4BFAF7D}" srcOrd="1" destOrd="0" parTransId="{690C1E50-6624-4E42-9D81-188164FA2C25}" sibTransId="{3A0C04AA-C758-4646-8F22-8F844E9A2B4D}"/>
    <dgm:cxn modelId="{553D4743-0DC0-4076-BC4F-6CDB28C7AD66}" type="presParOf" srcId="{24F47978-09B2-4BE5-8098-D2629C077165}" destId="{33A5C863-FADA-4FBC-99F4-B62656B851F8}" srcOrd="0" destOrd="0" presId="urn:microsoft.com/office/officeart/2005/8/layout/matrix2"/>
    <dgm:cxn modelId="{3B4D95ED-26CF-437C-86C0-1C32C99898C0}" type="presParOf" srcId="{24F47978-09B2-4BE5-8098-D2629C077165}" destId="{74769AE0-E75E-4E54-9A69-664714CFA287}" srcOrd="1" destOrd="0" presId="urn:microsoft.com/office/officeart/2005/8/layout/matrix2"/>
    <dgm:cxn modelId="{56947F8B-C5E7-4F03-BD19-82B38805D2A5}" type="presParOf" srcId="{24F47978-09B2-4BE5-8098-D2629C077165}" destId="{6A09DA0E-FDF7-421B-B97E-8CE8BC02235A}" srcOrd="2" destOrd="0" presId="urn:microsoft.com/office/officeart/2005/8/layout/matrix2"/>
    <dgm:cxn modelId="{6EDD7859-D0AE-4E91-B7EB-6C47B7E88633}" type="presParOf" srcId="{24F47978-09B2-4BE5-8098-D2629C077165}" destId="{BEF3FAFA-44E5-464B-A587-824248E5D7B4}" srcOrd="3" destOrd="0" presId="urn:microsoft.com/office/officeart/2005/8/layout/matrix2"/>
    <dgm:cxn modelId="{D230038A-47FA-4627-BB07-7BB119840888}" type="presParOf" srcId="{24F47978-09B2-4BE5-8098-D2629C077165}" destId="{A762776B-0DA5-40F2-8668-1A09C739FB08}"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083A7D-CD19-C54B-AC3C-9044F505D985}">
      <dsp:nvSpPr>
        <dsp:cNvPr id="0" name=""/>
        <dsp:cNvSpPr/>
      </dsp:nvSpPr>
      <dsp:spPr>
        <a:xfrm>
          <a:off x="4504"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分类</a:t>
          </a:r>
        </a:p>
      </dsp:txBody>
      <dsp:txXfrm>
        <a:off x="4504" y="0"/>
        <a:ext cx="1081117" cy="1307974"/>
      </dsp:txXfrm>
    </dsp:sp>
    <dsp:sp modelId="{76DC4FCC-C5E7-5548-863E-536D19D66187}">
      <dsp:nvSpPr>
        <dsp:cNvPr id="0" name=""/>
        <dsp:cNvSpPr/>
      </dsp:nvSpPr>
      <dsp:spPr>
        <a:xfrm>
          <a:off x="112616" y="1308799"/>
          <a:ext cx="864894" cy="504381"/>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逻辑回归算法</a:t>
          </a:r>
        </a:p>
      </dsp:txBody>
      <dsp:txXfrm>
        <a:off x="127389" y="1323572"/>
        <a:ext cx="835348" cy="474835"/>
      </dsp:txXfrm>
    </dsp:sp>
    <dsp:sp modelId="{917FCE3F-C81C-484E-A24B-199CDA0C65A3}">
      <dsp:nvSpPr>
        <dsp:cNvPr id="0" name=""/>
        <dsp:cNvSpPr/>
      </dsp:nvSpPr>
      <dsp:spPr>
        <a:xfrm>
          <a:off x="112616" y="1890778"/>
          <a:ext cx="864894" cy="504381"/>
        </a:xfrm>
        <a:prstGeom prst="roundRect">
          <a:avLst>
            <a:gd name="adj" fmla="val 10000"/>
          </a:avLst>
        </a:prstGeom>
        <a:gradFill rotWithShape="0">
          <a:gsLst>
            <a:gs pos="0">
              <a:schemeClr val="accent2">
                <a:hueOff val="126528"/>
                <a:satOff val="-158"/>
                <a:lumOff val="37"/>
                <a:alphaOff val="0"/>
                <a:tint val="100000"/>
                <a:shade val="100000"/>
                <a:satMod val="130000"/>
              </a:schemeClr>
            </a:gs>
            <a:gs pos="100000">
              <a:schemeClr val="accent2">
                <a:hueOff val="126528"/>
                <a:satOff val="-158"/>
                <a:lumOff val="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SVM</a:t>
          </a:r>
          <a:r>
            <a:rPr lang="zh-CN" altLang="en-US" sz="700" kern="1200" dirty="0">
              <a:solidFill>
                <a:schemeClr val="tx1"/>
              </a:solidFill>
              <a:latin typeface="Microsoft YaHei" charset="-122"/>
              <a:ea typeface="Microsoft YaHei" charset="-122"/>
              <a:cs typeface="Microsoft YaHei" charset="-122"/>
            </a:rPr>
            <a:t>算法</a:t>
          </a:r>
        </a:p>
      </dsp:txBody>
      <dsp:txXfrm>
        <a:off x="127389" y="1905551"/>
        <a:ext cx="835348" cy="474835"/>
      </dsp:txXfrm>
    </dsp:sp>
    <dsp:sp modelId="{4E6A5666-A152-5F47-9996-B69B523ECB6D}">
      <dsp:nvSpPr>
        <dsp:cNvPr id="0" name=""/>
        <dsp:cNvSpPr/>
      </dsp:nvSpPr>
      <dsp:spPr>
        <a:xfrm>
          <a:off x="112616" y="2472756"/>
          <a:ext cx="864894" cy="504381"/>
        </a:xfrm>
        <a:prstGeom prst="roundRect">
          <a:avLst>
            <a:gd name="adj" fmla="val 10000"/>
          </a:avLst>
        </a:prstGeom>
        <a:gradFill rotWithShape="0">
          <a:gsLst>
            <a:gs pos="0">
              <a:schemeClr val="accent2">
                <a:hueOff val="253055"/>
                <a:satOff val="-316"/>
                <a:lumOff val="74"/>
                <a:alphaOff val="0"/>
                <a:tint val="100000"/>
                <a:shade val="100000"/>
                <a:satMod val="130000"/>
              </a:schemeClr>
            </a:gs>
            <a:gs pos="100000">
              <a:schemeClr val="accent2">
                <a:hueOff val="253055"/>
                <a:satOff val="-316"/>
                <a:lumOff val="74"/>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b="0" i="0" u="none" kern="1200" dirty="0">
              <a:solidFill>
                <a:schemeClr val="tx1"/>
              </a:solidFill>
              <a:latin typeface="Microsoft YaHei" charset="-122"/>
              <a:ea typeface="Microsoft YaHei" charset="-122"/>
              <a:cs typeface="Microsoft YaHei" charset="-122"/>
            </a:rPr>
            <a:t>ID3</a:t>
          </a:r>
          <a:r>
            <a:rPr lang="zh-CN" altLang="en-US" sz="700" b="0" i="0" u="none" kern="1200" dirty="0">
              <a:solidFill>
                <a:schemeClr val="tx1"/>
              </a:solidFill>
              <a:latin typeface="Microsoft YaHei" charset="-122"/>
              <a:ea typeface="Microsoft YaHei" charset="-122"/>
              <a:cs typeface="Microsoft YaHei" charset="-122"/>
            </a:rPr>
            <a:t>算法</a:t>
          </a:r>
          <a:endParaRPr lang="zh-CN" altLang="en-US" sz="700" kern="1200" dirty="0">
            <a:solidFill>
              <a:schemeClr val="tx1"/>
            </a:solidFill>
            <a:latin typeface="Microsoft YaHei" charset="-122"/>
            <a:ea typeface="Microsoft YaHei" charset="-122"/>
            <a:cs typeface="Microsoft YaHei" charset="-122"/>
          </a:endParaRPr>
        </a:p>
      </dsp:txBody>
      <dsp:txXfrm>
        <a:off x="127389" y="2487529"/>
        <a:ext cx="835348" cy="474835"/>
      </dsp:txXfrm>
    </dsp:sp>
    <dsp:sp modelId="{E0072D75-27C3-CD4A-A87D-D2D78D3603BC}">
      <dsp:nvSpPr>
        <dsp:cNvPr id="0" name=""/>
        <dsp:cNvSpPr/>
      </dsp:nvSpPr>
      <dsp:spPr>
        <a:xfrm>
          <a:off x="112616" y="3054735"/>
          <a:ext cx="864894" cy="504381"/>
        </a:xfrm>
        <a:prstGeom prst="roundRect">
          <a:avLst>
            <a:gd name="adj" fmla="val 10000"/>
          </a:avLst>
        </a:prstGeom>
        <a:gradFill rotWithShape="0">
          <a:gsLst>
            <a:gs pos="0">
              <a:schemeClr val="accent2">
                <a:hueOff val="379583"/>
                <a:satOff val="-473"/>
                <a:lumOff val="111"/>
                <a:alphaOff val="0"/>
                <a:tint val="100000"/>
                <a:shade val="100000"/>
                <a:satMod val="130000"/>
              </a:schemeClr>
            </a:gs>
            <a:gs pos="100000">
              <a:schemeClr val="accent2">
                <a:hueOff val="379583"/>
                <a:satOff val="-473"/>
                <a:lumOff val="11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C4.5</a:t>
          </a:r>
          <a:r>
            <a:rPr lang="zh-CN" altLang="en-US" sz="700" kern="1200" dirty="0">
              <a:solidFill>
                <a:schemeClr val="tx1"/>
              </a:solidFill>
              <a:latin typeface="Microsoft YaHei" charset="-122"/>
              <a:ea typeface="Microsoft YaHei" charset="-122"/>
              <a:cs typeface="Microsoft YaHei" charset="-122"/>
            </a:rPr>
            <a:t>算法</a:t>
          </a:r>
        </a:p>
      </dsp:txBody>
      <dsp:txXfrm>
        <a:off x="127389" y="3069508"/>
        <a:ext cx="835348" cy="474835"/>
      </dsp:txXfrm>
    </dsp:sp>
    <dsp:sp modelId="{C9B47377-F4AB-CF46-AA75-0DCB564F5644}">
      <dsp:nvSpPr>
        <dsp:cNvPr id="0" name=""/>
        <dsp:cNvSpPr/>
      </dsp:nvSpPr>
      <dsp:spPr>
        <a:xfrm>
          <a:off x="112616" y="3636713"/>
          <a:ext cx="864894" cy="504381"/>
        </a:xfrm>
        <a:prstGeom prst="roundRect">
          <a:avLst>
            <a:gd name="adj" fmla="val 10000"/>
          </a:avLst>
        </a:prstGeom>
        <a:gradFill rotWithShape="0">
          <a:gsLst>
            <a:gs pos="0">
              <a:schemeClr val="accent2">
                <a:hueOff val="506110"/>
                <a:satOff val="-631"/>
                <a:lumOff val="148"/>
                <a:alphaOff val="0"/>
                <a:tint val="100000"/>
                <a:shade val="100000"/>
                <a:satMod val="130000"/>
              </a:schemeClr>
            </a:gs>
            <a:gs pos="100000">
              <a:schemeClr val="accent2">
                <a:hueOff val="506110"/>
                <a:satOff val="-631"/>
                <a:lumOff val="148"/>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随机森林算法</a:t>
          </a:r>
        </a:p>
      </dsp:txBody>
      <dsp:txXfrm>
        <a:off x="127389" y="3651486"/>
        <a:ext cx="835348" cy="474835"/>
      </dsp:txXfrm>
    </dsp:sp>
    <dsp:sp modelId="{DF86CE17-40DF-1A49-A67C-F3AEE6D6C9C4}">
      <dsp:nvSpPr>
        <dsp:cNvPr id="0" name=""/>
        <dsp:cNvSpPr/>
      </dsp:nvSpPr>
      <dsp:spPr>
        <a:xfrm>
          <a:off x="1166706"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回归</a:t>
          </a:r>
        </a:p>
      </dsp:txBody>
      <dsp:txXfrm>
        <a:off x="1166706" y="0"/>
        <a:ext cx="1081117" cy="1307974"/>
      </dsp:txXfrm>
    </dsp:sp>
    <dsp:sp modelId="{63353735-15BC-6741-B529-268107899CD9}">
      <dsp:nvSpPr>
        <dsp:cNvPr id="0" name=""/>
        <dsp:cNvSpPr/>
      </dsp:nvSpPr>
      <dsp:spPr>
        <a:xfrm>
          <a:off x="1274818" y="1308081"/>
          <a:ext cx="864894" cy="635146"/>
        </a:xfrm>
        <a:prstGeom prst="roundRect">
          <a:avLst>
            <a:gd name="adj" fmla="val 10000"/>
          </a:avLst>
        </a:prstGeom>
        <a:gradFill rotWithShape="0">
          <a:gsLst>
            <a:gs pos="0">
              <a:schemeClr val="accent2">
                <a:hueOff val="632638"/>
                <a:satOff val="-789"/>
                <a:lumOff val="186"/>
                <a:alphaOff val="0"/>
                <a:tint val="100000"/>
                <a:shade val="100000"/>
                <a:satMod val="130000"/>
              </a:schemeClr>
            </a:gs>
            <a:gs pos="100000">
              <a:schemeClr val="accent2">
                <a:hueOff val="632638"/>
                <a:satOff val="-789"/>
                <a:lumOff val="18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b="0" i="0" u="none" kern="1200" dirty="0">
              <a:solidFill>
                <a:schemeClr val="tx1"/>
              </a:solidFill>
              <a:latin typeface="Microsoft YaHei" charset="-122"/>
              <a:ea typeface="Microsoft YaHei" charset="-122"/>
              <a:cs typeface="Microsoft YaHei" charset="-122"/>
            </a:rPr>
            <a:t>线性回归</a:t>
          </a:r>
          <a:endParaRPr lang="en-US" altLang="zh-CN" sz="700" b="0" i="0" u="none"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de-DE" sz="700" b="0" i="0" u="none" kern="1200" dirty="0">
              <a:solidFill>
                <a:schemeClr val="tx1"/>
              </a:solidFill>
              <a:latin typeface="Microsoft YaHei" charset="-122"/>
              <a:ea typeface="Microsoft YaHei" charset="-122"/>
              <a:cs typeface="Microsoft YaHei" charset="-122"/>
            </a:rPr>
            <a:t>模型</a:t>
          </a:r>
          <a:endParaRPr lang="zh-CN" altLang="en-US" sz="700" kern="1200" dirty="0">
            <a:solidFill>
              <a:schemeClr val="tx1"/>
            </a:solidFill>
            <a:latin typeface="Microsoft YaHei" charset="-122"/>
            <a:ea typeface="Microsoft YaHei" charset="-122"/>
            <a:cs typeface="Microsoft YaHei" charset="-122"/>
          </a:endParaRPr>
        </a:p>
      </dsp:txBody>
      <dsp:txXfrm>
        <a:off x="1293421" y="1326684"/>
        <a:ext cx="827688" cy="597940"/>
      </dsp:txXfrm>
    </dsp:sp>
    <dsp:sp modelId="{7F128A37-8EB2-0743-9F78-A07D207A898C}">
      <dsp:nvSpPr>
        <dsp:cNvPr id="0" name=""/>
        <dsp:cNvSpPr/>
      </dsp:nvSpPr>
      <dsp:spPr>
        <a:xfrm>
          <a:off x="1274818" y="2040943"/>
          <a:ext cx="864894" cy="635146"/>
        </a:xfrm>
        <a:prstGeom prst="roundRect">
          <a:avLst>
            <a:gd name="adj" fmla="val 10000"/>
          </a:avLst>
        </a:prstGeom>
        <a:gradFill rotWithShape="0">
          <a:gsLst>
            <a:gs pos="0">
              <a:schemeClr val="accent2">
                <a:hueOff val="759165"/>
                <a:satOff val="-947"/>
                <a:lumOff val="223"/>
                <a:alphaOff val="0"/>
                <a:tint val="100000"/>
                <a:shade val="100000"/>
                <a:satMod val="130000"/>
              </a:schemeClr>
            </a:gs>
            <a:gs pos="100000">
              <a:schemeClr val="accent2">
                <a:hueOff val="759165"/>
                <a:satOff val="-947"/>
                <a:lumOff val="223"/>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朴素贝叶斯</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模型</a:t>
          </a:r>
        </a:p>
      </dsp:txBody>
      <dsp:txXfrm>
        <a:off x="1293421" y="2059546"/>
        <a:ext cx="827688" cy="597940"/>
      </dsp:txXfrm>
    </dsp:sp>
    <dsp:sp modelId="{6F83383C-7C0E-BF42-A7F4-D743A163374A}">
      <dsp:nvSpPr>
        <dsp:cNvPr id="0" name=""/>
        <dsp:cNvSpPr/>
      </dsp:nvSpPr>
      <dsp:spPr>
        <a:xfrm>
          <a:off x="1274818" y="2773804"/>
          <a:ext cx="864894" cy="635146"/>
        </a:xfrm>
        <a:prstGeom prst="roundRect">
          <a:avLst>
            <a:gd name="adj" fmla="val 10000"/>
          </a:avLst>
        </a:prstGeom>
        <a:gradFill rotWithShape="0">
          <a:gsLst>
            <a:gs pos="0">
              <a:schemeClr val="accent2">
                <a:hueOff val="885693"/>
                <a:satOff val="-1105"/>
                <a:lumOff val="260"/>
                <a:alphaOff val="0"/>
                <a:tint val="100000"/>
                <a:shade val="100000"/>
                <a:satMod val="130000"/>
              </a:schemeClr>
            </a:gs>
            <a:gs pos="100000">
              <a:schemeClr val="accent2">
                <a:hueOff val="885693"/>
                <a:satOff val="-1105"/>
                <a:lumOff val="26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Lasso</a:t>
          </a:r>
          <a:r>
            <a:rPr lang="zh-CN" altLang="en-US" sz="700" kern="1200" dirty="0">
              <a:solidFill>
                <a:schemeClr val="tx1"/>
              </a:solidFill>
              <a:latin typeface="Microsoft YaHei" charset="-122"/>
              <a:ea typeface="Microsoft YaHei" charset="-122"/>
              <a:cs typeface="Microsoft YaHei" charset="-122"/>
            </a:rPr>
            <a:t>回归</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模型</a:t>
          </a:r>
        </a:p>
      </dsp:txBody>
      <dsp:txXfrm>
        <a:off x="1293421" y="2792407"/>
        <a:ext cx="827688" cy="597940"/>
      </dsp:txXfrm>
    </dsp:sp>
    <dsp:sp modelId="{00052D99-16FF-41FE-9EB7-1D052D550B5A}">
      <dsp:nvSpPr>
        <dsp:cNvPr id="0" name=""/>
        <dsp:cNvSpPr/>
      </dsp:nvSpPr>
      <dsp:spPr>
        <a:xfrm>
          <a:off x="1274818" y="3506666"/>
          <a:ext cx="864894" cy="635146"/>
        </a:xfrm>
        <a:prstGeom prst="roundRect">
          <a:avLst>
            <a:gd name="adj" fmla="val 10000"/>
          </a:avLst>
        </a:prstGeom>
        <a:gradFill rotWithShape="0">
          <a:gsLst>
            <a:gs pos="0">
              <a:schemeClr val="accent2">
                <a:hueOff val="1012220"/>
                <a:satOff val="-1262"/>
                <a:lumOff val="297"/>
                <a:alphaOff val="0"/>
                <a:tint val="100000"/>
                <a:shade val="100000"/>
                <a:satMod val="130000"/>
              </a:schemeClr>
            </a:gs>
            <a:gs pos="100000">
              <a:schemeClr val="accent2">
                <a:hueOff val="1012220"/>
                <a:satOff val="-1262"/>
                <a:lumOff val="29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Ridge</a:t>
          </a:r>
          <a:r>
            <a:rPr lang="zh-CN" altLang="en-US" sz="700" kern="1200" dirty="0">
              <a:solidFill>
                <a:schemeClr val="tx1"/>
              </a:solidFill>
              <a:latin typeface="Microsoft YaHei" charset="-122"/>
              <a:ea typeface="Microsoft YaHei" charset="-122"/>
              <a:cs typeface="Microsoft YaHei" charset="-122"/>
            </a:rPr>
            <a:t>回归</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模型</a:t>
          </a:r>
        </a:p>
      </dsp:txBody>
      <dsp:txXfrm>
        <a:off x="1293421" y="3525269"/>
        <a:ext cx="827688" cy="597940"/>
      </dsp:txXfrm>
    </dsp:sp>
    <dsp:sp modelId="{6CC44B26-FB0D-3743-AB7D-4CAE4C673766}">
      <dsp:nvSpPr>
        <dsp:cNvPr id="0" name=""/>
        <dsp:cNvSpPr/>
      </dsp:nvSpPr>
      <dsp:spPr>
        <a:xfrm>
          <a:off x="2328908"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聚类</a:t>
          </a:r>
        </a:p>
      </dsp:txBody>
      <dsp:txXfrm>
        <a:off x="2328908" y="0"/>
        <a:ext cx="1081117" cy="1307974"/>
      </dsp:txXfrm>
    </dsp:sp>
    <dsp:sp modelId="{88FB0491-7759-0245-8C71-1D428D38D35C}">
      <dsp:nvSpPr>
        <dsp:cNvPr id="0" name=""/>
        <dsp:cNvSpPr/>
      </dsp:nvSpPr>
      <dsp:spPr>
        <a:xfrm>
          <a:off x="2437020" y="1308799"/>
          <a:ext cx="864894" cy="504381"/>
        </a:xfrm>
        <a:prstGeom prst="roundRect">
          <a:avLst>
            <a:gd name="adj" fmla="val 10000"/>
          </a:avLst>
        </a:prstGeom>
        <a:gradFill rotWithShape="0">
          <a:gsLst>
            <a:gs pos="0">
              <a:schemeClr val="accent2">
                <a:hueOff val="1138748"/>
                <a:satOff val="-1420"/>
                <a:lumOff val="334"/>
                <a:alphaOff val="0"/>
                <a:tint val="100000"/>
                <a:shade val="100000"/>
                <a:satMod val="130000"/>
              </a:schemeClr>
            </a:gs>
            <a:gs pos="100000">
              <a:schemeClr val="accent2">
                <a:hueOff val="1138748"/>
                <a:satOff val="-1420"/>
                <a:lumOff val="334"/>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K</a:t>
          </a:r>
          <a:r>
            <a:rPr lang="zh-CN" altLang="en-US" sz="700" kern="1200" dirty="0">
              <a:solidFill>
                <a:schemeClr val="tx1"/>
              </a:solidFill>
              <a:latin typeface="Microsoft YaHei" charset="-122"/>
              <a:ea typeface="Microsoft YaHei" charset="-122"/>
              <a:cs typeface="Microsoft YaHei" charset="-122"/>
            </a:rPr>
            <a:t>均值算法</a:t>
          </a:r>
        </a:p>
      </dsp:txBody>
      <dsp:txXfrm>
        <a:off x="2451793" y="1323572"/>
        <a:ext cx="835348" cy="474835"/>
      </dsp:txXfrm>
    </dsp:sp>
    <dsp:sp modelId="{31D7C8F4-2A76-E24B-BA3B-7CA3575061D5}">
      <dsp:nvSpPr>
        <dsp:cNvPr id="0" name=""/>
        <dsp:cNvSpPr/>
      </dsp:nvSpPr>
      <dsp:spPr>
        <a:xfrm>
          <a:off x="2437020" y="1890778"/>
          <a:ext cx="864894" cy="504381"/>
        </a:xfrm>
        <a:prstGeom prst="roundRect">
          <a:avLst>
            <a:gd name="adj" fmla="val 10000"/>
          </a:avLst>
        </a:prstGeom>
        <a:gradFill rotWithShape="0">
          <a:gsLst>
            <a:gs pos="0">
              <a:schemeClr val="accent2">
                <a:hueOff val="1265275"/>
                <a:satOff val="-1578"/>
                <a:lumOff val="371"/>
                <a:alphaOff val="0"/>
                <a:tint val="100000"/>
                <a:shade val="100000"/>
                <a:satMod val="130000"/>
              </a:schemeClr>
            </a:gs>
            <a:gs pos="100000">
              <a:schemeClr val="accent2">
                <a:hueOff val="1265275"/>
                <a:satOff val="-1578"/>
                <a:lumOff val="37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b="0" i="0" u="none" kern="1200" dirty="0">
              <a:solidFill>
                <a:schemeClr val="tx1"/>
              </a:solidFill>
              <a:latin typeface="微软雅黑" panose="020B0503020204020204" pitchFamily="34" charset="-122"/>
              <a:ea typeface="微软雅黑" panose="020B0503020204020204" pitchFamily="34" charset="-122"/>
            </a:rPr>
            <a:t>高斯混合模型</a:t>
          </a:r>
          <a:endParaRPr lang="zh-CN" altLang="en-US" sz="700" kern="1200" dirty="0">
            <a:solidFill>
              <a:schemeClr val="tx1"/>
            </a:solidFill>
            <a:latin typeface="微软雅黑" panose="020B0503020204020204" pitchFamily="34" charset="-122"/>
            <a:ea typeface="微软雅黑" panose="020B0503020204020204" pitchFamily="34" charset="-122"/>
            <a:cs typeface="Microsoft YaHei" charset="-122"/>
          </a:endParaRPr>
        </a:p>
      </dsp:txBody>
      <dsp:txXfrm>
        <a:off x="2451793" y="1905551"/>
        <a:ext cx="835348" cy="474835"/>
      </dsp:txXfrm>
    </dsp:sp>
    <dsp:sp modelId="{8B3A8775-43CE-6F41-A898-F5A7B7A50769}">
      <dsp:nvSpPr>
        <dsp:cNvPr id="0" name=""/>
        <dsp:cNvSpPr/>
      </dsp:nvSpPr>
      <dsp:spPr>
        <a:xfrm>
          <a:off x="2437020" y="2472756"/>
          <a:ext cx="864894" cy="504381"/>
        </a:xfrm>
        <a:prstGeom prst="roundRect">
          <a:avLst>
            <a:gd name="adj" fmla="val 10000"/>
          </a:avLst>
        </a:prstGeom>
        <a:gradFill rotWithShape="0">
          <a:gsLst>
            <a:gs pos="0">
              <a:schemeClr val="accent2">
                <a:hueOff val="1391803"/>
                <a:satOff val="-1736"/>
                <a:lumOff val="408"/>
                <a:alphaOff val="0"/>
                <a:tint val="100000"/>
                <a:shade val="100000"/>
                <a:satMod val="130000"/>
              </a:schemeClr>
            </a:gs>
            <a:gs pos="100000">
              <a:schemeClr val="accent2">
                <a:hueOff val="1391803"/>
                <a:satOff val="-1736"/>
                <a:lumOff val="408"/>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DBSCAN</a:t>
          </a:r>
          <a:endParaRPr lang="zh-CN" altLang="en-US" sz="700" kern="1200" dirty="0">
            <a:solidFill>
              <a:schemeClr val="tx1"/>
            </a:solidFill>
            <a:latin typeface="Microsoft YaHei" charset="-122"/>
            <a:ea typeface="Microsoft YaHei" charset="-122"/>
            <a:cs typeface="Microsoft YaHei" charset="-122"/>
          </a:endParaRPr>
        </a:p>
      </dsp:txBody>
      <dsp:txXfrm>
        <a:off x="2451793" y="2487529"/>
        <a:ext cx="835348" cy="474835"/>
      </dsp:txXfrm>
    </dsp:sp>
    <dsp:sp modelId="{B5C78AF4-0400-0044-9FB9-A78AAF7FC1C2}">
      <dsp:nvSpPr>
        <dsp:cNvPr id="0" name=""/>
        <dsp:cNvSpPr/>
      </dsp:nvSpPr>
      <dsp:spPr>
        <a:xfrm>
          <a:off x="2437020" y="3054735"/>
          <a:ext cx="864894" cy="504381"/>
        </a:xfrm>
        <a:prstGeom prst="roundRect">
          <a:avLst>
            <a:gd name="adj" fmla="val 10000"/>
          </a:avLst>
        </a:prstGeom>
        <a:gradFill rotWithShape="0">
          <a:gsLst>
            <a:gs pos="0">
              <a:schemeClr val="accent2">
                <a:hueOff val="1518330"/>
                <a:satOff val="-1894"/>
                <a:lumOff val="445"/>
                <a:alphaOff val="0"/>
                <a:tint val="100000"/>
                <a:shade val="100000"/>
                <a:satMod val="130000"/>
              </a:schemeClr>
            </a:gs>
            <a:gs pos="100000">
              <a:schemeClr val="accent2">
                <a:hueOff val="1518330"/>
                <a:satOff val="-1894"/>
                <a:lumOff val="44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幂迭代聚类</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模型</a:t>
          </a:r>
        </a:p>
      </dsp:txBody>
      <dsp:txXfrm>
        <a:off x="2451793" y="3069508"/>
        <a:ext cx="835348" cy="474835"/>
      </dsp:txXfrm>
    </dsp:sp>
    <dsp:sp modelId="{613EFA6A-E773-1749-B973-3A378AAFF5FF}">
      <dsp:nvSpPr>
        <dsp:cNvPr id="0" name=""/>
        <dsp:cNvSpPr/>
      </dsp:nvSpPr>
      <dsp:spPr>
        <a:xfrm>
          <a:off x="2437020" y="3636713"/>
          <a:ext cx="864894" cy="504381"/>
        </a:xfrm>
        <a:prstGeom prst="roundRect">
          <a:avLst>
            <a:gd name="adj" fmla="val 10000"/>
          </a:avLst>
        </a:prstGeom>
        <a:gradFill rotWithShape="0">
          <a:gsLst>
            <a:gs pos="0">
              <a:schemeClr val="accent2">
                <a:hueOff val="1644858"/>
                <a:satOff val="-2052"/>
                <a:lumOff val="482"/>
                <a:alphaOff val="0"/>
                <a:tint val="100000"/>
                <a:shade val="100000"/>
                <a:satMod val="130000"/>
              </a:schemeClr>
            </a:gs>
            <a:gs pos="100000">
              <a:schemeClr val="accent2">
                <a:hueOff val="1644858"/>
                <a:satOff val="-2052"/>
                <a:lumOff val="482"/>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隐含狄利克雷分布</a:t>
          </a:r>
        </a:p>
      </dsp:txBody>
      <dsp:txXfrm>
        <a:off x="2451793" y="3651486"/>
        <a:ext cx="835348" cy="474835"/>
      </dsp:txXfrm>
    </dsp:sp>
    <dsp:sp modelId="{8FBD6EB3-020F-DF4D-84E5-CFEB0918E205}">
      <dsp:nvSpPr>
        <dsp:cNvPr id="0" name=""/>
        <dsp:cNvSpPr/>
      </dsp:nvSpPr>
      <dsp:spPr>
        <a:xfrm>
          <a:off x="3491110"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ts val="0"/>
            </a:spcAft>
            <a:buNone/>
          </a:pPr>
          <a:r>
            <a:rPr lang="zh-CN" altLang="en-US" sz="2400" kern="1200" dirty="0">
              <a:solidFill>
                <a:schemeClr val="tx1"/>
              </a:solidFill>
              <a:latin typeface="Microsoft YaHei" charset="-122"/>
              <a:ea typeface="Microsoft YaHei" charset="-122"/>
              <a:cs typeface="Microsoft YaHei" charset="-122"/>
            </a:rPr>
            <a:t>关联</a:t>
          </a:r>
          <a:endParaRPr lang="en-US" altLang="zh-CN" sz="2400" kern="1200" dirty="0">
            <a:solidFill>
              <a:schemeClr val="tx1"/>
            </a:solidFill>
            <a:latin typeface="Microsoft YaHei" charset="-122"/>
            <a:ea typeface="Microsoft YaHei" charset="-122"/>
            <a:cs typeface="Microsoft YaHei" charset="-122"/>
          </a:endParaRPr>
        </a:p>
        <a:p>
          <a:pPr marL="0" lvl="0" indent="0" algn="ctr" defTabSz="1066800">
            <a:lnSpc>
              <a:spcPct val="100000"/>
            </a:lnSpc>
            <a:spcBef>
              <a:spcPct val="0"/>
            </a:spcBef>
            <a:spcAft>
              <a:spcPts val="0"/>
            </a:spcAft>
            <a:buNone/>
          </a:pPr>
          <a:r>
            <a:rPr lang="zh-CN" altLang="en-US" sz="2400" kern="1200" dirty="0">
              <a:solidFill>
                <a:schemeClr val="tx1"/>
              </a:solidFill>
              <a:latin typeface="Microsoft YaHei" charset="-122"/>
              <a:ea typeface="Microsoft YaHei" charset="-122"/>
              <a:cs typeface="Microsoft YaHei" charset="-122"/>
            </a:rPr>
            <a:t>降维</a:t>
          </a:r>
          <a:endParaRPr lang="en-US" altLang="zh-CN" sz="2400" kern="1200" dirty="0">
            <a:solidFill>
              <a:schemeClr val="tx1"/>
            </a:solidFill>
            <a:latin typeface="Microsoft YaHei" charset="-122"/>
            <a:ea typeface="Microsoft YaHei" charset="-122"/>
            <a:cs typeface="Microsoft YaHei" charset="-122"/>
          </a:endParaRPr>
        </a:p>
      </dsp:txBody>
      <dsp:txXfrm>
        <a:off x="3491110" y="0"/>
        <a:ext cx="1081117" cy="1307974"/>
      </dsp:txXfrm>
    </dsp:sp>
    <dsp:sp modelId="{EAFF2ECD-720F-2845-A43F-530D4B946B20}">
      <dsp:nvSpPr>
        <dsp:cNvPr id="0" name=""/>
        <dsp:cNvSpPr/>
      </dsp:nvSpPr>
      <dsp:spPr>
        <a:xfrm>
          <a:off x="3599221" y="1308081"/>
          <a:ext cx="864894" cy="635146"/>
        </a:xfrm>
        <a:prstGeom prst="roundRect">
          <a:avLst>
            <a:gd name="adj" fmla="val 10000"/>
          </a:avLst>
        </a:prstGeom>
        <a:gradFill rotWithShape="0">
          <a:gsLst>
            <a:gs pos="0">
              <a:schemeClr val="accent2">
                <a:hueOff val="1771386"/>
                <a:satOff val="-2209"/>
                <a:lumOff val="520"/>
                <a:alphaOff val="0"/>
                <a:tint val="100000"/>
                <a:shade val="100000"/>
                <a:satMod val="130000"/>
              </a:schemeClr>
            </a:gs>
            <a:gs pos="100000">
              <a:schemeClr val="accent2">
                <a:hueOff val="1771386"/>
                <a:satOff val="-2209"/>
                <a:lumOff val="52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err="1">
              <a:solidFill>
                <a:schemeClr val="tx1"/>
              </a:solidFill>
              <a:latin typeface="Microsoft YaHei" charset="-122"/>
              <a:ea typeface="Microsoft YaHei" charset="-122"/>
              <a:cs typeface="Microsoft YaHei" charset="-122"/>
            </a:rPr>
            <a:t>Apriori</a:t>
          </a:r>
          <a:endParaRPr lang="zh-CN" altLang="en-US" sz="700" kern="1200" dirty="0">
            <a:solidFill>
              <a:schemeClr val="tx1"/>
            </a:solidFill>
            <a:latin typeface="Microsoft YaHei" charset="-122"/>
            <a:ea typeface="Microsoft YaHei" charset="-122"/>
            <a:cs typeface="Microsoft YaHei" charset="-122"/>
          </a:endParaRPr>
        </a:p>
      </dsp:txBody>
      <dsp:txXfrm>
        <a:off x="3617824" y="1326684"/>
        <a:ext cx="827688" cy="597940"/>
      </dsp:txXfrm>
    </dsp:sp>
    <dsp:sp modelId="{3D926D10-C774-2941-8EFB-BCD48F13B0D7}">
      <dsp:nvSpPr>
        <dsp:cNvPr id="0" name=""/>
        <dsp:cNvSpPr/>
      </dsp:nvSpPr>
      <dsp:spPr>
        <a:xfrm>
          <a:off x="3599221" y="2040943"/>
          <a:ext cx="864894" cy="635146"/>
        </a:xfrm>
        <a:prstGeom prst="roundRect">
          <a:avLst>
            <a:gd name="adj" fmla="val 10000"/>
          </a:avLst>
        </a:prstGeom>
        <a:gradFill rotWithShape="0">
          <a:gsLst>
            <a:gs pos="0">
              <a:schemeClr val="accent2">
                <a:hueOff val="1897913"/>
                <a:satOff val="-2367"/>
                <a:lumOff val="557"/>
                <a:alphaOff val="0"/>
                <a:tint val="100000"/>
                <a:shade val="100000"/>
                <a:satMod val="130000"/>
              </a:schemeClr>
            </a:gs>
            <a:gs pos="100000">
              <a:schemeClr val="accent2">
                <a:hueOff val="1897913"/>
                <a:satOff val="-2367"/>
                <a:lumOff val="55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FP-growth</a:t>
          </a:r>
          <a:endParaRPr lang="zh-CN" altLang="en-US" sz="700" kern="1200" dirty="0">
            <a:solidFill>
              <a:schemeClr val="tx1"/>
            </a:solidFill>
            <a:latin typeface="Microsoft YaHei" charset="-122"/>
            <a:ea typeface="Microsoft YaHei" charset="-122"/>
            <a:cs typeface="Microsoft YaHei" charset="-122"/>
          </a:endParaRPr>
        </a:p>
      </dsp:txBody>
      <dsp:txXfrm>
        <a:off x="3617824" y="2059546"/>
        <a:ext cx="827688" cy="597940"/>
      </dsp:txXfrm>
    </dsp:sp>
    <dsp:sp modelId="{99B91570-3254-FE47-BDBD-3CBD94A908F4}">
      <dsp:nvSpPr>
        <dsp:cNvPr id="0" name=""/>
        <dsp:cNvSpPr/>
      </dsp:nvSpPr>
      <dsp:spPr>
        <a:xfrm>
          <a:off x="3599221" y="2773804"/>
          <a:ext cx="864894" cy="635146"/>
        </a:xfrm>
        <a:prstGeom prst="roundRect">
          <a:avLst>
            <a:gd name="adj" fmla="val 10000"/>
          </a:avLst>
        </a:prstGeom>
        <a:gradFill rotWithShape="0">
          <a:gsLst>
            <a:gs pos="0">
              <a:schemeClr val="accent2">
                <a:hueOff val="2024441"/>
                <a:satOff val="-2525"/>
                <a:lumOff val="594"/>
                <a:alphaOff val="0"/>
                <a:tint val="100000"/>
                <a:shade val="100000"/>
                <a:satMod val="130000"/>
              </a:schemeClr>
            </a:gs>
            <a:gs pos="100000">
              <a:schemeClr val="accent2">
                <a:hueOff val="2024441"/>
                <a:satOff val="-2525"/>
                <a:lumOff val="594"/>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SVD</a:t>
          </a:r>
          <a:r>
            <a:rPr lang="zh-CN" altLang="en-US" sz="700" kern="1200" dirty="0">
              <a:solidFill>
                <a:schemeClr val="tx1"/>
              </a:solidFill>
              <a:latin typeface="Microsoft YaHei" charset="-122"/>
              <a:ea typeface="Microsoft YaHei" charset="-122"/>
              <a:cs typeface="Microsoft YaHei" charset="-122"/>
            </a:rPr>
            <a:t>奇异值</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分解</a:t>
          </a:r>
        </a:p>
      </dsp:txBody>
      <dsp:txXfrm>
        <a:off x="3617824" y="2792407"/>
        <a:ext cx="827688" cy="597940"/>
      </dsp:txXfrm>
    </dsp:sp>
    <dsp:sp modelId="{643D2C3B-6B89-CC4C-A968-5ECFC33E03C8}">
      <dsp:nvSpPr>
        <dsp:cNvPr id="0" name=""/>
        <dsp:cNvSpPr/>
      </dsp:nvSpPr>
      <dsp:spPr>
        <a:xfrm>
          <a:off x="3599221" y="3506666"/>
          <a:ext cx="864894" cy="635146"/>
        </a:xfrm>
        <a:prstGeom prst="roundRect">
          <a:avLst>
            <a:gd name="adj" fmla="val 10000"/>
          </a:avLst>
        </a:prstGeom>
        <a:gradFill rotWithShape="0">
          <a:gsLst>
            <a:gs pos="0">
              <a:schemeClr val="accent2">
                <a:hueOff val="2150968"/>
                <a:satOff val="-2683"/>
                <a:lumOff val="631"/>
                <a:alphaOff val="0"/>
                <a:tint val="100000"/>
                <a:shade val="100000"/>
                <a:satMod val="130000"/>
              </a:schemeClr>
            </a:gs>
            <a:gs pos="100000">
              <a:schemeClr val="accent2">
                <a:hueOff val="2150968"/>
                <a:satOff val="-2683"/>
                <a:lumOff val="63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PCA</a:t>
          </a:r>
          <a:r>
            <a:rPr lang="zh-CN" altLang="en-US" sz="700" kern="1200" dirty="0">
              <a:solidFill>
                <a:schemeClr val="tx1"/>
              </a:solidFill>
              <a:latin typeface="Microsoft YaHei" charset="-122"/>
              <a:ea typeface="Microsoft YaHei" charset="-122"/>
              <a:cs typeface="Microsoft YaHei" charset="-122"/>
            </a:rPr>
            <a:t>主成分</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分析</a:t>
          </a:r>
        </a:p>
      </dsp:txBody>
      <dsp:txXfrm>
        <a:off x="3617824" y="3525269"/>
        <a:ext cx="827688" cy="597940"/>
      </dsp:txXfrm>
    </dsp:sp>
    <dsp:sp modelId="{0FF35811-C77E-0646-BB2F-F41554A9AD20}">
      <dsp:nvSpPr>
        <dsp:cNvPr id="0" name=""/>
        <dsp:cNvSpPr/>
      </dsp:nvSpPr>
      <dsp:spPr>
        <a:xfrm>
          <a:off x="4653311"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ts val="0"/>
            </a:spcAft>
            <a:buNone/>
          </a:pPr>
          <a:r>
            <a:rPr lang="zh-CN" altLang="en-US" sz="2400" kern="1200" dirty="0">
              <a:solidFill>
                <a:schemeClr val="tx1"/>
              </a:solidFill>
              <a:latin typeface="Microsoft YaHei" charset="-122"/>
              <a:ea typeface="Microsoft YaHei" charset="-122"/>
              <a:cs typeface="Microsoft YaHei" charset="-122"/>
            </a:rPr>
            <a:t>时间</a:t>
          </a:r>
          <a:endParaRPr lang="en-US" altLang="zh-CN" sz="2400" kern="1200" dirty="0">
            <a:solidFill>
              <a:schemeClr val="tx1"/>
            </a:solidFill>
            <a:latin typeface="Microsoft YaHei" charset="-122"/>
            <a:ea typeface="Microsoft YaHei" charset="-122"/>
            <a:cs typeface="Microsoft YaHei" charset="-122"/>
          </a:endParaRPr>
        </a:p>
        <a:p>
          <a:pPr marL="0" lvl="0" indent="0" algn="ctr" defTabSz="1066800">
            <a:lnSpc>
              <a:spcPct val="100000"/>
            </a:lnSpc>
            <a:spcBef>
              <a:spcPct val="0"/>
            </a:spcBef>
            <a:spcAft>
              <a:spcPts val="0"/>
            </a:spcAft>
            <a:buNone/>
          </a:pPr>
          <a:r>
            <a:rPr lang="zh-CN" altLang="en-US" sz="2400" kern="1200" dirty="0">
              <a:solidFill>
                <a:schemeClr val="tx1"/>
              </a:solidFill>
              <a:latin typeface="Microsoft YaHei" charset="-122"/>
              <a:ea typeface="Microsoft YaHei" charset="-122"/>
              <a:cs typeface="Microsoft YaHei" charset="-122"/>
            </a:rPr>
            <a:t>序列</a:t>
          </a:r>
        </a:p>
      </dsp:txBody>
      <dsp:txXfrm>
        <a:off x="4653311" y="0"/>
        <a:ext cx="1081117" cy="1307974"/>
      </dsp:txXfrm>
    </dsp:sp>
    <dsp:sp modelId="{9FA51E9E-E534-0247-BC85-27F40348EFBF}">
      <dsp:nvSpPr>
        <dsp:cNvPr id="0" name=""/>
        <dsp:cNvSpPr/>
      </dsp:nvSpPr>
      <dsp:spPr>
        <a:xfrm>
          <a:off x="4761423" y="1308799"/>
          <a:ext cx="864894" cy="504381"/>
        </a:xfrm>
        <a:prstGeom prst="roundRect">
          <a:avLst>
            <a:gd name="adj" fmla="val 10000"/>
          </a:avLst>
        </a:prstGeom>
        <a:gradFill rotWithShape="0">
          <a:gsLst>
            <a:gs pos="0">
              <a:schemeClr val="accent2">
                <a:hueOff val="2277496"/>
                <a:satOff val="-2841"/>
                <a:lumOff val="668"/>
                <a:alphaOff val="0"/>
                <a:tint val="100000"/>
                <a:shade val="100000"/>
                <a:satMod val="130000"/>
              </a:schemeClr>
            </a:gs>
            <a:gs pos="100000">
              <a:schemeClr val="accent2">
                <a:hueOff val="2277496"/>
                <a:satOff val="-2841"/>
                <a:lumOff val="668"/>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AR</a:t>
          </a:r>
          <a:r>
            <a:rPr lang="zh-CN" altLang="en-US" sz="700" kern="1200" dirty="0">
              <a:solidFill>
                <a:schemeClr val="tx1"/>
              </a:solidFill>
              <a:latin typeface="Microsoft YaHei" charset="-122"/>
              <a:ea typeface="Microsoft YaHei" charset="-122"/>
              <a:cs typeface="Microsoft YaHei" charset="-122"/>
            </a:rPr>
            <a:t>模型</a:t>
          </a:r>
        </a:p>
      </dsp:txBody>
      <dsp:txXfrm>
        <a:off x="4776196" y="1323572"/>
        <a:ext cx="835348" cy="474835"/>
      </dsp:txXfrm>
    </dsp:sp>
    <dsp:sp modelId="{DD9A49F2-7F42-FE42-BED4-D1FCF96013DB}">
      <dsp:nvSpPr>
        <dsp:cNvPr id="0" name=""/>
        <dsp:cNvSpPr/>
      </dsp:nvSpPr>
      <dsp:spPr>
        <a:xfrm>
          <a:off x="4761423" y="1890778"/>
          <a:ext cx="864894" cy="504381"/>
        </a:xfrm>
        <a:prstGeom prst="roundRect">
          <a:avLst>
            <a:gd name="adj" fmla="val 10000"/>
          </a:avLst>
        </a:prstGeom>
        <a:gradFill rotWithShape="0">
          <a:gsLst>
            <a:gs pos="0">
              <a:schemeClr val="accent2">
                <a:hueOff val="2404023"/>
                <a:satOff val="-2998"/>
                <a:lumOff val="705"/>
                <a:alphaOff val="0"/>
                <a:tint val="100000"/>
                <a:shade val="100000"/>
                <a:satMod val="130000"/>
              </a:schemeClr>
            </a:gs>
            <a:gs pos="100000">
              <a:schemeClr val="accent2">
                <a:hueOff val="2404023"/>
                <a:satOff val="-2998"/>
                <a:lumOff val="70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MA</a:t>
          </a:r>
          <a:r>
            <a:rPr lang="zh-CN" altLang="en-US" sz="700" kern="1200" dirty="0">
              <a:solidFill>
                <a:schemeClr val="tx1"/>
              </a:solidFill>
              <a:latin typeface="Microsoft YaHei" charset="-122"/>
              <a:ea typeface="Microsoft YaHei" charset="-122"/>
              <a:cs typeface="Microsoft YaHei" charset="-122"/>
            </a:rPr>
            <a:t>模型</a:t>
          </a:r>
        </a:p>
      </dsp:txBody>
      <dsp:txXfrm>
        <a:off x="4776196" y="1905551"/>
        <a:ext cx="835348" cy="474835"/>
      </dsp:txXfrm>
    </dsp:sp>
    <dsp:sp modelId="{DBEFD52A-682A-C14C-899F-AA39B7FA3029}">
      <dsp:nvSpPr>
        <dsp:cNvPr id="0" name=""/>
        <dsp:cNvSpPr/>
      </dsp:nvSpPr>
      <dsp:spPr>
        <a:xfrm>
          <a:off x="4761423" y="2472756"/>
          <a:ext cx="864894" cy="504381"/>
        </a:xfrm>
        <a:prstGeom prst="roundRect">
          <a:avLst>
            <a:gd name="adj" fmla="val 10000"/>
          </a:avLst>
        </a:prstGeom>
        <a:gradFill rotWithShape="0">
          <a:gsLst>
            <a:gs pos="0">
              <a:schemeClr val="accent2">
                <a:hueOff val="2530551"/>
                <a:satOff val="-3156"/>
                <a:lumOff val="742"/>
                <a:alphaOff val="0"/>
                <a:tint val="100000"/>
                <a:shade val="100000"/>
                <a:satMod val="130000"/>
              </a:schemeClr>
            </a:gs>
            <a:gs pos="100000">
              <a:schemeClr val="accent2">
                <a:hueOff val="2530551"/>
                <a:satOff val="-3156"/>
                <a:lumOff val="742"/>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ARIMA</a:t>
          </a:r>
          <a:r>
            <a:rPr lang="zh-CN" altLang="en-US" sz="700" kern="1200" dirty="0">
              <a:solidFill>
                <a:schemeClr val="tx1"/>
              </a:solidFill>
              <a:latin typeface="Microsoft YaHei" charset="-122"/>
              <a:ea typeface="Microsoft YaHei" charset="-122"/>
              <a:cs typeface="Microsoft YaHei" charset="-122"/>
            </a:rPr>
            <a:t>模型</a:t>
          </a:r>
        </a:p>
      </dsp:txBody>
      <dsp:txXfrm>
        <a:off x="4776196" y="2487529"/>
        <a:ext cx="835348" cy="474835"/>
      </dsp:txXfrm>
    </dsp:sp>
    <dsp:sp modelId="{3E33C4A1-B665-5740-9207-FED5BAC34271}">
      <dsp:nvSpPr>
        <dsp:cNvPr id="0" name=""/>
        <dsp:cNvSpPr/>
      </dsp:nvSpPr>
      <dsp:spPr>
        <a:xfrm>
          <a:off x="4761423" y="3054735"/>
          <a:ext cx="864894" cy="504381"/>
        </a:xfrm>
        <a:prstGeom prst="roundRect">
          <a:avLst>
            <a:gd name="adj" fmla="val 10000"/>
          </a:avLst>
        </a:prstGeom>
        <a:gradFill rotWithShape="0">
          <a:gsLst>
            <a:gs pos="0">
              <a:schemeClr val="accent2">
                <a:hueOff val="2657078"/>
                <a:satOff val="-3314"/>
                <a:lumOff val="779"/>
                <a:alphaOff val="0"/>
                <a:tint val="100000"/>
                <a:shade val="100000"/>
                <a:satMod val="130000"/>
              </a:schemeClr>
            </a:gs>
            <a:gs pos="100000">
              <a:schemeClr val="accent2">
                <a:hueOff val="2657078"/>
                <a:satOff val="-3314"/>
                <a:lumOff val="77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ARCH</a:t>
          </a:r>
          <a:r>
            <a:rPr lang="zh-CN" altLang="en-US" sz="700" kern="1200" dirty="0">
              <a:solidFill>
                <a:schemeClr val="tx1"/>
              </a:solidFill>
              <a:latin typeface="Microsoft YaHei" charset="-122"/>
              <a:ea typeface="Microsoft YaHei" charset="-122"/>
              <a:cs typeface="Microsoft YaHei" charset="-122"/>
            </a:rPr>
            <a:t>模型</a:t>
          </a:r>
        </a:p>
      </dsp:txBody>
      <dsp:txXfrm>
        <a:off x="4776196" y="3069508"/>
        <a:ext cx="835348" cy="474835"/>
      </dsp:txXfrm>
    </dsp:sp>
    <dsp:sp modelId="{0701083F-6125-48AC-8E45-09D187B6EB68}">
      <dsp:nvSpPr>
        <dsp:cNvPr id="0" name=""/>
        <dsp:cNvSpPr/>
      </dsp:nvSpPr>
      <dsp:spPr>
        <a:xfrm>
          <a:off x="4761423" y="3636713"/>
          <a:ext cx="864894" cy="504381"/>
        </a:xfrm>
        <a:prstGeom prst="roundRect">
          <a:avLst>
            <a:gd name="adj" fmla="val 10000"/>
          </a:avLst>
        </a:prstGeom>
        <a:gradFill rotWithShape="0">
          <a:gsLst>
            <a:gs pos="0">
              <a:schemeClr val="accent2">
                <a:hueOff val="2783606"/>
                <a:satOff val="-3472"/>
                <a:lumOff val="816"/>
                <a:alphaOff val="0"/>
                <a:tint val="100000"/>
                <a:shade val="100000"/>
                <a:satMod val="130000"/>
              </a:schemeClr>
            </a:gs>
            <a:gs pos="100000">
              <a:schemeClr val="accent2">
                <a:hueOff val="2783606"/>
                <a:satOff val="-3472"/>
                <a:lumOff val="81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en-US" altLang="zh-CN" sz="700" kern="1200" dirty="0">
              <a:solidFill>
                <a:schemeClr val="tx1"/>
              </a:solidFill>
              <a:latin typeface="Microsoft YaHei" charset="-122"/>
              <a:ea typeface="Microsoft YaHei" charset="-122"/>
              <a:cs typeface="Microsoft YaHei" charset="-122"/>
            </a:rPr>
            <a:t>GARCH</a:t>
          </a:r>
          <a:r>
            <a:rPr lang="zh-CN" altLang="en-US" sz="700" kern="1200" dirty="0">
              <a:solidFill>
                <a:schemeClr val="tx1"/>
              </a:solidFill>
              <a:latin typeface="Microsoft YaHei" charset="-122"/>
              <a:ea typeface="Microsoft YaHei" charset="-122"/>
              <a:cs typeface="Microsoft YaHei" charset="-122"/>
            </a:rPr>
            <a:t>模型</a:t>
          </a:r>
        </a:p>
      </dsp:txBody>
      <dsp:txXfrm>
        <a:off x="4776196" y="3651486"/>
        <a:ext cx="835348" cy="474835"/>
      </dsp:txXfrm>
    </dsp:sp>
    <dsp:sp modelId="{A3AE3DDB-BD91-264B-B7B9-9AFBEE1CE730}">
      <dsp:nvSpPr>
        <dsp:cNvPr id="0" name=""/>
        <dsp:cNvSpPr/>
      </dsp:nvSpPr>
      <dsp:spPr>
        <a:xfrm>
          <a:off x="5815513"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识别</a:t>
          </a:r>
        </a:p>
      </dsp:txBody>
      <dsp:txXfrm>
        <a:off x="5815513" y="0"/>
        <a:ext cx="1081117" cy="1307974"/>
      </dsp:txXfrm>
    </dsp:sp>
    <dsp:sp modelId="{32EAF5F8-04BF-3B43-AE53-957E677D0B5D}">
      <dsp:nvSpPr>
        <dsp:cNvPr id="0" name=""/>
        <dsp:cNvSpPr/>
      </dsp:nvSpPr>
      <dsp:spPr>
        <a:xfrm>
          <a:off x="5923625" y="1308187"/>
          <a:ext cx="864894" cy="418588"/>
        </a:xfrm>
        <a:prstGeom prst="roundRect">
          <a:avLst>
            <a:gd name="adj" fmla="val 10000"/>
          </a:avLst>
        </a:prstGeom>
        <a:gradFill rotWithShape="0">
          <a:gsLst>
            <a:gs pos="0">
              <a:schemeClr val="accent2">
                <a:hueOff val="2910133"/>
                <a:satOff val="-3630"/>
                <a:lumOff val="853"/>
                <a:alphaOff val="0"/>
                <a:tint val="100000"/>
                <a:shade val="100000"/>
                <a:satMod val="130000"/>
              </a:schemeClr>
            </a:gs>
            <a:gs pos="100000">
              <a:schemeClr val="accent2">
                <a:hueOff val="2910133"/>
                <a:satOff val="-3630"/>
                <a:lumOff val="853"/>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产业舆情矩阵模型</a:t>
          </a:r>
        </a:p>
      </dsp:txBody>
      <dsp:txXfrm>
        <a:off x="5935885" y="1320447"/>
        <a:ext cx="840374" cy="394068"/>
      </dsp:txXfrm>
    </dsp:sp>
    <dsp:sp modelId="{E48FF6BD-8A43-7D41-BBF6-35DB35B27DDD}">
      <dsp:nvSpPr>
        <dsp:cNvPr id="0" name=""/>
        <dsp:cNvSpPr/>
      </dsp:nvSpPr>
      <dsp:spPr>
        <a:xfrm>
          <a:off x="5923625" y="1791173"/>
          <a:ext cx="864894" cy="418588"/>
        </a:xfrm>
        <a:prstGeom prst="roundRect">
          <a:avLst>
            <a:gd name="adj" fmla="val 10000"/>
          </a:avLst>
        </a:prstGeom>
        <a:gradFill rotWithShape="0">
          <a:gsLst>
            <a:gs pos="0">
              <a:schemeClr val="accent2">
                <a:hueOff val="3036661"/>
                <a:satOff val="-3787"/>
                <a:lumOff val="891"/>
                <a:alphaOff val="0"/>
                <a:tint val="100000"/>
                <a:shade val="100000"/>
                <a:satMod val="130000"/>
              </a:schemeClr>
            </a:gs>
            <a:gs pos="100000">
              <a:schemeClr val="accent2">
                <a:hueOff val="3036661"/>
                <a:satOff val="-3787"/>
                <a:lumOff val="89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产品价格弹性模型</a:t>
          </a:r>
        </a:p>
      </dsp:txBody>
      <dsp:txXfrm>
        <a:off x="5935885" y="1803433"/>
        <a:ext cx="840374" cy="394068"/>
      </dsp:txXfrm>
    </dsp:sp>
    <dsp:sp modelId="{5A81D863-F73D-3742-83C4-860F75385AA2}">
      <dsp:nvSpPr>
        <dsp:cNvPr id="0" name=""/>
        <dsp:cNvSpPr/>
      </dsp:nvSpPr>
      <dsp:spPr>
        <a:xfrm>
          <a:off x="5923625" y="2274160"/>
          <a:ext cx="864894" cy="418588"/>
        </a:xfrm>
        <a:prstGeom prst="roundRect">
          <a:avLst>
            <a:gd name="adj" fmla="val 10000"/>
          </a:avLst>
        </a:prstGeom>
        <a:gradFill rotWithShape="0">
          <a:gsLst>
            <a:gs pos="0">
              <a:schemeClr val="accent2">
                <a:hueOff val="3163188"/>
                <a:satOff val="-3945"/>
                <a:lumOff val="928"/>
                <a:alphaOff val="0"/>
                <a:tint val="100000"/>
                <a:shade val="100000"/>
                <a:satMod val="130000"/>
              </a:schemeClr>
            </a:gs>
            <a:gs pos="100000">
              <a:schemeClr val="accent2">
                <a:hueOff val="3163188"/>
                <a:satOff val="-3945"/>
                <a:lumOff val="928"/>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产业聚集度模型</a:t>
          </a:r>
        </a:p>
      </dsp:txBody>
      <dsp:txXfrm>
        <a:off x="5935885" y="2286420"/>
        <a:ext cx="840374" cy="394068"/>
      </dsp:txXfrm>
    </dsp:sp>
    <dsp:sp modelId="{3E9F0571-3C39-B247-A8C5-820BC2D1A0EF}">
      <dsp:nvSpPr>
        <dsp:cNvPr id="0" name=""/>
        <dsp:cNvSpPr/>
      </dsp:nvSpPr>
      <dsp:spPr>
        <a:xfrm>
          <a:off x="5923625" y="2757146"/>
          <a:ext cx="864894" cy="418588"/>
        </a:xfrm>
        <a:prstGeom prst="roundRect">
          <a:avLst>
            <a:gd name="adj" fmla="val 10000"/>
          </a:avLst>
        </a:prstGeom>
        <a:gradFill rotWithShape="0">
          <a:gsLst>
            <a:gs pos="0">
              <a:schemeClr val="accent2">
                <a:hueOff val="3289716"/>
                <a:satOff val="-4103"/>
                <a:lumOff val="965"/>
                <a:alphaOff val="0"/>
                <a:tint val="100000"/>
                <a:shade val="100000"/>
                <a:satMod val="130000"/>
              </a:schemeClr>
            </a:gs>
            <a:gs pos="100000">
              <a:schemeClr val="accent2">
                <a:hueOff val="3289716"/>
                <a:satOff val="-4103"/>
                <a:lumOff val="96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团伙分析模型</a:t>
          </a:r>
        </a:p>
      </dsp:txBody>
      <dsp:txXfrm>
        <a:off x="5935885" y="2769406"/>
        <a:ext cx="840374" cy="394068"/>
      </dsp:txXfrm>
    </dsp:sp>
    <dsp:sp modelId="{D952873B-D7C2-6446-B9E8-176DB332F851}">
      <dsp:nvSpPr>
        <dsp:cNvPr id="0" name=""/>
        <dsp:cNvSpPr/>
      </dsp:nvSpPr>
      <dsp:spPr>
        <a:xfrm>
          <a:off x="5923625" y="3240132"/>
          <a:ext cx="864894" cy="418588"/>
        </a:xfrm>
        <a:prstGeom prst="roundRect">
          <a:avLst>
            <a:gd name="adj" fmla="val 10000"/>
          </a:avLst>
        </a:prstGeom>
        <a:gradFill rotWithShape="0">
          <a:gsLst>
            <a:gs pos="0">
              <a:schemeClr val="accent2">
                <a:hueOff val="3416243"/>
                <a:satOff val="-4261"/>
                <a:lumOff val="1002"/>
                <a:alphaOff val="0"/>
                <a:tint val="100000"/>
                <a:shade val="100000"/>
                <a:satMod val="130000"/>
              </a:schemeClr>
            </a:gs>
            <a:gs pos="100000">
              <a:schemeClr val="accent2">
                <a:hueOff val="3416243"/>
                <a:satOff val="-4261"/>
                <a:lumOff val="1002"/>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重点人员行为</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预警模型</a:t>
          </a:r>
        </a:p>
      </dsp:txBody>
      <dsp:txXfrm>
        <a:off x="5935885" y="3252392"/>
        <a:ext cx="840374" cy="394068"/>
      </dsp:txXfrm>
    </dsp:sp>
    <dsp:sp modelId="{2A4D4D27-9DD6-7140-BD85-B624DD71CDCF}">
      <dsp:nvSpPr>
        <dsp:cNvPr id="0" name=""/>
        <dsp:cNvSpPr/>
      </dsp:nvSpPr>
      <dsp:spPr>
        <a:xfrm>
          <a:off x="5923625" y="3723119"/>
          <a:ext cx="864894" cy="418588"/>
        </a:xfrm>
        <a:prstGeom prst="roundRect">
          <a:avLst>
            <a:gd name="adj" fmla="val 10000"/>
          </a:avLst>
        </a:prstGeom>
        <a:gradFill rotWithShape="0">
          <a:gsLst>
            <a:gs pos="0">
              <a:schemeClr val="accent2">
                <a:hueOff val="3542771"/>
                <a:satOff val="-4419"/>
                <a:lumOff val="1039"/>
                <a:alphaOff val="0"/>
                <a:tint val="100000"/>
                <a:shade val="100000"/>
                <a:satMod val="130000"/>
              </a:schemeClr>
            </a:gs>
            <a:gs pos="100000">
              <a:schemeClr val="accent2">
                <a:hueOff val="3542771"/>
                <a:satOff val="-4419"/>
                <a:lumOff val="103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商标相似度检测</a:t>
          </a:r>
          <a:endParaRPr lang="en-US" altLang="zh-CN" sz="700" kern="1200" dirty="0">
            <a:solidFill>
              <a:schemeClr val="tx1"/>
            </a:solidFill>
            <a:latin typeface="Microsoft YaHei" charset="-122"/>
            <a:ea typeface="Microsoft YaHei" charset="-122"/>
            <a:cs typeface="Microsoft YaHei" charset="-122"/>
          </a:endParaRPr>
        </a:p>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模型</a:t>
          </a:r>
        </a:p>
      </dsp:txBody>
      <dsp:txXfrm>
        <a:off x="5935885" y="3735379"/>
        <a:ext cx="840374" cy="394068"/>
      </dsp:txXfrm>
    </dsp:sp>
    <dsp:sp modelId="{695224BF-5221-254B-9AE0-890AA4F70689}">
      <dsp:nvSpPr>
        <dsp:cNvPr id="0" name=""/>
        <dsp:cNvSpPr/>
      </dsp:nvSpPr>
      <dsp:spPr>
        <a:xfrm>
          <a:off x="6977715"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预测</a:t>
          </a:r>
        </a:p>
      </dsp:txBody>
      <dsp:txXfrm>
        <a:off x="6977715" y="0"/>
        <a:ext cx="1081117" cy="1307974"/>
      </dsp:txXfrm>
    </dsp:sp>
    <dsp:sp modelId="{EF6DCB3F-26CA-B145-9A7D-FA5B31C9D5DD}">
      <dsp:nvSpPr>
        <dsp:cNvPr id="0" name=""/>
        <dsp:cNvSpPr/>
      </dsp:nvSpPr>
      <dsp:spPr>
        <a:xfrm>
          <a:off x="7085827" y="1308799"/>
          <a:ext cx="864894" cy="504381"/>
        </a:xfrm>
        <a:prstGeom prst="roundRect">
          <a:avLst>
            <a:gd name="adj" fmla="val 10000"/>
          </a:avLst>
        </a:prstGeom>
        <a:gradFill rotWithShape="0">
          <a:gsLst>
            <a:gs pos="0">
              <a:schemeClr val="accent2">
                <a:hueOff val="3669299"/>
                <a:satOff val="-4577"/>
                <a:lumOff val="1076"/>
                <a:alphaOff val="0"/>
                <a:tint val="100000"/>
                <a:shade val="100000"/>
                <a:satMod val="130000"/>
              </a:schemeClr>
            </a:gs>
            <a:gs pos="100000">
              <a:schemeClr val="accent2">
                <a:hueOff val="3669299"/>
                <a:satOff val="-4577"/>
                <a:lumOff val="107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企业成长性模型</a:t>
          </a:r>
        </a:p>
      </dsp:txBody>
      <dsp:txXfrm>
        <a:off x="7100600" y="1323572"/>
        <a:ext cx="835348" cy="474835"/>
      </dsp:txXfrm>
    </dsp:sp>
    <dsp:sp modelId="{9F3E132D-CAC8-C64F-AADE-F9F6A65BB324}">
      <dsp:nvSpPr>
        <dsp:cNvPr id="0" name=""/>
        <dsp:cNvSpPr/>
      </dsp:nvSpPr>
      <dsp:spPr>
        <a:xfrm>
          <a:off x="7085827" y="1890778"/>
          <a:ext cx="864894" cy="504381"/>
        </a:xfrm>
        <a:prstGeom prst="roundRect">
          <a:avLst>
            <a:gd name="adj" fmla="val 10000"/>
          </a:avLst>
        </a:prstGeom>
        <a:gradFill rotWithShape="0">
          <a:gsLst>
            <a:gs pos="0">
              <a:schemeClr val="accent2">
                <a:hueOff val="3795826"/>
                <a:satOff val="-4734"/>
                <a:lumOff val="1113"/>
                <a:alphaOff val="0"/>
                <a:tint val="100000"/>
                <a:shade val="100000"/>
                <a:satMod val="130000"/>
              </a:schemeClr>
            </a:gs>
            <a:gs pos="100000">
              <a:schemeClr val="accent2">
                <a:hueOff val="3795826"/>
                <a:satOff val="-4734"/>
                <a:lumOff val="1113"/>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重要商品价格预测模型</a:t>
          </a:r>
        </a:p>
      </dsp:txBody>
      <dsp:txXfrm>
        <a:off x="7100600" y="1905551"/>
        <a:ext cx="835348" cy="474835"/>
      </dsp:txXfrm>
    </dsp:sp>
    <dsp:sp modelId="{469669C0-864E-DF45-9416-5402DA28D55C}">
      <dsp:nvSpPr>
        <dsp:cNvPr id="0" name=""/>
        <dsp:cNvSpPr/>
      </dsp:nvSpPr>
      <dsp:spPr>
        <a:xfrm>
          <a:off x="7085827" y="2472756"/>
          <a:ext cx="864894" cy="504381"/>
        </a:xfrm>
        <a:prstGeom prst="roundRect">
          <a:avLst>
            <a:gd name="adj" fmla="val 10000"/>
          </a:avLst>
        </a:prstGeom>
        <a:gradFill rotWithShape="0">
          <a:gsLst>
            <a:gs pos="0">
              <a:schemeClr val="accent2">
                <a:hueOff val="3922354"/>
                <a:satOff val="-4892"/>
                <a:lumOff val="1150"/>
                <a:alphaOff val="0"/>
                <a:tint val="100000"/>
                <a:shade val="100000"/>
                <a:satMod val="130000"/>
              </a:schemeClr>
            </a:gs>
            <a:gs pos="100000">
              <a:schemeClr val="accent2">
                <a:hueOff val="3922354"/>
                <a:satOff val="-4892"/>
                <a:lumOff val="115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企业融资预测模型</a:t>
          </a:r>
          <a:endParaRPr lang="sk-SK" altLang="zh-CN" sz="700" kern="1200" dirty="0">
            <a:solidFill>
              <a:schemeClr val="tx1"/>
            </a:solidFill>
            <a:latin typeface="Microsoft YaHei" charset="-122"/>
            <a:ea typeface="Microsoft YaHei" charset="-122"/>
            <a:cs typeface="Microsoft YaHei" charset="-122"/>
          </a:endParaRPr>
        </a:p>
      </dsp:txBody>
      <dsp:txXfrm>
        <a:off x="7100600" y="2487529"/>
        <a:ext cx="835348" cy="474835"/>
      </dsp:txXfrm>
    </dsp:sp>
    <dsp:sp modelId="{FDA40F33-1006-D041-A703-519A6DF5F8EB}">
      <dsp:nvSpPr>
        <dsp:cNvPr id="0" name=""/>
        <dsp:cNvSpPr/>
      </dsp:nvSpPr>
      <dsp:spPr>
        <a:xfrm>
          <a:off x="7085827" y="3054735"/>
          <a:ext cx="864894" cy="504381"/>
        </a:xfrm>
        <a:prstGeom prst="roundRect">
          <a:avLst>
            <a:gd name="adj" fmla="val 10000"/>
          </a:avLst>
        </a:prstGeom>
        <a:gradFill rotWithShape="0">
          <a:gsLst>
            <a:gs pos="0">
              <a:schemeClr val="accent2">
                <a:hueOff val="4048881"/>
                <a:satOff val="-5050"/>
                <a:lumOff val="1187"/>
                <a:alphaOff val="0"/>
                <a:tint val="100000"/>
                <a:shade val="100000"/>
                <a:satMod val="130000"/>
              </a:schemeClr>
            </a:gs>
            <a:gs pos="100000">
              <a:schemeClr val="accent2">
                <a:hueOff val="4048881"/>
                <a:satOff val="-5050"/>
                <a:lumOff val="118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环境预警模型</a:t>
          </a:r>
        </a:p>
      </dsp:txBody>
      <dsp:txXfrm>
        <a:off x="7100600" y="3069508"/>
        <a:ext cx="835348" cy="474835"/>
      </dsp:txXfrm>
    </dsp:sp>
    <dsp:sp modelId="{226D602B-F883-F44D-8440-98243F117C73}">
      <dsp:nvSpPr>
        <dsp:cNvPr id="0" name=""/>
        <dsp:cNvSpPr/>
      </dsp:nvSpPr>
      <dsp:spPr>
        <a:xfrm>
          <a:off x="7085827" y="3636713"/>
          <a:ext cx="864894" cy="504381"/>
        </a:xfrm>
        <a:prstGeom prst="roundRect">
          <a:avLst>
            <a:gd name="adj" fmla="val 10000"/>
          </a:avLst>
        </a:prstGeom>
        <a:gradFill rotWithShape="0">
          <a:gsLst>
            <a:gs pos="0">
              <a:schemeClr val="accent2">
                <a:hueOff val="4175409"/>
                <a:satOff val="-5208"/>
                <a:lumOff val="1225"/>
                <a:alphaOff val="0"/>
                <a:tint val="100000"/>
                <a:shade val="100000"/>
                <a:satMod val="130000"/>
              </a:schemeClr>
            </a:gs>
            <a:gs pos="100000">
              <a:schemeClr val="accent2">
                <a:hueOff val="4175409"/>
                <a:satOff val="-5208"/>
                <a:lumOff val="122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销售订单预测模型</a:t>
          </a:r>
          <a:endParaRPr lang="da-DK" altLang="zh-CN" sz="700" kern="1200" dirty="0">
            <a:solidFill>
              <a:schemeClr val="tx1"/>
            </a:solidFill>
            <a:latin typeface="Microsoft YaHei" charset="-122"/>
            <a:ea typeface="Microsoft YaHei" charset="-122"/>
            <a:cs typeface="Microsoft YaHei" charset="-122"/>
          </a:endParaRPr>
        </a:p>
      </dsp:txBody>
      <dsp:txXfrm>
        <a:off x="7100600" y="3651486"/>
        <a:ext cx="835348" cy="474835"/>
      </dsp:txXfrm>
    </dsp:sp>
    <dsp:sp modelId="{10A4D654-68A6-D342-BC5A-D29E4A211A8C}">
      <dsp:nvSpPr>
        <dsp:cNvPr id="0" name=""/>
        <dsp:cNvSpPr/>
      </dsp:nvSpPr>
      <dsp:spPr>
        <a:xfrm>
          <a:off x="8139917" y="0"/>
          <a:ext cx="1081117" cy="4359916"/>
        </a:xfrm>
        <a:prstGeom prst="roundRect">
          <a:avLst>
            <a:gd name="adj" fmla="val 10000"/>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100000"/>
            </a:lnSpc>
            <a:spcBef>
              <a:spcPct val="0"/>
            </a:spcBef>
            <a:spcAft>
              <a:spcPct val="35000"/>
            </a:spcAft>
            <a:buNone/>
          </a:pPr>
          <a:r>
            <a:rPr lang="zh-CN" altLang="en-US" sz="2400" kern="1200" dirty="0">
              <a:solidFill>
                <a:schemeClr val="tx1"/>
              </a:solidFill>
              <a:latin typeface="Microsoft YaHei" charset="-122"/>
              <a:ea typeface="Microsoft YaHei" charset="-122"/>
              <a:cs typeface="Microsoft YaHei" charset="-122"/>
            </a:rPr>
            <a:t>优化</a:t>
          </a:r>
        </a:p>
      </dsp:txBody>
      <dsp:txXfrm>
        <a:off x="8139917" y="0"/>
        <a:ext cx="1081117" cy="1307974"/>
      </dsp:txXfrm>
    </dsp:sp>
    <dsp:sp modelId="{FF425FAF-A4B5-FE4E-8ACE-07A53718CF5E}">
      <dsp:nvSpPr>
        <dsp:cNvPr id="0" name=""/>
        <dsp:cNvSpPr/>
      </dsp:nvSpPr>
      <dsp:spPr>
        <a:xfrm>
          <a:off x="8248029" y="1308081"/>
          <a:ext cx="864894" cy="635146"/>
        </a:xfrm>
        <a:prstGeom prst="roundRect">
          <a:avLst>
            <a:gd name="adj" fmla="val 10000"/>
          </a:avLst>
        </a:prstGeom>
        <a:gradFill rotWithShape="0">
          <a:gsLst>
            <a:gs pos="0">
              <a:schemeClr val="accent2">
                <a:hueOff val="4301936"/>
                <a:satOff val="-5366"/>
                <a:lumOff val="1262"/>
                <a:alphaOff val="0"/>
                <a:tint val="100000"/>
                <a:shade val="100000"/>
                <a:satMod val="130000"/>
              </a:schemeClr>
            </a:gs>
            <a:gs pos="100000">
              <a:schemeClr val="accent2">
                <a:hueOff val="4301936"/>
                <a:satOff val="-5366"/>
                <a:lumOff val="1262"/>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资本热度模型</a:t>
          </a:r>
        </a:p>
      </dsp:txBody>
      <dsp:txXfrm>
        <a:off x="8266632" y="1326684"/>
        <a:ext cx="827688" cy="597940"/>
      </dsp:txXfrm>
    </dsp:sp>
    <dsp:sp modelId="{BC63CA5F-6263-4A44-9FF2-613F31BA6ED3}">
      <dsp:nvSpPr>
        <dsp:cNvPr id="0" name=""/>
        <dsp:cNvSpPr/>
      </dsp:nvSpPr>
      <dsp:spPr>
        <a:xfrm>
          <a:off x="8248029" y="2040943"/>
          <a:ext cx="864894" cy="635146"/>
        </a:xfrm>
        <a:prstGeom prst="roundRect">
          <a:avLst>
            <a:gd name="adj" fmla="val 10000"/>
          </a:avLst>
        </a:prstGeom>
        <a:gradFill rotWithShape="0">
          <a:gsLst>
            <a:gs pos="0">
              <a:schemeClr val="accent2">
                <a:hueOff val="4428463"/>
                <a:satOff val="-5523"/>
                <a:lumOff val="1299"/>
                <a:alphaOff val="0"/>
                <a:tint val="100000"/>
                <a:shade val="100000"/>
                <a:satMod val="130000"/>
              </a:schemeClr>
            </a:gs>
            <a:gs pos="100000">
              <a:schemeClr val="accent2">
                <a:hueOff val="4428463"/>
                <a:satOff val="-5523"/>
                <a:lumOff val="129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景气指数模型</a:t>
          </a:r>
        </a:p>
      </dsp:txBody>
      <dsp:txXfrm>
        <a:off x="8266632" y="2059546"/>
        <a:ext cx="827688" cy="597940"/>
      </dsp:txXfrm>
    </dsp:sp>
    <dsp:sp modelId="{C1F5AF47-FDDD-F948-9243-F1142D01AFCE}">
      <dsp:nvSpPr>
        <dsp:cNvPr id="0" name=""/>
        <dsp:cNvSpPr/>
      </dsp:nvSpPr>
      <dsp:spPr>
        <a:xfrm>
          <a:off x="8248029" y="2782895"/>
          <a:ext cx="864894" cy="635146"/>
        </a:xfrm>
        <a:prstGeom prst="roundRect">
          <a:avLst>
            <a:gd name="adj" fmla="val 10000"/>
          </a:avLst>
        </a:prstGeom>
        <a:gradFill rotWithShape="0">
          <a:gsLst>
            <a:gs pos="0">
              <a:schemeClr val="accent2">
                <a:hueOff val="4554992"/>
                <a:satOff val="-5681"/>
                <a:lumOff val="1336"/>
                <a:alphaOff val="0"/>
                <a:tint val="100000"/>
                <a:shade val="100000"/>
                <a:satMod val="130000"/>
              </a:schemeClr>
            </a:gs>
            <a:gs pos="100000">
              <a:schemeClr val="accent2">
                <a:hueOff val="4554992"/>
                <a:satOff val="-5681"/>
                <a:lumOff val="133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b="0" i="0" u="none" kern="1200" dirty="0">
              <a:solidFill>
                <a:schemeClr val="tx1"/>
              </a:solidFill>
              <a:latin typeface="Microsoft YaHei" charset="-122"/>
              <a:ea typeface="Microsoft YaHei" charset="-122"/>
              <a:cs typeface="Microsoft YaHei" charset="-122"/>
            </a:rPr>
            <a:t>克强指数模型</a:t>
          </a:r>
          <a:endParaRPr lang="zh-CN" altLang="en-US" sz="700" kern="1200" dirty="0">
            <a:solidFill>
              <a:schemeClr val="tx1"/>
            </a:solidFill>
            <a:latin typeface="Microsoft YaHei" charset="-122"/>
            <a:ea typeface="Microsoft YaHei" charset="-122"/>
            <a:cs typeface="Microsoft YaHei" charset="-122"/>
          </a:endParaRPr>
        </a:p>
      </dsp:txBody>
      <dsp:txXfrm>
        <a:off x="8266632" y="2801498"/>
        <a:ext cx="827688" cy="597940"/>
      </dsp:txXfrm>
    </dsp:sp>
    <dsp:sp modelId="{6E2FEF5B-90CE-F044-B8E6-45EFC98FA9D3}">
      <dsp:nvSpPr>
        <dsp:cNvPr id="0" name=""/>
        <dsp:cNvSpPr/>
      </dsp:nvSpPr>
      <dsp:spPr>
        <a:xfrm>
          <a:off x="8248029" y="3506666"/>
          <a:ext cx="864894" cy="635146"/>
        </a:xfrm>
        <a:prstGeom prst="roundRect">
          <a:avLst>
            <a:gd name="adj" fmla="val 10000"/>
          </a:avLst>
        </a:prstGeom>
        <a:gradFill rotWithShape="0">
          <a:gsLst>
            <a:gs pos="0">
              <a:schemeClr val="accent2">
                <a:hueOff val="4681519"/>
                <a:satOff val="-5839"/>
                <a:lumOff val="1373"/>
                <a:alphaOff val="0"/>
                <a:tint val="100000"/>
                <a:shade val="100000"/>
                <a:satMod val="130000"/>
              </a:schemeClr>
            </a:gs>
            <a:gs pos="100000">
              <a:schemeClr val="accent2">
                <a:hueOff val="4681519"/>
                <a:satOff val="-5839"/>
                <a:lumOff val="1373"/>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3335" rIns="17780" bIns="13335" numCol="1" spcCol="1270" anchor="ctr" anchorCtr="0">
          <a:noAutofit/>
        </a:bodyPr>
        <a:lstStyle/>
        <a:p>
          <a:pPr marL="0" lvl="0" indent="0" algn="ctr" defTabSz="311150">
            <a:lnSpc>
              <a:spcPct val="90000"/>
            </a:lnSpc>
            <a:spcBef>
              <a:spcPct val="0"/>
            </a:spcBef>
            <a:spcAft>
              <a:spcPct val="35000"/>
            </a:spcAft>
            <a:buNone/>
          </a:pPr>
          <a:r>
            <a:rPr lang="zh-CN" altLang="en-US" sz="700" kern="1200" dirty="0">
              <a:solidFill>
                <a:schemeClr val="tx1"/>
              </a:solidFill>
              <a:latin typeface="Microsoft YaHei" charset="-122"/>
              <a:ea typeface="Microsoft YaHei" charset="-122"/>
              <a:cs typeface="Microsoft YaHei" charset="-122"/>
            </a:rPr>
            <a:t>扶贫资金分配优化模型</a:t>
          </a:r>
        </a:p>
      </dsp:txBody>
      <dsp:txXfrm>
        <a:off x="8266632" y="3525269"/>
        <a:ext cx="827688" cy="5979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3E6C49-E90C-4B58-926D-6EA3CD2313EC}">
      <dsp:nvSpPr>
        <dsp:cNvPr id="0" name=""/>
        <dsp:cNvSpPr/>
      </dsp:nvSpPr>
      <dsp:spPr>
        <a:xfrm>
          <a:off x="1812636" y="820375"/>
          <a:ext cx="1108289" cy="1108289"/>
        </a:xfrm>
        <a:prstGeom prst="rect">
          <a:avLst/>
        </a:prstGeom>
        <a:solidFill>
          <a:schemeClr val="bg1">
            <a:lumMod val="65000"/>
          </a:schemeClr>
        </a:solidFill>
        <a:ln w="25400" cap="flat" cmpd="sng" algn="ctr">
          <a:no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25400" tIns="25400" rIns="25400" bIns="25400" numCol="1" spcCol="1270" anchor="ctr" anchorCtr="0">
          <a:noAutofit/>
        </a:bodyPr>
        <a:lstStyle/>
        <a:p>
          <a:pPr marL="0" lvl="0" indent="0" algn="ctr" defTabSz="889000" rtl="0">
            <a:lnSpc>
              <a:spcPct val="90000"/>
            </a:lnSpc>
            <a:spcBef>
              <a:spcPct val="0"/>
            </a:spcBef>
            <a:spcAft>
              <a:spcPct val="35000"/>
            </a:spcAft>
            <a:buNone/>
          </a:pPr>
          <a:r>
            <a:rPr lang="zh-CN" altLang="en-US" sz="2000" b="1" kern="1200" dirty="0">
              <a:solidFill>
                <a:schemeClr val="bg1"/>
              </a:solidFill>
              <a:latin typeface="微软雅黑" panose="020B0503020204020204" pitchFamily="34" charset="-122"/>
              <a:ea typeface="微软雅黑" panose="020B0503020204020204" pitchFamily="34" charset="-122"/>
            </a:rPr>
            <a:t>准确预测城市民生趋势</a:t>
          </a:r>
        </a:p>
      </dsp:txBody>
      <dsp:txXfrm>
        <a:off x="1812636" y="820375"/>
        <a:ext cx="1108289" cy="1108289"/>
      </dsp:txXfrm>
    </dsp:sp>
    <dsp:sp modelId="{AE9EAA3E-CAF9-4A50-AB71-5445C27279EB}">
      <dsp:nvSpPr>
        <dsp:cNvPr id="0" name=""/>
        <dsp:cNvSpPr/>
      </dsp:nvSpPr>
      <dsp:spPr>
        <a:xfrm>
          <a:off x="550331" y="567686"/>
          <a:ext cx="1790210" cy="1987278"/>
        </a:xfrm>
        <a:prstGeom prst="circularArrow">
          <a:avLst>
            <a:gd name="adj1" fmla="val 9476"/>
            <a:gd name="adj2" fmla="val 684359"/>
            <a:gd name="adj3" fmla="val 7853682"/>
            <a:gd name="adj4" fmla="val 2261960"/>
            <a:gd name="adj5" fmla="val 11056"/>
          </a:avLst>
        </a:prstGeom>
        <a:solidFill>
          <a:schemeClr val="accent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F2ADCDE-3C28-4797-BCAD-D1B5DC86077D}">
      <dsp:nvSpPr>
        <dsp:cNvPr id="0" name=""/>
        <dsp:cNvSpPr/>
      </dsp:nvSpPr>
      <dsp:spPr>
        <a:xfrm>
          <a:off x="278" y="820375"/>
          <a:ext cx="1108289" cy="1108289"/>
        </a:xfrm>
        <a:prstGeom prst="rect">
          <a:avLst/>
        </a:prstGeom>
        <a:solidFill>
          <a:schemeClr val="accent2"/>
        </a:solidFill>
        <a:ln w="25400" cap="flat" cmpd="sng" algn="ctr">
          <a:no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zh-CN" altLang="en-US" sz="1800" kern="1200" dirty="0">
              <a:solidFill>
                <a:schemeClr val="bg1"/>
              </a:solidFill>
              <a:latin typeface="微软雅黑" panose="020B0503020204020204" pitchFamily="34" charset="-122"/>
              <a:ea typeface="微软雅黑" panose="020B0503020204020204" pitchFamily="34" charset="-122"/>
            </a:rPr>
            <a:t>准确了解城市消费状态</a:t>
          </a:r>
          <a:endParaRPr lang="zh-CN" altLang="en-US" sz="2000" b="1" kern="1200" dirty="0">
            <a:solidFill>
              <a:schemeClr val="bg1"/>
            </a:solidFill>
            <a:latin typeface="微软雅黑" panose="020B0503020204020204" pitchFamily="34" charset="-122"/>
            <a:ea typeface="微软雅黑" panose="020B0503020204020204" pitchFamily="34" charset="-122"/>
          </a:endParaRPr>
        </a:p>
      </dsp:txBody>
      <dsp:txXfrm>
        <a:off x="278" y="820375"/>
        <a:ext cx="1108289" cy="1108289"/>
      </dsp:txXfrm>
    </dsp:sp>
    <dsp:sp modelId="{F80C742D-48AD-4CB8-A2F0-E4FE260678A6}">
      <dsp:nvSpPr>
        <dsp:cNvPr id="0" name=""/>
        <dsp:cNvSpPr/>
      </dsp:nvSpPr>
      <dsp:spPr>
        <a:xfrm>
          <a:off x="541847" y="219163"/>
          <a:ext cx="1765762" cy="1935553"/>
        </a:xfrm>
        <a:prstGeom prst="circularArrow">
          <a:avLst>
            <a:gd name="adj1" fmla="val 9476"/>
            <a:gd name="adj2" fmla="val 684359"/>
            <a:gd name="adj3" fmla="val 18653682"/>
            <a:gd name="adj4" fmla="val 13061960"/>
            <a:gd name="adj5" fmla="val 11056"/>
          </a:avLst>
        </a:prstGeom>
        <a:solidFill>
          <a:schemeClr val="bg1">
            <a:lumMod val="6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3E6C49-E90C-4B58-926D-6EA3CD2313EC}">
      <dsp:nvSpPr>
        <dsp:cNvPr id="0" name=""/>
        <dsp:cNvSpPr/>
      </dsp:nvSpPr>
      <dsp:spPr>
        <a:xfrm>
          <a:off x="1812630" y="832988"/>
          <a:ext cx="1108289" cy="1108289"/>
        </a:xfrm>
        <a:prstGeom prst="rect">
          <a:avLst/>
        </a:prstGeom>
        <a:solidFill>
          <a:schemeClr val="bg1">
            <a:lumMod val="65000"/>
          </a:schemeClr>
        </a:solidFill>
        <a:ln w="25400" cap="flat" cmpd="sng" algn="ctr">
          <a:no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25400" tIns="25400" rIns="25400" bIns="25400" numCol="1" spcCol="1270" anchor="ctr" anchorCtr="0">
          <a:noAutofit/>
        </a:bodyPr>
        <a:lstStyle/>
        <a:p>
          <a:pPr marL="0" lvl="0" indent="0" algn="ctr" defTabSz="889000" rtl="0">
            <a:lnSpc>
              <a:spcPct val="90000"/>
            </a:lnSpc>
            <a:spcBef>
              <a:spcPct val="0"/>
            </a:spcBef>
            <a:spcAft>
              <a:spcPct val="35000"/>
            </a:spcAft>
            <a:buNone/>
          </a:pPr>
          <a:r>
            <a:rPr lang="zh-CN" altLang="en-US" sz="2000" b="1" kern="1200" dirty="0">
              <a:solidFill>
                <a:schemeClr val="bg1"/>
              </a:solidFill>
              <a:latin typeface="微软雅黑" panose="020B0503020204020204" pitchFamily="34" charset="-122"/>
              <a:ea typeface="微软雅黑" panose="020B0503020204020204" pitchFamily="34" charset="-122"/>
            </a:rPr>
            <a:t>高效民生应急处置</a:t>
          </a:r>
        </a:p>
      </dsp:txBody>
      <dsp:txXfrm>
        <a:off x="1812630" y="832988"/>
        <a:ext cx="1108289" cy="1108289"/>
      </dsp:txXfrm>
    </dsp:sp>
    <dsp:sp modelId="{AE9EAA3E-CAF9-4A50-AB71-5445C27279EB}">
      <dsp:nvSpPr>
        <dsp:cNvPr id="0" name=""/>
        <dsp:cNvSpPr/>
      </dsp:nvSpPr>
      <dsp:spPr>
        <a:xfrm>
          <a:off x="544469" y="578489"/>
          <a:ext cx="1790210" cy="1987278"/>
        </a:xfrm>
        <a:prstGeom prst="circularArrow">
          <a:avLst>
            <a:gd name="adj1" fmla="val 9476"/>
            <a:gd name="adj2" fmla="val 684359"/>
            <a:gd name="adj3" fmla="val 7793424"/>
            <a:gd name="adj4" fmla="val 2322217"/>
            <a:gd name="adj5" fmla="val 11056"/>
          </a:avLst>
        </a:prstGeom>
        <a:solidFill>
          <a:schemeClr val="accent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F2ADCDE-3C28-4797-BCAD-D1B5DC86077D}">
      <dsp:nvSpPr>
        <dsp:cNvPr id="0" name=""/>
        <dsp:cNvSpPr/>
      </dsp:nvSpPr>
      <dsp:spPr>
        <a:xfrm>
          <a:off x="285" y="832988"/>
          <a:ext cx="1108289" cy="1108289"/>
        </a:xfrm>
        <a:prstGeom prst="rect">
          <a:avLst/>
        </a:prstGeom>
        <a:solidFill>
          <a:schemeClr val="accent2"/>
        </a:solidFill>
        <a:ln w="25400" cap="flat" cmpd="sng" algn="ctr">
          <a:no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zh-CN" altLang="en-US" sz="1800" kern="1200" dirty="0">
              <a:solidFill>
                <a:schemeClr val="bg1"/>
              </a:solidFill>
              <a:latin typeface="微软雅黑" panose="020B0503020204020204" pitchFamily="34" charset="-122"/>
              <a:ea typeface="微软雅黑" panose="020B0503020204020204" pitchFamily="34" charset="-122"/>
            </a:rPr>
            <a:t>快速分析民生风险及预警</a:t>
          </a:r>
          <a:endParaRPr lang="zh-CN" altLang="en-US" sz="2000" b="1" kern="1200" dirty="0">
            <a:solidFill>
              <a:schemeClr val="bg1"/>
            </a:solidFill>
            <a:latin typeface="微软雅黑" panose="020B0503020204020204" pitchFamily="34" charset="-122"/>
            <a:ea typeface="微软雅黑" panose="020B0503020204020204" pitchFamily="34" charset="-122"/>
          </a:endParaRPr>
        </a:p>
      </dsp:txBody>
      <dsp:txXfrm>
        <a:off x="285" y="832988"/>
        <a:ext cx="1108289" cy="1108289"/>
      </dsp:txXfrm>
    </dsp:sp>
    <dsp:sp modelId="{F80C742D-48AD-4CB8-A2F0-E4FE260678A6}">
      <dsp:nvSpPr>
        <dsp:cNvPr id="0" name=""/>
        <dsp:cNvSpPr/>
      </dsp:nvSpPr>
      <dsp:spPr>
        <a:xfrm>
          <a:off x="511013" y="279531"/>
          <a:ext cx="1765762" cy="1935553"/>
        </a:xfrm>
        <a:prstGeom prst="circularArrow">
          <a:avLst>
            <a:gd name="adj1" fmla="val 9476"/>
            <a:gd name="adj2" fmla="val 684359"/>
            <a:gd name="adj3" fmla="val 18714396"/>
            <a:gd name="adj4" fmla="val 13001245"/>
            <a:gd name="adj5" fmla="val 11056"/>
          </a:avLst>
        </a:prstGeom>
        <a:solidFill>
          <a:schemeClr val="bg1">
            <a:lumMod val="6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5C863-FADA-4FBC-99F4-B62656B851F8}">
      <dsp:nvSpPr>
        <dsp:cNvPr id="0" name=""/>
        <dsp:cNvSpPr/>
      </dsp:nvSpPr>
      <dsp:spPr>
        <a:xfrm>
          <a:off x="2651356" y="0"/>
          <a:ext cx="5120922" cy="5120922"/>
        </a:xfrm>
        <a:prstGeom prst="quadArrow">
          <a:avLst>
            <a:gd name="adj1" fmla="val 2000"/>
            <a:gd name="adj2" fmla="val 4000"/>
            <a:gd name="adj3" fmla="val 5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769AE0-E75E-4E54-9A69-664714CFA287}">
      <dsp:nvSpPr>
        <dsp:cNvPr id="0" name=""/>
        <dsp:cNvSpPr/>
      </dsp:nvSpPr>
      <dsp:spPr>
        <a:xfrm>
          <a:off x="2984216" y="332859"/>
          <a:ext cx="2048368" cy="2048368"/>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政府大数据</a:t>
          </a:r>
        </a:p>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应用</a:t>
          </a:r>
          <a:endParaRPr lang="en-US" altLang="zh-CN" sz="2400" kern="1200" dirty="0">
            <a:latin typeface="微软雅黑" panose="020B0503020204020204" pitchFamily="34" charset="-122"/>
            <a:ea typeface="微软雅黑" panose="020B0503020204020204" pitchFamily="34" charset="-122"/>
            <a:cs typeface="微软雅黑" panose="020B0503020204020204" pitchFamily="34" charset="-122"/>
          </a:endParaRPr>
        </a:p>
      </dsp:txBody>
      <dsp:txXfrm>
        <a:off x="3084209" y="432852"/>
        <a:ext cx="1848382" cy="1848382"/>
      </dsp:txXfrm>
    </dsp:sp>
    <dsp:sp modelId="{6A09DA0E-FDF7-421B-B97E-8CE8BC02235A}">
      <dsp:nvSpPr>
        <dsp:cNvPr id="0" name=""/>
        <dsp:cNvSpPr/>
      </dsp:nvSpPr>
      <dsp:spPr>
        <a:xfrm>
          <a:off x="5391049" y="332859"/>
          <a:ext cx="2048368" cy="2048368"/>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数据资产</a:t>
          </a:r>
        </a:p>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运营</a:t>
          </a:r>
        </a:p>
      </dsp:txBody>
      <dsp:txXfrm>
        <a:off x="5491042" y="432852"/>
        <a:ext cx="1848382" cy="1848382"/>
      </dsp:txXfrm>
    </dsp:sp>
    <dsp:sp modelId="{BEF3FAFA-44E5-464B-A587-824248E5D7B4}">
      <dsp:nvSpPr>
        <dsp:cNvPr id="0" name=""/>
        <dsp:cNvSpPr/>
      </dsp:nvSpPr>
      <dsp:spPr>
        <a:xfrm>
          <a:off x="2984216" y="2739693"/>
          <a:ext cx="2048368" cy="2048368"/>
        </a:xfrm>
        <a:prstGeom prst="roundRect">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latin typeface="微软雅黑" panose="020B0503020204020204" pitchFamily="34" charset="-122"/>
              <a:ea typeface="微软雅黑" panose="020B0503020204020204" pitchFamily="34" charset="-122"/>
              <a:cs typeface="微软雅黑" panose="020B0503020204020204" pitchFamily="34" charset="-122"/>
            </a:rPr>
            <a:t>BDG Store</a:t>
          </a:r>
        </a:p>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数据星河</a:t>
          </a:r>
          <a:endParaRPr lang="en-US" altLang="zh-CN" sz="2400" kern="1200" dirty="0">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产业平台</a:t>
          </a:r>
        </a:p>
      </dsp:txBody>
      <dsp:txXfrm>
        <a:off x="3084209" y="2839686"/>
        <a:ext cx="1848382" cy="1848382"/>
      </dsp:txXfrm>
    </dsp:sp>
    <dsp:sp modelId="{A762776B-0DA5-40F2-8668-1A09C739FB08}">
      <dsp:nvSpPr>
        <dsp:cNvPr id="0" name=""/>
        <dsp:cNvSpPr/>
      </dsp:nvSpPr>
      <dsp:spPr>
        <a:xfrm>
          <a:off x="5391049" y="2739693"/>
          <a:ext cx="2048368" cy="2048368"/>
        </a:xfrm>
        <a:prstGeom prst="roundRect">
          <a:avLst/>
        </a:prstGeom>
        <a:solidFill>
          <a:schemeClr val="accent5">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金融</a:t>
          </a:r>
          <a:endParaRPr lang="en-US" altLang="zh-CN" sz="2400" kern="1200" dirty="0">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ctr" defTabSz="1066800">
            <a:lnSpc>
              <a:spcPct val="90000"/>
            </a:lnSpc>
            <a:spcBef>
              <a:spcPct val="0"/>
            </a:spcBef>
            <a:spcAft>
              <a:spcPct val="35000"/>
            </a:spcAft>
            <a:buNone/>
          </a:pPr>
          <a:r>
            <a:rPr lang="zh-CN" altLang="en-US" sz="2400" kern="1200" dirty="0">
              <a:latin typeface="微软雅黑" panose="020B0503020204020204" pitchFamily="34" charset="-122"/>
              <a:ea typeface="微软雅黑" panose="020B0503020204020204" pitchFamily="34" charset="-122"/>
              <a:cs typeface="微软雅黑" panose="020B0503020204020204" pitchFamily="34" charset="-122"/>
            </a:rPr>
            <a:t>大数据</a:t>
          </a:r>
        </a:p>
      </dsp:txBody>
      <dsp:txXfrm>
        <a:off x="5491042" y="2839686"/>
        <a:ext cx="1848382" cy="184838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00.png>
</file>

<file path=ppt/media/image101.png>
</file>

<file path=ppt/media/image102.GIF>
</file>

<file path=ppt/media/image103.png>
</file>

<file path=ppt/media/image104.jpeg>
</file>

<file path=ppt/media/image105.png>
</file>

<file path=ppt/media/image106.png>
</file>

<file path=ppt/media/image107.jpeg>
</file>

<file path=ppt/media/image108.jpeg>
</file>

<file path=ppt/media/image109.jpeg>
</file>

<file path=ppt/media/image11.png>
</file>

<file path=ppt/media/image110.png>
</file>

<file path=ppt/media/image111.jpeg>
</file>

<file path=ppt/media/image12.png>
</file>

<file path=ppt/media/image13.png>
</file>

<file path=ppt/media/image14.png>
</file>

<file path=ppt/media/image15.jpe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tiff>
</file>

<file path=ppt/media/image5.jpg>
</file>

<file path=ppt/media/image50.tiff>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gif>
</file>

<file path=ppt/media/image62.png>
</file>

<file path=ppt/media/image63.jpeg>
</file>

<file path=ppt/media/image64.jpe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jpeg>
</file>

<file path=ppt/media/image77.jpeg>
</file>

<file path=ppt/media/image78.jpeg>
</file>

<file path=ppt/media/image79.png>
</file>

<file path=ppt/media/image8.jpg>
</file>

<file path=ppt/media/image80.jpeg>
</file>

<file path=ppt/media/image81.png>
</file>

<file path=ppt/media/image82.png>
</file>

<file path=ppt/media/image83.jpeg>
</file>

<file path=ppt/media/image84.jpeg>
</file>

<file path=ppt/media/image85.jpeg>
</file>

<file path=ppt/media/image86.jpeg>
</file>

<file path=ppt/media/image87.png>
</file>

<file path=ppt/media/image88.jpeg>
</file>

<file path=ppt/media/image89.jpeg>
</file>

<file path=ppt/media/image9.png>
</file>

<file path=ppt/media/image90.png>
</file>

<file path=ppt/media/image91.png>
</file>

<file path=ppt/media/image92.jpeg>
</file>

<file path=ppt/media/image93.png>
</file>

<file path=ppt/media/image94.jpeg>
</file>

<file path=ppt/media/image95.png>
</file>

<file path=ppt/media/image96.png>
</file>

<file path=ppt/media/image97.png>
</file>

<file path=ppt/media/image98.jpe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6556A20D-A416-4C6D-8B23-B9214D8F8720}" type="datetimeFigureOut">
              <a:rPr lang="zh-CN" altLang="en-US" smtClean="0"/>
              <a:pPr/>
              <a:t>2017/12/26</a:t>
            </a:fld>
            <a:endParaRPr lang="zh-CN" altLang="en-US"/>
          </a:p>
        </p:txBody>
      </p:sp>
      <p:sp>
        <p:nvSpPr>
          <p:cNvPr id="4" name="幻灯片图像占位符 3"/>
          <p:cNvSpPr>
            <a:spLocks noGrp="1" noRot="1" noChangeAspect="1"/>
          </p:cNvSpPr>
          <p:nvPr>
            <p:ph type="sldImg" idx="2"/>
          </p:nvPr>
        </p:nvSpPr>
        <p:spPr>
          <a:xfrm>
            <a:off x="423863" y="1241425"/>
            <a:ext cx="5949950"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43AB7663-ECB9-4944-A733-0CCA8BCDCB77}" type="slidenum">
              <a:rPr lang="zh-CN" altLang="en-US" smtClean="0"/>
              <a:pPr/>
              <a:t>‹#›</a:t>
            </a:fld>
            <a:endParaRPr lang="zh-CN" altLang="en-US"/>
          </a:p>
        </p:txBody>
      </p:sp>
    </p:spTree>
    <p:extLst>
      <p:ext uri="{BB962C8B-B14F-4D97-AF65-F5344CB8AC3E}">
        <p14:creationId xmlns:p14="http://schemas.microsoft.com/office/powerpoint/2010/main" val="880767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baike.baidu.com/item/%E5%9B%BD%E6%B0%91%E7%BB%8F%E6%B5%8E%E6%A0%B8%E7%AE%97" TargetMode="External"/><Relationship Id="rId13" Type="http://schemas.openxmlformats.org/officeDocument/2006/relationships/hyperlink" Target="https://baike.baidu.com/item/%E5%81%8F%E5%A5%BD" TargetMode="External"/><Relationship Id="rId18" Type="http://schemas.openxmlformats.org/officeDocument/2006/relationships/hyperlink" Target="https://baike.baidu.com/item/%E8%B4%A7%E5%B8%81%E8%B4%AD%E4%B9%B0%E5%8A%9B%E6%8C%87%E6%95%B0" TargetMode="External"/><Relationship Id="rId3" Type="http://schemas.openxmlformats.org/officeDocument/2006/relationships/hyperlink" Target="https://baike.baidu.com/item/%E5%B1%85%E6%B0%91%E6%B6%88%E8%B4%B9%E4%BB%B7%E6%A0%BC%E6%8C%87%E6%95%B0" TargetMode="External"/><Relationship Id="rId7" Type="http://schemas.openxmlformats.org/officeDocument/2006/relationships/hyperlink" Target="https://baike.baidu.com/item/%E5%87%86%E5%A4%87%E9%87%91%E7%8E%87" TargetMode="External"/><Relationship Id="rId12" Type="http://schemas.openxmlformats.org/officeDocument/2006/relationships/hyperlink" Target="https://baike.baidu.com/item/%E6%B6%88%E8%B4%B9%E8%80%85%E7%89%A9%E4%BB%B7%E6%8C%87%E6%95%B0" TargetMode="External"/><Relationship Id="rId17" Type="http://schemas.openxmlformats.org/officeDocument/2006/relationships/hyperlink" Target="https://baike.baidu.com/item/%E8%B4%A7%E5%B8%81%E8%B4%AD%E4%B9%B0%E5%8A%9B" TargetMode="External"/><Relationship Id="rId2" Type="http://schemas.openxmlformats.org/officeDocument/2006/relationships/slide" Target="../slides/slide7.xml"/><Relationship Id="rId16" Type="http://schemas.openxmlformats.org/officeDocument/2006/relationships/hyperlink" Target="https://baike.baidu.com/item/GDP/41201" TargetMode="External"/><Relationship Id="rId1" Type="http://schemas.openxmlformats.org/officeDocument/2006/relationships/notesMaster" Target="../notesMasters/notesMaster1.xml"/><Relationship Id="rId6" Type="http://schemas.openxmlformats.org/officeDocument/2006/relationships/hyperlink" Target="https://baike.baidu.com/item/CPI/5561" TargetMode="External"/><Relationship Id="rId11" Type="http://schemas.openxmlformats.org/officeDocument/2006/relationships/hyperlink" Target="https://baike.baidu.com/item/%E9%80%9A%E8%B4%A7%E8%86%A8%E8%83%80" TargetMode="External"/><Relationship Id="rId5" Type="http://schemas.openxmlformats.org/officeDocument/2006/relationships/hyperlink" Target="https://baike.baidu.com/item/%E5%BA%A6%E9%87%8F/34036" TargetMode="External"/><Relationship Id="rId15" Type="http://schemas.openxmlformats.org/officeDocument/2006/relationships/hyperlink" Target="https://baike.baidu.com/item/PPI/2087536" TargetMode="External"/><Relationship Id="rId10" Type="http://schemas.openxmlformats.org/officeDocument/2006/relationships/hyperlink" Target="https://baike.baidu.com/item/%E9%9D%9E%E5%86%9C" TargetMode="External"/><Relationship Id="rId19" Type="http://schemas.openxmlformats.org/officeDocument/2006/relationships/hyperlink" Target="https://baike.baidu.com/item/%E5%AE%9E%E9%99%85%E5%B7%A5%E8%B5%84" TargetMode="External"/><Relationship Id="rId4" Type="http://schemas.openxmlformats.org/officeDocument/2006/relationships/hyperlink" Target="https://baike.baidu.com/item/%E5%AE%8F%E8%A7%82%E7%BB%8F%E6%B5%8E%E6%8C%87%E6%A0%87" TargetMode="External"/><Relationship Id="rId9" Type="http://schemas.openxmlformats.org/officeDocument/2006/relationships/hyperlink" Target="https://baike.baidu.com/item/%E5%B0%B1%E4%B8%9A%E5%BD%A2%E5%8A%BF%E6%8A%A5%E5%91%8A" TargetMode="External"/><Relationship Id="rId14" Type="http://schemas.openxmlformats.org/officeDocument/2006/relationships/hyperlink" Target="https://baike.baidu.com/item/%E9%80%9A%E8%B4%A7%E7%B4%A7%E7%BC%A9/529"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2</a:t>
            </a:fld>
            <a:endParaRPr lang="zh-CN" altLang="en-US"/>
          </a:p>
        </p:txBody>
      </p:sp>
    </p:spTree>
    <p:extLst>
      <p:ext uri="{BB962C8B-B14F-4D97-AF65-F5344CB8AC3E}">
        <p14:creationId xmlns:p14="http://schemas.microsoft.com/office/powerpoint/2010/main" val="2883152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15</a:t>
            </a:fld>
            <a:endParaRPr lang="zh-CN" altLang="en-US"/>
          </a:p>
        </p:txBody>
      </p:sp>
    </p:spTree>
    <p:extLst>
      <p:ext uri="{BB962C8B-B14F-4D97-AF65-F5344CB8AC3E}">
        <p14:creationId xmlns:p14="http://schemas.microsoft.com/office/powerpoint/2010/main" val="3442966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ED091B-CA9E-449F-BB96-C00D41FFD975}" type="slidenum">
              <a:rPr lang="zh-CN" altLang="en-US" smtClean="0"/>
              <a:t>16</a:t>
            </a:fld>
            <a:endParaRPr lang="zh-CN" altLang="en-US"/>
          </a:p>
        </p:txBody>
      </p:sp>
    </p:spTree>
    <p:extLst>
      <p:ext uri="{BB962C8B-B14F-4D97-AF65-F5344CB8AC3E}">
        <p14:creationId xmlns:p14="http://schemas.microsoft.com/office/powerpoint/2010/main" val="3774861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ED091B-CA9E-449F-BB96-C00D41FFD975}" type="slidenum">
              <a:rPr lang="zh-CN" altLang="en-US" smtClean="0"/>
              <a:t>17</a:t>
            </a:fld>
            <a:endParaRPr lang="zh-CN" altLang="en-US"/>
          </a:p>
        </p:txBody>
      </p:sp>
    </p:spTree>
    <p:extLst>
      <p:ext uri="{BB962C8B-B14F-4D97-AF65-F5344CB8AC3E}">
        <p14:creationId xmlns:p14="http://schemas.microsoft.com/office/powerpoint/2010/main" val="3084907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日期占位符 3"/>
          <p:cNvSpPr>
            <a:spLocks noGrp="1"/>
          </p:cNvSpPr>
          <p:nvPr>
            <p:ph type="dt" idx="10"/>
          </p:nvPr>
        </p:nvSpPr>
        <p:spPr/>
        <p:txBody>
          <a:bodyPr/>
          <a:lstStyle/>
          <a:p>
            <a:pPr>
              <a:defRPr/>
            </a:pPr>
            <a:fld id="{8BC9CF92-CF32-4A34-944E-54C5B75968E4}" type="datetime1">
              <a:rPr lang="zh-CN" altLang="en-US" smtClean="0"/>
              <a:t>2017/12/26</a:t>
            </a:fld>
            <a:endParaRPr lang="zh-CN" altLang="en-US" sz="1200"/>
          </a:p>
        </p:txBody>
      </p:sp>
      <p:sp>
        <p:nvSpPr>
          <p:cNvPr id="5" name="灯片编号占位符 4"/>
          <p:cNvSpPr>
            <a:spLocks noGrp="1"/>
          </p:cNvSpPr>
          <p:nvPr>
            <p:ph type="sldNum" sz="quarter" idx="11"/>
          </p:nvPr>
        </p:nvSpPr>
        <p:spPr/>
        <p:txBody>
          <a:bodyPr/>
          <a:lstStyle/>
          <a:p>
            <a:fld id="{52029DD0-B44F-4737-8129-737E68DC99B8}" type="slidenum">
              <a:rPr lang="zh-CN" altLang="en-US" smtClean="0"/>
              <a:t>18</a:t>
            </a:fld>
            <a:endParaRPr lang="zh-CN" altLang="en-US" sz="1200"/>
          </a:p>
        </p:txBody>
      </p:sp>
    </p:spTree>
    <p:extLst>
      <p:ext uri="{BB962C8B-B14F-4D97-AF65-F5344CB8AC3E}">
        <p14:creationId xmlns:p14="http://schemas.microsoft.com/office/powerpoint/2010/main" val="31571923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19</a:t>
            </a:fld>
            <a:endParaRPr lang="zh-CN" altLang="en-US"/>
          </a:p>
        </p:txBody>
      </p:sp>
    </p:spTree>
    <p:extLst>
      <p:ext uri="{BB962C8B-B14F-4D97-AF65-F5344CB8AC3E}">
        <p14:creationId xmlns:p14="http://schemas.microsoft.com/office/powerpoint/2010/main" val="1911460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gn="just">
              <a:lnSpc>
                <a:spcPct val="150000"/>
              </a:lnSpc>
              <a:buFont typeface="Arial" panose="020B0604020202020204" pitchFamily="34" charset="0"/>
              <a:buChar char="•"/>
            </a:pPr>
            <a:r>
              <a:rPr lang="zh-CN" altLang="en-US" dirty="0">
                <a:solidFill>
                  <a:srgbClr val="000000"/>
                </a:solidFill>
                <a:latin typeface="微软雅黑" panose="020B0503020204020204" pitchFamily="34" charset="-122"/>
                <a:ea typeface="微软雅黑" panose="020B0503020204020204" pitchFamily="34" charset="-122"/>
              </a:rPr>
              <a:t>牛肉成重庆人吃火锅最爱点的荤菜，牛肉、毛肚和鹅肠占据了荤菜排行榜的前三名。</a:t>
            </a:r>
            <a:endParaRPr lang="en-US" altLang="zh-CN" dirty="0">
              <a:solidFill>
                <a:srgbClr val="000000"/>
              </a:solidFill>
              <a:latin typeface="微软雅黑" panose="020B0503020204020204" pitchFamily="34" charset="-122"/>
              <a:ea typeface="微软雅黑" panose="020B0503020204020204" pitchFamily="34" charset="-122"/>
            </a:endParaRPr>
          </a:p>
          <a:p>
            <a:pPr marL="285750" indent="-285750" algn="just">
              <a:lnSpc>
                <a:spcPct val="150000"/>
              </a:lnSpc>
              <a:buFont typeface="Arial" panose="020B0604020202020204" pitchFamily="34" charset="0"/>
              <a:buChar char="•"/>
            </a:pPr>
            <a:r>
              <a:rPr lang="zh-CN" altLang="en-US" dirty="0">
                <a:solidFill>
                  <a:srgbClr val="000000"/>
                </a:solidFill>
                <a:latin typeface="微软雅黑" panose="020B0503020204020204" pitchFamily="34" charset="-122"/>
                <a:ea typeface="微软雅黑" panose="020B0503020204020204" pitchFamily="34" charset="-122"/>
              </a:rPr>
              <a:t>重庆人最爱的火锅素菜依次为：苕粉宽粉类、时蔬类、豆腐类。</a:t>
            </a:r>
          </a:p>
          <a:p>
            <a:pPr marL="285750" indent="-285750" algn="just">
              <a:lnSpc>
                <a:spcPct val="150000"/>
              </a:lnSpc>
              <a:buFont typeface="Arial" panose="020B0604020202020204" pitchFamily="34" charset="0"/>
              <a:buChar char="•"/>
            </a:pPr>
            <a:r>
              <a:rPr lang="zh-CN" altLang="en-US" dirty="0">
                <a:solidFill>
                  <a:srgbClr val="000000"/>
                </a:solidFill>
                <a:latin typeface="微软雅黑" panose="020B0503020204020204" pitchFamily="34" charset="-122"/>
                <a:ea typeface="微软雅黑" panose="020B0503020204020204" pitchFamily="34" charset="-122"/>
              </a:rPr>
              <a:t>重庆火锅商户渗透率为</a:t>
            </a:r>
            <a:r>
              <a:rPr lang="en-US" altLang="zh-CN" dirty="0">
                <a:solidFill>
                  <a:srgbClr val="000000"/>
                </a:solidFill>
                <a:latin typeface="微软雅黑" panose="020B0503020204020204" pitchFamily="34" charset="-122"/>
                <a:ea typeface="微软雅黑" panose="020B0503020204020204" pitchFamily="34" charset="-122"/>
              </a:rPr>
              <a:t>20.1%</a:t>
            </a:r>
            <a:r>
              <a:rPr lang="zh-CN" altLang="en-US" dirty="0">
                <a:solidFill>
                  <a:srgbClr val="000000"/>
                </a:solidFill>
                <a:latin typeface="微软雅黑" panose="020B0503020204020204" pitchFamily="34" charset="-122"/>
                <a:ea typeface="微软雅黑" panose="020B0503020204020204" pitchFamily="34" charset="-122"/>
              </a:rPr>
              <a:t>，居全国首位，是名副其实的火锅之都。</a:t>
            </a:r>
            <a:endParaRPr lang="en-US" altLang="zh-CN" dirty="0">
              <a:solidFill>
                <a:srgbClr val="000000"/>
              </a:solidFill>
              <a:latin typeface="微软雅黑" panose="020B0503020204020204" pitchFamily="34" charset="-122"/>
              <a:ea typeface="微软雅黑" panose="020B0503020204020204" pitchFamily="34" charset="-122"/>
            </a:endParaRPr>
          </a:p>
          <a:p>
            <a:pPr marL="285750" indent="-285750" algn="just">
              <a:lnSpc>
                <a:spcPct val="150000"/>
              </a:lnSpc>
              <a:buFont typeface="Arial" panose="020B0604020202020204" pitchFamily="34" charset="0"/>
              <a:buChar char="•"/>
            </a:pPr>
            <a:r>
              <a:rPr lang="zh-CN" altLang="en-US" dirty="0">
                <a:solidFill>
                  <a:srgbClr val="000000"/>
                </a:solidFill>
                <a:latin typeface="微软雅黑" panose="020B0503020204020204" pitchFamily="34" charset="-122"/>
                <a:ea typeface="微软雅黑" panose="020B0503020204020204" pitchFamily="34" charset="-122"/>
              </a:rPr>
              <a:t>主城区火锅店密度高达每平方公里</a:t>
            </a:r>
            <a:r>
              <a:rPr lang="en-US" altLang="zh-CN" dirty="0">
                <a:solidFill>
                  <a:srgbClr val="000000"/>
                </a:solidFill>
                <a:latin typeface="微软雅黑" panose="020B0503020204020204" pitchFamily="34" charset="-122"/>
                <a:ea typeface="微软雅黑" panose="020B0503020204020204" pitchFamily="34" charset="-122"/>
              </a:rPr>
              <a:t>17.65</a:t>
            </a:r>
            <a:r>
              <a:rPr lang="zh-CN" altLang="en-US" dirty="0">
                <a:solidFill>
                  <a:srgbClr val="000000"/>
                </a:solidFill>
                <a:latin typeface="微软雅黑" panose="020B0503020204020204" pitchFamily="34" charset="-122"/>
                <a:ea typeface="微软雅黑" panose="020B0503020204020204" pitchFamily="34" charset="-122"/>
              </a:rPr>
              <a:t>家。</a:t>
            </a:r>
          </a:p>
          <a:p>
            <a:pPr marL="285750" indent="-285750" algn="just">
              <a:lnSpc>
                <a:spcPct val="150000"/>
              </a:lnSpc>
              <a:buFont typeface="Arial" panose="020B0604020202020204" pitchFamily="34" charset="0"/>
              <a:buChar char="•"/>
            </a:pPr>
            <a:r>
              <a:rPr lang="zh-CN" altLang="en-US" dirty="0">
                <a:solidFill>
                  <a:srgbClr val="000000"/>
                </a:solidFill>
                <a:latin typeface="微软雅黑" panose="020B0503020204020204" pitchFamily="34" charset="-122"/>
                <a:ea typeface="微软雅黑" panose="020B0503020204020204" pitchFamily="34" charset="-122"/>
              </a:rPr>
              <a:t>仅有</a:t>
            </a:r>
            <a:r>
              <a:rPr lang="en-US" altLang="zh-CN" dirty="0">
                <a:solidFill>
                  <a:srgbClr val="000000"/>
                </a:solidFill>
                <a:latin typeface="微软雅黑" panose="020B0503020204020204" pitchFamily="34" charset="-122"/>
                <a:ea typeface="微软雅黑" panose="020B0503020204020204" pitchFamily="34" charset="-122"/>
              </a:rPr>
              <a:t>16.4%</a:t>
            </a:r>
            <a:r>
              <a:rPr lang="zh-CN" altLang="en-US" dirty="0">
                <a:solidFill>
                  <a:srgbClr val="000000"/>
                </a:solidFill>
                <a:latin typeface="微软雅黑" panose="020B0503020204020204" pitchFamily="34" charset="-122"/>
                <a:ea typeface="微软雅黑" panose="020B0503020204020204" pitchFamily="34" charset="-122"/>
              </a:rPr>
              <a:t>的重庆火锅店入驻购物中心，更多的重庆火锅则主要分布在街头巷尾。</a:t>
            </a:r>
          </a:p>
          <a:p>
            <a:pPr marL="285750" indent="-285750" algn="just">
              <a:lnSpc>
                <a:spcPct val="150000"/>
              </a:lnSpc>
              <a:buFont typeface="Arial" panose="020B0604020202020204" pitchFamily="34" charset="0"/>
              <a:buChar char="•"/>
            </a:pPr>
            <a:r>
              <a:rPr lang="en-US" altLang="zh-CN" dirty="0">
                <a:solidFill>
                  <a:srgbClr val="000000"/>
                </a:solidFill>
                <a:latin typeface="微软雅黑" panose="020B0503020204020204" pitchFamily="34" charset="-122"/>
                <a:ea typeface="微软雅黑" panose="020B0503020204020204" pitchFamily="34" charset="-122"/>
              </a:rPr>
              <a:t>40.68%</a:t>
            </a:r>
            <a:r>
              <a:rPr lang="zh-CN" altLang="en-US" dirty="0">
                <a:solidFill>
                  <a:srgbClr val="000000"/>
                </a:solidFill>
                <a:latin typeface="微软雅黑" panose="020B0503020204020204" pitchFamily="34" charset="-122"/>
                <a:ea typeface="微软雅黑" panose="020B0503020204020204" pitchFamily="34" charset="-122"/>
              </a:rPr>
              <a:t>的火锅人均消费价格集中在</a:t>
            </a:r>
            <a:r>
              <a:rPr lang="en-US" altLang="zh-CN" dirty="0">
                <a:solidFill>
                  <a:srgbClr val="000000"/>
                </a:solidFill>
                <a:latin typeface="微软雅黑" panose="020B0503020204020204" pitchFamily="34" charset="-122"/>
                <a:ea typeface="微软雅黑" panose="020B0503020204020204" pitchFamily="34" charset="-122"/>
              </a:rPr>
              <a:t>30-50</a:t>
            </a:r>
            <a:r>
              <a:rPr lang="zh-CN" altLang="en-US" dirty="0">
                <a:solidFill>
                  <a:srgbClr val="000000"/>
                </a:solidFill>
                <a:latin typeface="微软雅黑" panose="020B0503020204020204" pitchFamily="34" charset="-122"/>
                <a:ea typeface="微软雅黑" panose="020B0503020204020204" pitchFamily="34" charset="-122"/>
              </a:rPr>
              <a:t>元间。价格在</a:t>
            </a:r>
            <a:r>
              <a:rPr lang="en-US" altLang="zh-CN" dirty="0">
                <a:solidFill>
                  <a:srgbClr val="000000"/>
                </a:solidFill>
                <a:latin typeface="微软雅黑" panose="020B0503020204020204" pitchFamily="34" charset="-122"/>
                <a:ea typeface="微软雅黑" panose="020B0503020204020204" pitchFamily="34" charset="-122"/>
              </a:rPr>
              <a:t>70-100</a:t>
            </a:r>
            <a:r>
              <a:rPr lang="zh-CN" altLang="en-US" dirty="0">
                <a:solidFill>
                  <a:srgbClr val="000000"/>
                </a:solidFill>
                <a:latin typeface="微软雅黑" panose="020B0503020204020204" pitchFamily="34" charset="-122"/>
                <a:ea typeface="微软雅黑" panose="020B0503020204020204" pitchFamily="34" charset="-122"/>
              </a:rPr>
              <a:t>元间的火锅较少，仅占约</a:t>
            </a:r>
            <a:r>
              <a:rPr lang="en-US" altLang="zh-CN" dirty="0">
                <a:solidFill>
                  <a:srgbClr val="000000"/>
                </a:solidFill>
                <a:latin typeface="微软雅黑" panose="020B0503020204020204" pitchFamily="34" charset="-122"/>
                <a:ea typeface="微软雅黑" panose="020B0503020204020204" pitchFamily="34" charset="-122"/>
              </a:rPr>
              <a:t>8.8%</a:t>
            </a:r>
            <a:r>
              <a:rPr lang="zh-CN" altLang="en-US" dirty="0">
                <a:solidFill>
                  <a:srgbClr val="000000"/>
                </a:solidFill>
                <a:latin typeface="微软雅黑" panose="020B0503020204020204" pitchFamily="34" charset="-122"/>
                <a:ea typeface="微软雅黑" panose="020B0503020204020204" pitchFamily="34" charset="-122"/>
              </a:rPr>
              <a:t>。</a:t>
            </a:r>
          </a:p>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22</a:t>
            </a:fld>
            <a:endParaRPr lang="zh-CN" altLang="en-US"/>
          </a:p>
        </p:txBody>
      </p:sp>
    </p:spTree>
    <p:extLst>
      <p:ext uri="{BB962C8B-B14F-4D97-AF65-F5344CB8AC3E}">
        <p14:creationId xmlns:p14="http://schemas.microsoft.com/office/powerpoint/2010/main" val="1310744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23</a:t>
            </a:fld>
            <a:endParaRPr lang="zh-CN" altLang="en-US"/>
          </a:p>
        </p:txBody>
      </p:sp>
    </p:spTree>
    <p:extLst>
      <p:ext uri="{BB962C8B-B14F-4D97-AF65-F5344CB8AC3E}">
        <p14:creationId xmlns:p14="http://schemas.microsoft.com/office/powerpoint/2010/main" val="19297906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24</a:t>
            </a:fld>
            <a:endParaRPr lang="zh-CN" altLang="en-US"/>
          </a:p>
        </p:txBody>
      </p:sp>
    </p:spTree>
    <p:extLst>
      <p:ext uri="{BB962C8B-B14F-4D97-AF65-F5344CB8AC3E}">
        <p14:creationId xmlns:p14="http://schemas.microsoft.com/office/powerpoint/2010/main" val="1220731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25</a:t>
            </a:fld>
            <a:endParaRPr lang="zh-CN" altLang="en-US"/>
          </a:p>
        </p:txBody>
      </p:sp>
    </p:spTree>
    <p:extLst>
      <p:ext uri="{BB962C8B-B14F-4D97-AF65-F5344CB8AC3E}">
        <p14:creationId xmlns:p14="http://schemas.microsoft.com/office/powerpoint/2010/main" val="12207311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kern="1200" dirty="0">
                <a:solidFill>
                  <a:schemeClr val="tx1"/>
                </a:solidFill>
                <a:latin typeface="+mn-lt"/>
                <a:ea typeface="+mn-ea"/>
                <a:cs typeface="+mn-cs"/>
              </a:rPr>
              <a:t>PPI:</a:t>
            </a:r>
            <a:r>
              <a:rPr lang="zh-CN" altLang="en-US" sz="1200" b="0" i="0" kern="1200" dirty="0">
                <a:solidFill>
                  <a:schemeClr val="tx1"/>
                </a:solidFill>
                <a:latin typeface="+mn-lt"/>
                <a:ea typeface="+mn-ea"/>
                <a:cs typeface="+mn-cs"/>
              </a:rPr>
              <a:t>生产价格指数（</a:t>
            </a:r>
            <a:r>
              <a:rPr lang="en-US" altLang="zh-CN" sz="1200" b="0" i="0" kern="1200" dirty="0">
                <a:solidFill>
                  <a:schemeClr val="tx1"/>
                </a:solidFill>
                <a:latin typeface="+mn-lt"/>
                <a:ea typeface="+mn-ea"/>
                <a:cs typeface="+mn-cs"/>
              </a:rPr>
              <a:t>Producer Price Index--PPI</a:t>
            </a:r>
            <a:r>
              <a:rPr lang="zh-CN" altLang="en-US" sz="1200" b="0" i="0" kern="1200" dirty="0">
                <a:solidFill>
                  <a:schemeClr val="tx1"/>
                </a:solidFill>
                <a:latin typeface="+mn-lt"/>
                <a:ea typeface="+mn-ea"/>
                <a:cs typeface="+mn-cs"/>
              </a:rPr>
              <a:t>）是衡量</a:t>
            </a:r>
            <a:r>
              <a:rPr lang="zh-CN" altLang="en-US" sz="1200" b="0" i="0" u="none" strike="noStrike" kern="1200" dirty="0">
                <a:solidFill>
                  <a:schemeClr val="tx1"/>
                </a:solidFill>
                <a:latin typeface="+mn-lt"/>
                <a:ea typeface="+mn-ea"/>
                <a:cs typeface="+mn-cs"/>
              </a:rPr>
              <a:t>工业企业</a:t>
            </a:r>
            <a:r>
              <a:rPr lang="zh-CN" altLang="en-US" sz="1200" b="0" i="0" kern="1200" dirty="0">
                <a:solidFill>
                  <a:schemeClr val="tx1"/>
                </a:solidFill>
                <a:latin typeface="+mn-lt"/>
                <a:ea typeface="+mn-ea"/>
                <a:cs typeface="+mn-cs"/>
              </a:rPr>
              <a:t>产品出厂价格变动趋势和变动程度的指数，是反映某一时期</a:t>
            </a:r>
            <a:r>
              <a:rPr lang="zh-CN" altLang="en-US" sz="1200" b="0" i="0" u="none" strike="noStrike" kern="1200" dirty="0">
                <a:solidFill>
                  <a:schemeClr val="tx1"/>
                </a:solidFill>
                <a:latin typeface="+mn-lt"/>
                <a:ea typeface="+mn-ea"/>
                <a:cs typeface="+mn-cs"/>
              </a:rPr>
              <a:t>生产领域</a:t>
            </a:r>
            <a:r>
              <a:rPr lang="zh-CN" altLang="en-US" sz="1200" b="0" i="0" kern="1200" dirty="0">
                <a:solidFill>
                  <a:schemeClr val="tx1"/>
                </a:solidFill>
                <a:latin typeface="+mn-lt"/>
                <a:ea typeface="+mn-ea"/>
                <a:cs typeface="+mn-cs"/>
              </a:rPr>
              <a:t>价格变动情况的重要</a:t>
            </a:r>
            <a:r>
              <a:rPr lang="zh-CN" altLang="en-US" sz="1200" b="0" i="0" u="none" strike="noStrike" kern="1200" dirty="0">
                <a:solidFill>
                  <a:schemeClr val="tx1"/>
                </a:solidFill>
                <a:latin typeface="+mn-lt"/>
                <a:ea typeface="+mn-ea"/>
                <a:cs typeface="+mn-cs"/>
              </a:rPr>
              <a:t>经济指标</a:t>
            </a:r>
            <a:r>
              <a:rPr lang="zh-CN" altLang="en-US" sz="1200" b="0" i="0" kern="1200" dirty="0">
                <a:solidFill>
                  <a:schemeClr val="tx1"/>
                </a:solidFill>
                <a:latin typeface="+mn-lt"/>
                <a:ea typeface="+mn-ea"/>
                <a:cs typeface="+mn-cs"/>
              </a:rPr>
              <a:t>，也是制定有关经济政策和</a:t>
            </a:r>
            <a:r>
              <a:rPr lang="zh-CN" altLang="en-US" sz="1200" b="0" i="0" u="none" strike="noStrike" kern="1200" dirty="0">
                <a:solidFill>
                  <a:schemeClr val="tx1"/>
                </a:solidFill>
                <a:latin typeface="+mn-lt"/>
                <a:ea typeface="+mn-ea"/>
                <a:cs typeface="+mn-cs"/>
              </a:rPr>
              <a:t>国民经济核算</a:t>
            </a:r>
            <a:r>
              <a:rPr lang="zh-CN" altLang="en-US" sz="1200" b="0" i="0" kern="1200" dirty="0">
                <a:solidFill>
                  <a:schemeClr val="tx1"/>
                </a:solidFill>
                <a:latin typeface="+mn-lt"/>
                <a:ea typeface="+mn-ea"/>
                <a:cs typeface="+mn-cs"/>
              </a:rPr>
              <a:t>的重要依据。主要的目的是衡量企业购买的一篮子物品和劳务的总费用。由于企业最终要把它们的费用以更高的消费价格的形式转移给消费者，所以，通常认为</a:t>
            </a:r>
            <a:r>
              <a:rPr lang="zh-CN" altLang="en-US" sz="1200" b="0" i="0" u="none" strike="noStrike" kern="1200" dirty="0">
                <a:solidFill>
                  <a:schemeClr val="tx1"/>
                </a:solidFill>
                <a:latin typeface="+mn-lt"/>
                <a:ea typeface="+mn-ea"/>
                <a:cs typeface="+mn-cs"/>
              </a:rPr>
              <a:t>生产物价指数</a:t>
            </a:r>
            <a:r>
              <a:rPr lang="zh-CN" altLang="en-US" sz="1200" b="0" i="0" kern="1200" dirty="0">
                <a:solidFill>
                  <a:schemeClr val="tx1"/>
                </a:solidFill>
                <a:latin typeface="+mn-lt"/>
                <a:ea typeface="+mn-ea"/>
                <a:cs typeface="+mn-cs"/>
              </a:rPr>
              <a:t>的变动对预测</a:t>
            </a:r>
            <a:r>
              <a:rPr lang="zh-CN" altLang="en-US" sz="1200" b="0" i="0" u="none" strike="noStrike" kern="1200" dirty="0">
                <a:solidFill>
                  <a:schemeClr val="tx1"/>
                </a:solidFill>
                <a:latin typeface="+mn-lt"/>
                <a:ea typeface="+mn-ea"/>
                <a:cs typeface="+mn-cs"/>
              </a:rPr>
              <a:t>消费物价指数</a:t>
            </a:r>
            <a:r>
              <a:rPr lang="zh-CN" altLang="en-US" sz="1200" b="0" i="0" kern="1200" dirty="0">
                <a:solidFill>
                  <a:schemeClr val="tx1"/>
                </a:solidFill>
                <a:latin typeface="+mn-lt"/>
                <a:ea typeface="+mn-ea"/>
                <a:cs typeface="+mn-cs"/>
              </a:rPr>
              <a:t>的变动是有用的。</a:t>
            </a:r>
            <a:endParaRPr lang="en-US" altLang="zh-CN" sz="1200" b="0" i="0" kern="1200" dirty="0">
              <a:solidFill>
                <a:schemeClr val="tx1"/>
              </a:solidFill>
              <a:latin typeface="+mn-lt"/>
              <a:ea typeface="+mn-ea"/>
              <a:cs typeface="+mn-cs"/>
            </a:endParaRPr>
          </a:p>
          <a:p>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a:t>
            </a:r>
            <a:r>
              <a:rPr lang="en-US" altLang="zh-CN" sz="1200" b="0" i="0" kern="1200" dirty="0">
                <a:solidFill>
                  <a:schemeClr val="tx1"/>
                </a:solidFill>
                <a:latin typeface="+mn-lt"/>
                <a:ea typeface="+mn-ea"/>
                <a:cs typeface="+mn-cs"/>
              </a:rPr>
              <a:t>Purchasing Managers' Index</a:t>
            </a:r>
            <a:r>
              <a:rPr lang="zh-CN" altLang="en-US" sz="1200" b="0" i="0" kern="1200" dirty="0">
                <a:solidFill>
                  <a:schemeClr val="tx1"/>
                </a:solidFill>
                <a:latin typeface="+mn-lt"/>
                <a:ea typeface="+mn-ea"/>
                <a:cs typeface="+mn-cs"/>
              </a:rPr>
              <a:t>，中文含义为</a:t>
            </a:r>
            <a:r>
              <a:rPr lang="zh-CN" altLang="en-US" sz="1200" b="0" i="0" u="none" strike="noStrike" kern="1200" dirty="0">
                <a:solidFill>
                  <a:schemeClr val="tx1"/>
                </a:solidFill>
                <a:latin typeface="+mn-lt"/>
                <a:ea typeface="+mn-ea"/>
                <a:cs typeface="+mn-cs"/>
              </a:rPr>
              <a:t>采购经理指数</a:t>
            </a:r>
            <a:r>
              <a:rPr lang="zh-CN" altLang="en-US" sz="1200" b="0" i="0" kern="1200" dirty="0">
                <a:solidFill>
                  <a:schemeClr val="tx1"/>
                </a:solidFill>
                <a:latin typeface="+mn-lt"/>
                <a:ea typeface="+mn-ea"/>
                <a:cs typeface="+mn-cs"/>
              </a:rPr>
              <a:t>，</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指数</a:t>
            </a:r>
            <a:r>
              <a:rPr lang="en-US" altLang="zh-CN" sz="1200" b="0" i="0" kern="1200" dirty="0">
                <a:solidFill>
                  <a:schemeClr val="tx1"/>
                </a:solidFill>
                <a:latin typeface="+mn-lt"/>
                <a:ea typeface="+mn-ea"/>
                <a:cs typeface="+mn-cs"/>
              </a:rPr>
              <a:t>50</a:t>
            </a:r>
            <a:r>
              <a:rPr lang="zh-CN" altLang="en-US" sz="1200" b="0" i="0" kern="1200" dirty="0">
                <a:solidFill>
                  <a:schemeClr val="tx1"/>
                </a:solidFill>
                <a:latin typeface="+mn-lt"/>
                <a:ea typeface="+mn-ea"/>
                <a:cs typeface="+mn-cs"/>
              </a:rPr>
              <a:t>为荣枯分水线。当</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大于</a:t>
            </a:r>
            <a:r>
              <a:rPr lang="en-US" altLang="zh-CN" sz="1200" b="0" i="0" kern="1200" dirty="0">
                <a:solidFill>
                  <a:schemeClr val="tx1"/>
                </a:solidFill>
                <a:latin typeface="+mn-lt"/>
                <a:ea typeface="+mn-ea"/>
                <a:cs typeface="+mn-cs"/>
              </a:rPr>
              <a:t>50</a:t>
            </a:r>
            <a:r>
              <a:rPr lang="zh-CN" altLang="en-US" sz="1200" b="0" i="0" kern="1200" dirty="0">
                <a:solidFill>
                  <a:schemeClr val="tx1"/>
                </a:solidFill>
                <a:latin typeface="+mn-lt"/>
                <a:ea typeface="+mn-ea"/>
                <a:cs typeface="+mn-cs"/>
              </a:rPr>
              <a:t>时，说明经济在发展，当</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小于</a:t>
            </a:r>
            <a:r>
              <a:rPr lang="en-US" altLang="zh-CN" sz="1200" b="0" i="0" kern="1200" dirty="0">
                <a:solidFill>
                  <a:schemeClr val="tx1"/>
                </a:solidFill>
                <a:latin typeface="+mn-lt"/>
                <a:ea typeface="+mn-ea"/>
                <a:cs typeface="+mn-cs"/>
              </a:rPr>
              <a:t>50</a:t>
            </a:r>
            <a:r>
              <a:rPr lang="zh-CN" altLang="en-US" sz="1200" b="0" i="0" kern="1200" dirty="0">
                <a:solidFill>
                  <a:schemeClr val="tx1"/>
                </a:solidFill>
                <a:latin typeface="+mn-lt"/>
                <a:ea typeface="+mn-ea"/>
                <a:cs typeface="+mn-cs"/>
              </a:rPr>
              <a:t>时，说明经济在衰退。</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是一套月度发布的、综合性的经济监测指标体系，分为制造业</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a:t>
            </a:r>
            <a:r>
              <a:rPr lang="zh-CN" altLang="en-US" sz="1200" b="0" i="0" u="none" strike="noStrike" kern="1200" dirty="0">
                <a:solidFill>
                  <a:schemeClr val="tx1"/>
                </a:solidFill>
                <a:latin typeface="+mn-lt"/>
                <a:ea typeface="+mn-ea"/>
                <a:cs typeface="+mn-cs"/>
              </a:rPr>
              <a:t>服务业</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，也有一些国家建立了建筑业</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。全球已有</a:t>
            </a:r>
            <a:r>
              <a:rPr lang="en-US" altLang="zh-CN" sz="1200" b="0" i="0" kern="1200" dirty="0">
                <a:solidFill>
                  <a:schemeClr val="tx1"/>
                </a:solidFill>
                <a:latin typeface="+mn-lt"/>
                <a:ea typeface="+mn-ea"/>
                <a:cs typeface="+mn-cs"/>
              </a:rPr>
              <a:t>20</a:t>
            </a:r>
            <a:r>
              <a:rPr lang="zh-CN" altLang="en-US" sz="1200" b="0" i="0" kern="1200" dirty="0">
                <a:solidFill>
                  <a:schemeClr val="tx1"/>
                </a:solidFill>
                <a:latin typeface="+mn-lt"/>
                <a:ea typeface="+mn-ea"/>
                <a:cs typeface="+mn-cs"/>
              </a:rPr>
              <a:t>多个国家建立了</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体系，世界制造业和服务业</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已经建立。</a:t>
            </a:r>
            <a:r>
              <a:rPr lang="en-US" altLang="zh-CN" sz="1200" b="0" i="0" kern="1200" dirty="0">
                <a:solidFill>
                  <a:schemeClr val="tx1"/>
                </a:solidFill>
                <a:latin typeface="+mn-lt"/>
                <a:ea typeface="+mn-ea"/>
                <a:cs typeface="+mn-cs"/>
              </a:rPr>
              <a:t>PMI</a:t>
            </a:r>
            <a:r>
              <a:rPr lang="zh-CN" altLang="en-US" sz="1200" b="0" i="0" kern="1200" dirty="0">
                <a:solidFill>
                  <a:schemeClr val="tx1"/>
                </a:solidFill>
                <a:latin typeface="+mn-lt"/>
                <a:ea typeface="+mn-ea"/>
                <a:cs typeface="+mn-cs"/>
              </a:rPr>
              <a:t>是通过对采购经理的月度调查汇总出来的指数，反映了经济的变化趋势。</a:t>
            </a:r>
            <a:endParaRPr lang="zh-CN" altLang="en-US" dirty="0"/>
          </a:p>
          <a:p>
            <a:endParaRPr lang="zh-CN" altLang="en-US" dirty="0"/>
          </a:p>
        </p:txBody>
      </p:sp>
      <p:sp>
        <p:nvSpPr>
          <p:cNvPr id="4" name="灯片编号占位符 3"/>
          <p:cNvSpPr>
            <a:spLocks noGrp="1"/>
          </p:cNvSpPr>
          <p:nvPr>
            <p:ph type="sldNum" sz="quarter" idx="10"/>
          </p:nvPr>
        </p:nvSpPr>
        <p:spPr/>
        <p:txBody>
          <a:bodyPr/>
          <a:lstStyle/>
          <a:p>
            <a:pPr>
              <a:defRPr/>
            </a:pPr>
            <a:fld id="{D54E4D2F-EAC7-473D-92B2-555ADF7B07BE}" type="slidenum">
              <a:rPr lang="zh-CN" altLang="en-US" smtClean="0"/>
              <a:pPr>
                <a:defRPr/>
              </a:pPr>
              <a:t>26</a:t>
            </a:fld>
            <a:endParaRPr lang="zh-CN" altLang="en-US"/>
          </a:p>
        </p:txBody>
      </p:sp>
    </p:spTree>
    <p:extLst>
      <p:ext uri="{BB962C8B-B14F-4D97-AF65-F5344CB8AC3E}">
        <p14:creationId xmlns:p14="http://schemas.microsoft.com/office/powerpoint/2010/main" val="1675008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十九大报告中，关于“推动高质量发展”有着如下表述：明确了发展经济的着力点是“实体经济”，把“提高供给体系质量”作为主攻方向，必须坚持“质量第一、效益优先”两大原则，推动经济发展的三大变革，即“质量变革、效率变革、动力变革”，努力实现“更高质量、更有效率、更加公平、更可持续”的发展目标。</a:t>
            </a:r>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3</a:t>
            </a:fld>
            <a:endParaRPr lang="zh-CN" altLang="en-US"/>
          </a:p>
        </p:txBody>
      </p:sp>
    </p:spTree>
    <p:extLst>
      <p:ext uri="{BB962C8B-B14F-4D97-AF65-F5344CB8AC3E}">
        <p14:creationId xmlns:p14="http://schemas.microsoft.com/office/powerpoint/2010/main" val="40028704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D54E4D2F-EAC7-473D-92B2-555ADF7B07BE}" type="slidenum">
              <a:rPr lang="zh-CN" altLang="en-US" smtClean="0"/>
              <a:pPr>
                <a:defRPr/>
              </a:pPr>
              <a:t>27</a:t>
            </a:fld>
            <a:endParaRPr lang="zh-CN" altLang="en-US"/>
          </a:p>
        </p:txBody>
      </p:sp>
    </p:spTree>
    <p:extLst>
      <p:ext uri="{BB962C8B-B14F-4D97-AF65-F5344CB8AC3E}">
        <p14:creationId xmlns:p14="http://schemas.microsoft.com/office/powerpoint/2010/main" val="1675008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28</a:t>
            </a:fld>
            <a:endParaRPr lang="zh-CN" altLang="en-US"/>
          </a:p>
        </p:txBody>
      </p:sp>
    </p:spTree>
    <p:extLst>
      <p:ext uri="{BB962C8B-B14F-4D97-AF65-F5344CB8AC3E}">
        <p14:creationId xmlns:p14="http://schemas.microsoft.com/office/powerpoint/2010/main" val="39499317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D54E4D2F-EAC7-473D-92B2-555ADF7B07BE}" type="slidenum">
              <a:rPr lang="zh-CN" altLang="en-US" smtClean="0"/>
              <a:pPr>
                <a:defRPr/>
              </a:pPr>
              <a:t>30</a:t>
            </a:fld>
            <a:endParaRPr lang="zh-CN" altLang="en-US"/>
          </a:p>
        </p:txBody>
      </p:sp>
    </p:spTree>
    <p:extLst>
      <p:ext uri="{BB962C8B-B14F-4D97-AF65-F5344CB8AC3E}">
        <p14:creationId xmlns:p14="http://schemas.microsoft.com/office/powerpoint/2010/main" val="1675008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33</a:t>
            </a:fld>
            <a:endParaRPr lang="zh-CN" altLang="en-US"/>
          </a:p>
        </p:txBody>
      </p:sp>
    </p:spTree>
    <p:extLst>
      <p:ext uri="{BB962C8B-B14F-4D97-AF65-F5344CB8AC3E}">
        <p14:creationId xmlns:p14="http://schemas.microsoft.com/office/powerpoint/2010/main" val="16255432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36</a:t>
            </a:fld>
            <a:endParaRPr lang="zh-CN" altLang="en-US"/>
          </a:p>
        </p:txBody>
      </p:sp>
    </p:spTree>
    <p:extLst>
      <p:ext uri="{BB962C8B-B14F-4D97-AF65-F5344CB8AC3E}">
        <p14:creationId xmlns:p14="http://schemas.microsoft.com/office/powerpoint/2010/main" val="2883152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2250" y="808038"/>
            <a:ext cx="7181850" cy="40417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016A2A-0BF1-4E64-8517-2258D879F95C}" type="slidenum">
              <a:rPr lang="zh-CN" altLang="en-US" smtClean="0">
                <a:solidFill>
                  <a:prstClr val="black"/>
                </a:solidFill>
              </a:rPr>
              <a:pPr/>
              <a:t>37</a:t>
            </a:fld>
            <a:endParaRPr lang="zh-CN" altLang="en-US">
              <a:solidFill>
                <a:prstClr val="black"/>
              </a:solidFill>
            </a:endParaRPr>
          </a:p>
        </p:txBody>
      </p:sp>
    </p:spTree>
    <p:extLst>
      <p:ext uri="{BB962C8B-B14F-4D97-AF65-F5344CB8AC3E}">
        <p14:creationId xmlns:p14="http://schemas.microsoft.com/office/powerpoint/2010/main" val="9316796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39</a:t>
            </a:fld>
            <a:endParaRPr lang="zh-CN" altLang="en-US"/>
          </a:p>
        </p:txBody>
      </p:sp>
    </p:spTree>
    <p:extLst>
      <p:ext uri="{BB962C8B-B14F-4D97-AF65-F5344CB8AC3E}">
        <p14:creationId xmlns:p14="http://schemas.microsoft.com/office/powerpoint/2010/main" val="28831528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注册资本</a:t>
            </a:r>
            <a:r>
              <a:rPr lang="en-US" altLang="zh-CN" dirty="0"/>
              <a:t>1</a:t>
            </a:r>
            <a:r>
              <a:rPr lang="zh-CN" altLang="en-US" dirty="0"/>
              <a:t>亿元</a:t>
            </a:r>
          </a:p>
        </p:txBody>
      </p:sp>
      <p:sp>
        <p:nvSpPr>
          <p:cNvPr id="4" name="灯片编号占位符 3"/>
          <p:cNvSpPr>
            <a:spLocks noGrp="1"/>
          </p:cNvSpPr>
          <p:nvPr>
            <p:ph type="sldNum" sz="quarter" idx="10"/>
          </p:nvPr>
        </p:nvSpPr>
        <p:spPr/>
        <p:txBody>
          <a:bodyPr/>
          <a:lstStyle/>
          <a:p>
            <a:fld id="{43AB7663-ECB9-4944-A733-0CCA8BCDCB77}" type="slidenum">
              <a:rPr lang="zh-CN" altLang="en-US" smtClean="0"/>
              <a:t>40</a:t>
            </a:fld>
            <a:endParaRPr lang="zh-CN" altLang="en-US"/>
          </a:p>
        </p:txBody>
      </p:sp>
    </p:spTree>
    <p:extLst>
      <p:ext uri="{BB962C8B-B14F-4D97-AF65-F5344CB8AC3E}">
        <p14:creationId xmlns:p14="http://schemas.microsoft.com/office/powerpoint/2010/main" val="6407361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微软雅黑" panose="020B0503020204020204" pitchFamily="34" charset="-122"/>
                <a:ea typeface="微软雅黑" panose="020B0503020204020204" pitchFamily="34" charset="-122"/>
                <a:sym typeface="+mn-ea"/>
              </a:rPr>
              <a:t>九次方大数据先后得到建银财富、博信资本、重庆中新投资、中非信银（国家开发银行与中信国安合资基金）、浙科投资、中国风投（湖南科技厅、济南科技厅引导基金）、湖北国资平台宏泰投资、当代集团、鼎峰资本、中茵集团、北京房山政府引导基金、盛桥资本、凯复投资、信中利资本、兴盛资本、</a:t>
            </a:r>
            <a:r>
              <a:rPr lang="en-US" altLang="zh-CN" sz="1200" dirty="0">
                <a:latin typeface="微软雅黑" panose="020B0503020204020204" pitchFamily="34" charset="-122"/>
                <a:ea typeface="微软雅黑" panose="020B0503020204020204" pitchFamily="34" charset="-122"/>
                <a:sym typeface="+mn-ea"/>
              </a:rPr>
              <a:t>IDG</a:t>
            </a:r>
            <a:r>
              <a:rPr lang="zh-CN" altLang="en-US" sz="1200" dirty="0">
                <a:latin typeface="微软雅黑" panose="020B0503020204020204" pitchFamily="34" charset="-122"/>
                <a:ea typeface="微软雅黑" panose="020B0503020204020204" pitchFamily="34" charset="-122"/>
                <a:sym typeface="+mn-ea"/>
              </a:rPr>
              <a:t>资本、东方证券、复朴投资、德同资本、初灵基金、当代东方、键桥通讯、享悦资本、巨越资产、睿思基金、鲸珠投资等</a:t>
            </a:r>
            <a:r>
              <a:rPr lang="en-US" altLang="zh-CN" sz="1200" dirty="0">
                <a:latin typeface="微软雅黑" panose="020B0503020204020204" pitchFamily="34" charset="-122"/>
                <a:ea typeface="微软雅黑" panose="020B0503020204020204" pitchFamily="34" charset="-122"/>
                <a:sym typeface="+mn-ea"/>
              </a:rPr>
              <a:t>30</a:t>
            </a:r>
            <a:r>
              <a:rPr lang="zh-CN" altLang="en-US" sz="1200" dirty="0">
                <a:latin typeface="微软雅黑" panose="020B0503020204020204" pitchFamily="34" charset="-122"/>
                <a:ea typeface="微软雅黑" panose="020B0503020204020204" pitchFamily="34" charset="-122"/>
                <a:sym typeface="+mn-ea"/>
              </a:rPr>
              <a:t>多家政府基金、产业基金逾</a:t>
            </a:r>
            <a:r>
              <a:rPr lang="en-US" altLang="zh-CN" sz="1200" dirty="0">
                <a:latin typeface="微软雅黑" panose="020B0503020204020204" pitchFamily="34" charset="-122"/>
                <a:ea typeface="微软雅黑" panose="020B0503020204020204" pitchFamily="34" charset="-122"/>
                <a:sym typeface="+mn-ea"/>
              </a:rPr>
              <a:t>12</a:t>
            </a:r>
            <a:r>
              <a:rPr lang="zh-CN" altLang="en-US" sz="1200" dirty="0">
                <a:latin typeface="微软雅黑" panose="020B0503020204020204" pitchFamily="34" charset="-122"/>
                <a:ea typeface="微软雅黑" panose="020B0503020204020204" pitchFamily="34" charset="-122"/>
                <a:sym typeface="+mn-ea"/>
              </a:rPr>
              <a:t>亿元的投资，九次方是国内为数不多的纯粹的内资大数据公司。</a:t>
            </a:r>
          </a:p>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t>43</a:t>
            </a:fld>
            <a:endParaRPr lang="zh-CN" altLang="en-US"/>
          </a:p>
        </p:txBody>
      </p:sp>
    </p:spTree>
    <p:extLst>
      <p:ext uri="{BB962C8B-B14F-4D97-AF65-F5344CB8AC3E}">
        <p14:creationId xmlns:p14="http://schemas.microsoft.com/office/powerpoint/2010/main" val="38719408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dirty="0">
                <a:latin typeface="微软雅黑" panose="020B0503020204020204" pitchFamily="34" charset="-122"/>
                <a:ea typeface="微软雅黑" panose="020B0503020204020204" pitchFamily="34" charset="-122"/>
              </a:rPr>
              <a:t>已与贵阳、广东、云南、甘肃、福建、新疆、青海、湖北、</a:t>
            </a:r>
            <a:r>
              <a:rPr lang="zh-CN" altLang="en-US" sz="1200" dirty="0">
                <a:latin typeface="微软雅黑" panose="020B0503020204020204" pitchFamily="34" charset="-122"/>
                <a:ea typeface="微软雅黑" panose="020B0503020204020204" pitchFamily="34" charset="-122"/>
              </a:rPr>
              <a:t>广西、山西、黑龙江、</a:t>
            </a:r>
            <a:r>
              <a:rPr lang="zh-CN" altLang="zh-CN" sz="1200" dirty="0">
                <a:latin typeface="微软雅黑" panose="020B0503020204020204" pitchFamily="34" charset="-122"/>
                <a:ea typeface="微软雅黑" panose="020B0503020204020204" pitchFamily="34" charset="-122"/>
              </a:rPr>
              <a:t>南昌、苏州、</a:t>
            </a:r>
            <a:r>
              <a:rPr lang="zh-CN" altLang="en-US" sz="1200" dirty="0">
                <a:latin typeface="微软雅黑" panose="020B0503020204020204" pitchFamily="34" charset="-122"/>
                <a:ea typeface="微软雅黑" panose="020B0503020204020204" pitchFamily="34" charset="-122"/>
              </a:rPr>
              <a:t>丽江、</a:t>
            </a:r>
            <a:r>
              <a:rPr lang="zh-CN" altLang="zh-CN" sz="1200" dirty="0">
                <a:latin typeface="微软雅黑" panose="020B0503020204020204" pitchFamily="34" charset="-122"/>
                <a:ea typeface="微软雅黑" panose="020B0503020204020204" pitchFamily="34" charset="-122"/>
              </a:rPr>
              <a:t>南通、济宁、青岛等</a:t>
            </a:r>
            <a:r>
              <a:rPr lang="en-US" altLang="zh-CN" sz="1200" dirty="0">
                <a:latin typeface="微软雅黑" panose="020B0503020204020204" pitchFamily="34" charset="-122"/>
                <a:ea typeface="微软雅黑" panose="020B0503020204020204" pitchFamily="34" charset="-122"/>
              </a:rPr>
              <a:t>50</a:t>
            </a:r>
            <a:r>
              <a:rPr lang="zh-CN" altLang="zh-CN" sz="1200" dirty="0">
                <a:latin typeface="微软雅黑" panose="020B0503020204020204" pitchFamily="34" charset="-122"/>
                <a:ea typeface="微软雅黑" panose="020B0503020204020204" pitchFamily="34" charset="-122"/>
              </a:rPr>
              <a:t>多个省</a:t>
            </a:r>
            <a:r>
              <a:rPr lang="zh-CN" altLang="en-US" sz="1200" dirty="0">
                <a:latin typeface="微软雅黑" panose="020B0503020204020204" pitchFamily="34" charset="-122"/>
                <a:ea typeface="微软雅黑" panose="020B0503020204020204" pitchFamily="34" charset="-122"/>
              </a:rPr>
              <a:t>或</a:t>
            </a:r>
            <a:r>
              <a:rPr lang="zh-CN" altLang="zh-CN" sz="1200" dirty="0">
                <a:latin typeface="微软雅黑" panose="020B0503020204020204" pitchFamily="34" charset="-122"/>
                <a:ea typeface="微软雅黑" panose="020B0503020204020204" pitchFamily="34" charset="-122"/>
              </a:rPr>
              <a:t>市的国有控股平台合资成立大数据应用服务及政府数据资产运营</a:t>
            </a:r>
            <a:r>
              <a:rPr lang="zh-CN" altLang="en-US" sz="1200" dirty="0">
                <a:latin typeface="微软雅黑" panose="020B0503020204020204" pitchFamily="34" charset="-122"/>
                <a:ea typeface="微软雅黑" panose="020B0503020204020204" pitchFamily="34" charset="-122"/>
              </a:rPr>
              <a:t>管理</a:t>
            </a:r>
            <a:r>
              <a:rPr lang="zh-CN" altLang="zh-CN" sz="1200" dirty="0">
                <a:latin typeface="微软雅黑" panose="020B0503020204020204" pitchFamily="34" charset="-122"/>
                <a:ea typeface="微软雅黑" panose="020B0503020204020204" pitchFamily="34" charset="-122"/>
              </a:rPr>
              <a:t>公司。</a:t>
            </a:r>
          </a:p>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t>45</a:t>
            </a:fld>
            <a:endParaRPr lang="zh-CN" altLang="en-US"/>
          </a:p>
        </p:txBody>
      </p:sp>
    </p:spTree>
    <p:extLst>
      <p:ext uri="{BB962C8B-B14F-4D97-AF65-F5344CB8AC3E}">
        <p14:creationId xmlns:p14="http://schemas.microsoft.com/office/powerpoint/2010/main" val="3333585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rgbClr val="494949"/>
                </a:solidFill>
                <a:latin typeface="黑体" panose="02010609060101010101" pitchFamily="49" charset="-122"/>
                <a:ea typeface="黑体" panose="02010609060101010101" pitchFamily="49" charset="-122"/>
              </a:rPr>
              <a:t>2008</a:t>
            </a:r>
            <a:r>
              <a:rPr lang="zh-CN" altLang="en-US" sz="1200" b="1" dirty="0">
                <a:solidFill>
                  <a:srgbClr val="494949"/>
                </a:solidFill>
                <a:latin typeface="黑体" panose="02010609060101010101" pitchFamily="49" charset="-122"/>
                <a:ea typeface="黑体" panose="02010609060101010101" pitchFamily="49" charset="-122"/>
              </a:rPr>
              <a:t>年，习近平提出民生为本、民生为重、民生为先；近年公务员考试多次提出从来治国者，宁不忘渔樵策论；</a:t>
            </a:r>
            <a:r>
              <a:rPr lang="en-US" altLang="zh-CN" sz="1200" b="1" dirty="0">
                <a:solidFill>
                  <a:srgbClr val="494949"/>
                </a:solidFill>
                <a:latin typeface="黑体" panose="02010609060101010101" pitchFamily="49" charset="-122"/>
                <a:ea typeface="黑体" panose="02010609060101010101" pitchFamily="49" charset="-122"/>
              </a:rPr>
              <a:t>2016</a:t>
            </a:r>
            <a:r>
              <a:rPr lang="zh-CN" altLang="en-US" sz="1200" b="1" dirty="0">
                <a:solidFill>
                  <a:srgbClr val="494949"/>
                </a:solidFill>
                <a:latin typeface="黑体" panose="02010609060101010101" pitchFamily="49" charset="-122"/>
                <a:ea typeface="黑体" panose="02010609060101010101" pitchFamily="49" charset="-122"/>
              </a:rPr>
              <a:t>年习近平强调治国有常，而利民为本</a:t>
            </a:r>
            <a:endParaRPr lang="zh-CN"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1" dirty="0">
              <a:solidFill>
                <a:srgbClr val="494949"/>
              </a:solidFill>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solidFill>
                <a:srgbClr val="494949"/>
              </a:solidFill>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solidFill>
                <a:srgbClr val="494949"/>
              </a:solidFill>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solidFill>
                <a:srgbClr val="494949"/>
              </a:solidFill>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rgbClr val="494949"/>
                </a:solidFill>
                <a:latin typeface="黑体" panose="02010609060101010101" pitchFamily="49" charset="-122"/>
                <a:ea typeface="黑体" panose="02010609060101010101" pitchFamily="49" charset="-122"/>
              </a:rPr>
              <a:t>治国有常，而利民为本</a:t>
            </a:r>
            <a:endParaRPr lang="zh-CN" altLang="en-US" sz="1200" dirty="0"/>
          </a:p>
          <a:p>
            <a:r>
              <a:rPr lang="zh-CN" altLang="en-US" sz="1200" b="1" i="0" kern="1200" dirty="0">
                <a:solidFill>
                  <a:schemeClr val="tx1"/>
                </a:solidFill>
                <a:effectLst/>
                <a:latin typeface="+mn-lt"/>
                <a:ea typeface="+mn-ea"/>
                <a:cs typeface="+mn-cs"/>
              </a:rPr>
              <a:t>出处：</a:t>
            </a:r>
            <a:r>
              <a:rPr lang="zh-CN" altLang="en-US" sz="1200" b="0" i="0" kern="1200" dirty="0">
                <a:solidFill>
                  <a:schemeClr val="tx1"/>
                </a:solidFill>
                <a:effectLst/>
                <a:latin typeface="+mn-lt"/>
                <a:ea typeface="+mn-ea"/>
                <a:cs typeface="+mn-cs"/>
              </a:rPr>
              <a:t>（西汉）刘安</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淮南子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氾论训</a:t>
            </a:r>
            <a:r>
              <a:rPr lang="en-US" altLang="zh-CN" sz="1200" b="0" i="0" kern="1200" dirty="0">
                <a:solidFill>
                  <a:schemeClr val="tx1"/>
                </a:solidFill>
                <a:effectLst/>
                <a:latin typeface="+mn-lt"/>
                <a:ea typeface="+mn-ea"/>
                <a:cs typeface="+mn-cs"/>
              </a:rPr>
              <a:t>》</a:t>
            </a:r>
          </a:p>
          <a:p>
            <a:pPr latinLnBrk="0"/>
            <a:r>
              <a:rPr lang="zh-CN" altLang="en-US" sz="1200" b="1" i="0" kern="1200" dirty="0">
                <a:solidFill>
                  <a:schemeClr val="tx1"/>
                </a:solidFill>
                <a:effectLst/>
                <a:latin typeface="+mn-lt"/>
                <a:ea typeface="+mn-ea"/>
                <a:cs typeface="+mn-cs"/>
              </a:rPr>
              <a:t>原典：</a:t>
            </a:r>
            <a:endParaRPr lang="zh-CN" altLang="en-US" sz="1200" b="0" i="0" kern="1200" dirty="0">
              <a:solidFill>
                <a:schemeClr val="tx1"/>
              </a:solidFill>
              <a:effectLst/>
              <a:latin typeface="+mn-lt"/>
              <a:ea typeface="+mn-ea"/>
              <a:cs typeface="+mn-cs"/>
            </a:endParaRPr>
          </a:p>
          <a:p>
            <a:pPr latinLnBrk="0"/>
            <a:r>
              <a:rPr lang="zh-CN" altLang="en-US" sz="1200" b="0" i="0" kern="1200" dirty="0">
                <a:solidFill>
                  <a:schemeClr val="tx1"/>
                </a:solidFill>
                <a:effectLst/>
                <a:latin typeface="+mn-lt"/>
                <a:ea typeface="+mn-ea"/>
                <a:cs typeface="+mn-cs"/>
              </a:rPr>
              <a:t>      故圣人制礼乐，而不制于礼乐。</a:t>
            </a:r>
            <a:r>
              <a:rPr lang="zh-CN" altLang="en-US" sz="1200" b="1" i="0" kern="1200" dirty="0">
                <a:solidFill>
                  <a:schemeClr val="tx1"/>
                </a:solidFill>
                <a:effectLst/>
                <a:latin typeface="+mn-lt"/>
                <a:ea typeface="+mn-ea"/>
                <a:cs typeface="+mn-cs"/>
              </a:rPr>
              <a:t>治国有常，而利民为本</a:t>
            </a:r>
            <a:r>
              <a:rPr lang="zh-CN" altLang="en-US" sz="1200" b="0" i="0" kern="1200" dirty="0">
                <a:solidFill>
                  <a:schemeClr val="tx1"/>
                </a:solidFill>
                <a:effectLst/>
                <a:latin typeface="+mn-lt"/>
                <a:ea typeface="+mn-ea"/>
                <a:cs typeface="+mn-cs"/>
              </a:rPr>
              <a:t>；政教有经，而令行为上。苟利于民，不必法古；苟周于事，不必循旧。</a:t>
            </a:r>
          </a:p>
          <a:p>
            <a:pPr latinLnBrk="0"/>
            <a:r>
              <a:rPr lang="zh-CN" altLang="en-US" sz="1200" b="0" i="0" kern="1200" dirty="0">
                <a:solidFill>
                  <a:schemeClr val="tx1"/>
                </a:solidFill>
                <a:effectLst/>
                <a:latin typeface="+mn-lt"/>
                <a:ea typeface="+mn-ea"/>
                <a:cs typeface="+mn-cs"/>
              </a:rPr>
              <a:t> </a:t>
            </a:r>
            <a:r>
              <a:rPr lang="zh-CN" altLang="en-US" sz="1200" b="1" i="0" kern="1200" dirty="0">
                <a:solidFill>
                  <a:schemeClr val="tx1"/>
                </a:solidFill>
                <a:effectLst/>
                <a:latin typeface="+mn-lt"/>
                <a:ea typeface="+mn-ea"/>
                <a:cs typeface="+mn-cs"/>
              </a:rPr>
              <a:t>   释义：</a:t>
            </a:r>
            <a:endParaRPr lang="zh-CN" altLang="en-US" sz="1200" b="0" i="0" kern="1200" dirty="0">
              <a:solidFill>
                <a:schemeClr val="tx1"/>
              </a:solidFill>
              <a:effectLst/>
              <a:latin typeface="+mn-lt"/>
              <a:ea typeface="+mn-ea"/>
              <a:cs typeface="+mn-cs"/>
            </a:endParaRPr>
          </a:p>
          <a:p>
            <a:pPr latinLnBrk="0"/>
            <a:r>
              <a:rPr lang="zh-CN" altLang="en-US" sz="1200" b="0" i="0" kern="1200" dirty="0">
                <a:solidFill>
                  <a:schemeClr val="tx1"/>
                </a:solidFill>
                <a:effectLst/>
                <a:latin typeface="+mn-lt"/>
                <a:ea typeface="+mn-ea"/>
                <a:cs typeface="+mn-cs"/>
              </a:rPr>
              <a:t>上述原典见于</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淮南子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氾论训</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。“氾论”，亦作“泛论”。东汉高诱题解曰：“博説世间古今得失，以道为化，大归于一，故曰氾论。”</a:t>
            </a:r>
          </a:p>
          <a:p>
            <a:pPr latinLnBrk="0"/>
            <a:r>
              <a:rPr lang="zh-CN" altLang="en-US" sz="1200" b="0" i="0" kern="1200" dirty="0">
                <a:solidFill>
                  <a:schemeClr val="tx1"/>
                </a:solidFill>
                <a:effectLst/>
                <a:latin typeface="+mn-lt"/>
                <a:ea typeface="+mn-ea"/>
                <a:cs typeface="+mn-cs"/>
              </a:rPr>
              <a:t>“治国有常</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而利民为本”是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淮南子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颇富民本色彩的政治命题。这里所说的“常”</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指的是基本方略；“本”</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意为根本和要害。这句话意思是说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治理国家有一定的方略，就是以对人民有利为根本。围绕这一命题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淮南子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提出了一系列的爱民、利民、顺民、安民的施政观点</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极大丰富了中国古代民本思想的文化内涵</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对后世产生了深远影响。</a:t>
            </a: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习近平用典</a:t>
            </a:r>
            <a:r>
              <a:rPr lang="en-US" altLang="zh-CN" sz="1200" b="0" i="0" kern="1200" dirty="0">
                <a:solidFill>
                  <a:schemeClr val="tx1"/>
                </a:solidFill>
                <a:effectLst/>
                <a:latin typeface="+mn-lt"/>
                <a:ea typeface="+mn-ea"/>
                <a:cs typeface="+mn-cs"/>
              </a:rPr>
              <a:t>——2016</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18</a:t>
            </a:r>
            <a:r>
              <a:rPr lang="zh-CN" altLang="en-US" sz="1200" b="0" i="0" kern="1200" dirty="0">
                <a:solidFill>
                  <a:schemeClr val="tx1"/>
                </a:solidFill>
                <a:effectLst/>
                <a:latin typeface="+mn-lt"/>
                <a:ea typeface="+mn-ea"/>
                <a:cs typeface="+mn-cs"/>
              </a:rPr>
              <a:t>日</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在省部级主要领导干部学习贯彻党的十八届五中全会精神专题研讨班上的讲话</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治国有常，而利民为本。</a:t>
            </a:r>
            <a:r>
              <a:rPr lang="zh-CN" altLang="en-US" sz="1200" b="0" i="0" kern="1200" dirty="0">
                <a:solidFill>
                  <a:schemeClr val="tx1"/>
                </a:solidFill>
                <a:effectLst/>
                <a:latin typeface="+mn-lt"/>
                <a:ea typeface="+mn-ea"/>
                <a:cs typeface="+mn-cs"/>
              </a:rPr>
              <a:t>”以人民为中心的发展思想，不是一个抽象的、玄奥的概念，不能只停留在口头上、止步于思想环节，而要体现在经济社会发展各个环节。要坚持人民主体地位，顺应人民群众对美好生活的向往，不断实现好、维护好、发展好最广大人民根本利益，做到发展为了人民、发展依靠人民、发展成果由人民共享。要通过深化改革、创新驱动，提高经济发展质量和效益，生产出更多更好的物质精神产品，不断满足人民日益增长的物质文化需要。要全面调动人的积极性、主动性、创造性，为各行业各方面的劳动者、企业家、创新人才、各级干部创造发挥作用的舞台和环境。要坚持社会主义基本经济制度和分配制度，调整收入分配格局，完善以税收、社会保障、转移支付等为主要手段的再分配调节机制，维护社会公平正义，解决好收入差距问题，使发展成果更多更公平惠及全体人民。</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1" i="0" kern="1200" dirty="0">
                <a:solidFill>
                  <a:schemeClr val="tx1"/>
                </a:solidFill>
                <a:effectLst/>
                <a:latin typeface="+mn-lt"/>
                <a:ea typeface="+mn-ea"/>
                <a:cs typeface="+mn-cs"/>
              </a:rPr>
              <a:t>从来治国者 宁不忘渔樵， 明代诗人谢榛</a:t>
            </a:r>
            <a:endParaRPr lang="zh-CN" altLang="en-US" sz="1200" b="0" i="0" kern="1200" dirty="0">
              <a:solidFill>
                <a:schemeClr val="tx1"/>
              </a:solidFill>
              <a:effectLst/>
              <a:latin typeface="+mn-lt"/>
              <a:ea typeface="+mn-ea"/>
              <a:cs typeface="+mn-cs"/>
            </a:endParaRPr>
          </a:p>
          <a:p>
            <a:r>
              <a:rPr lang="zh-CN" altLang="en-US" sz="1200" b="1"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强化服务意识 提高办事效率</a:t>
            </a:r>
            <a:endParaRPr lang="zh-CN" altLang="en-US" sz="1200" b="0" i="0" kern="1200" dirty="0">
              <a:solidFill>
                <a:schemeClr val="tx1"/>
              </a:solidFill>
              <a:effectLst/>
              <a:latin typeface="+mn-lt"/>
              <a:ea typeface="+mn-ea"/>
              <a:cs typeface="+mn-cs"/>
            </a:endParaRPr>
          </a:p>
          <a:p>
            <a:r>
              <a:rPr lang="zh-CN" altLang="en-US" dirty="0"/>
              <a:t>多面年公务员申论</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习近平一直强调</a:t>
            </a:r>
            <a:r>
              <a:rPr lang="zh-CN" altLang="en-US" sz="1200" b="1" dirty="0">
                <a:solidFill>
                  <a:srgbClr val="494949"/>
                </a:solidFill>
                <a:latin typeface="黑体" panose="02010609060101010101" pitchFamily="49" charset="-122"/>
                <a:ea typeface="黑体" panose="02010609060101010101" pitchFamily="49" charset="-122"/>
              </a:rPr>
              <a:t>民生为本、民生为重、民生为先</a:t>
            </a:r>
          </a:p>
          <a:p>
            <a:r>
              <a:rPr lang="en-US" altLang="zh-CN" dirty="0"/>
              <a:t>2008</a:t>
            </a:r>
            <a:r>
              <a:rPr lang="zh-CN" altLang="en-US" dirty="0"/>
              <a:t>年执政开始，</a:t>
            </a:r>
            <a:r>
              <a:rPr lang="zh-CN" altLang="en-US" sz="1200" b="0" i="0" kern="1200" dirty="0">
                <a:solidFill>
                  <a:schemeClr val="tx1"/>
                </a:solidFill>
                <a:effectLst/>
                <a:latin typeface="+mn-lt"/>
                <a:ea typeface="+mn-ea"/>
                <a:cs typeface="+mn-cs"/>
              </a:rPr>
              <a:t>习近平十分关注民生问题。他强调，只有解决好民生问题，人民才会安居乐业，社会才能和谐稳定。在推动科学发展的过程中，要更加注重保障和改善民生，更加注重加强社会建设和社会管理，始终坚持民生为先、民生为重、民生为本，坚持把新增财力向困难民众倾斜、向农村倾斜、向基层倾斜、向社会事业倾斜，使民众共享改革发展成果。</a:t>
            </a:r>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4</a:t>
            </a:fld>
            <a:endParaRPr lang="zh-CN" altLang="en-US"/>
          </a:p>
        </p:txBody>
      </p:sp>
    </p:spTree>
    <p:extLst>
      <p:ext uri="{BB962C8B-B14F-4D97-AF65-F5344CB8AC3E}">
        <p14:creationId xmlns:p14="http://schemas.microsoft.com/office/powerpoint/2010/main" val="9889812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dirty="0">
                <a:latin typeface="微软雅黑" panose="020B0503020204020204" pitchFamily="34" charset="-122"/>
                <a:ea typeface="微软雅黑" panose="020B0503020204020204" pitchFamily="34" charset="-122"/>
              </a:rPr>
              <a:t>九次方大数据是国内唯一一家已经设计研发完成了</a:t>
            </a:r>
            <a:r>
              <a:rPr lang="en-US" altLang="zh-CN" sz="1200" dirty="0">
                <a:latin typeface="微软雅黑" panose="020B0503020204020204" pitchFamily="34" charset="-122"/>
                <a:ea typeface="微软雅黑" panose="020B0503020204020204" pitchFamily="34" charset="-122"/>
              </a:rPr>
              <a:t>4000</a:t>
            </a:r>
            <a:r>
              <a:rPr lang="zh-CN" altLang="zh-CN" sz="1200" dirty="0">
                <a:latin typeface="微软雅黑" panose="020B0503020204020204" pitchFamily="34" charset="-122"/>
                <a:ea typeface="微软雅黑" panose="020B0503020204020204" pitchFamily="34" charset="-122"/>
              </a:rPr>
              <a:t>多个政府大数据应用场景的公司。已经获得专利及软著等专业资质逾</a:t>
            </a:r>
            <a:r>
              <a:rPr lang="en-US" altLang="zh-CN" sz="1200" dirty="0">
                <a:latin typeface="微软雅黑" panose="020B0503020204020204" pitchFamily="34" charset="-122"/>
                <a:ea typeface="微软雅黑" panose="020B0503020204020204" pitchFamily="34" charset="-122"/>
              </a:rPr>
              <a:t>100</a:t>
            </a:r>
            <a:r>
              <a:rPr lang="zh-CN" altLang="zh-CN" sz="1200" dirty="0">
                <a:latin typeface="微软雅黑" panose="020B0503020204020204" pitchFamily="34" charset="-122"/>
                <a:ea typeface="微软雅黑" panose="020B0503020204020204" pitchFamily="34" charset="-122"/>
              </a:rPr>
              <a:t>项，公司大数据安全体系达到公安部等级保护测试的中高级应用标准。九次方大数据目前提供的大数据应用服务已经覆盖了</a:t>
            </a:r>
            <a:r>
              <a:rPr lang="en-US" altLang="zh-CN" sz="1200" dirty="0">
                <a:latin typeface="微软雅黑" panose="020B0503020204020204" pitchFamily="34" charset="-122"/>
                <a:ea typeface="微软雅黑" panose="020B0503020204020204" pitchFamily="34" charset="-122"/>
              </a:rPr>
              <a:t>30</a:t>
            </a:r>
            <a:r>
              <a:rPr lang="zh-CN" altLang="zh-CN" sz="1200" dirty="0">
                <a:latin typeface="微软雅黑" panose="020B0503020204020204" pitchFamily="34" charset="-122"/>
                <a:ea typeface="微软雅黑" panose="020B0503020204020204" pitchFamily="34" charset="-122"/>
              </a:rPr>
              <a:t>多个领域，比如农业大数据、旅游大数据、金融大数据、社会维稳反恐大数据、经侦刑侦大数据、医疗大数据、信用大数据、能源大数据、教育大数据、交通大数据、扶贫大数据、工商大数据、经济运行大数据、质检大数据等</a:t>
            </a:r>
            <a:r>
              <a:rPr lang="zh-CN" altLang="en-US" sz="1200" dirty="0">
                <a:latin typeface="微软雅黑" panose="020B0503020204020204" pitchFamily="34" charset="-122"/>
                <a:ea typeface="微软雅黑" panose="020B0503020204020204" pitchFamily="34" charset="-122"/>
              </a:rPr>
              <a:t>。</a:t>
            </a:r>
            <a:endParaRPr lang="zh-CN" altLang="zh-CN" sz="1200" dirty="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t>46</a:t>
            </a:fld>
            <a:endParaRPr lang="zh-CN" altLang="en-US"/>
          </a:p>
        </p:txBody>
      </p:sp>
    </p:spTree>
    <p:extLst>
      <p:ext uri="{BB962C8B-B14F-4D97-AF65-F5344CB8AC3E}">
        <p14:creationId xmlns:p14="http://schemas.microsoft.com/office/powerpoint/2010/main" val="1928547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5</a:t>
            </a:fld>
            <a:endParaRPr lang="zh-CN" altLang="en-US"/>
          </a:p>
        </p:txBody>
      </p:sp>
    </p:spTree>
    <p:extLst>
      <p:ext uri="{BB962C8B-B14F-4D97-AF65-F5344CB8AC3E}">
        <p14:creationId xmlns:p14="http://schemas.microsoft.com/office/powerpoint/2010/main" val="3179787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消费价格指数（</a:t>
            </a:r>
            <a:r>
              <a:rPr lang="en-US" altLang="zh-CN" dirty="0"/>
              <a:t>CPI</a:t>
            </a:r>
            <a:r>
              <a:rPr lang="zh-CN" altLang="en-US" dirty="0"/>
              <a:t>），采购经理人指数（</a:t>
            </a:r>
            <a:r>
              <a:rPr lang="en-US" altLang="zh-CN" dirty="0"/>
              <a:t>PMI</a:t>
            </a:r>
            <a:r>
              <a:rPr lang="zh-CN" altLang="en-US" dirty="0"/>
              <a:t>）</a:t>
            </a:r>
            <a:endParaRPr lang="en-US" altLang="zh-CN" dirty="0"/>
          </a:p>
          <a:p>
            <a:r>
              <a:rPr lang="en-US" altLang="zh-CN" dirty="0"/>
              <a:t>CPI</a:t>
            </a:r>
            <a:r>
              <a:rPr lang="zh-CN" altLang="en-US" dirty="0"/>
              <a:t>是</a:t>
            </a:r>
            <a:r>
              <a:rPr lang="zh-CN" altLang="en-US" dirty="0">
                <a:hlinkClick r:id="rId3"/>
              </a:rPr>
              <a:t>居民消费价格指数</a:t>
            </a:r>
            <a:r>
              <a:rPr lang="zh-CN" altLang="en-US" dirty="0"/>
              <a:t>（</a:t>
            </a:r>
            <a:r>
              <a:rPr lang="en-US" altLang="zh-CN" dirty="0"/>
              <a:t>consumer price index</a:t>
            </a:r>
            <a:r>
              <a:rPr lang="zh-CN" altLang="en-US" dirty="0"/>
              <a:t>）的简称。居民消费价格指数，是一个反映居民家庭一般所购买的消费品和服务项目价格水平变动情况的</a:t>
            </a:r>
            <a:r>
              <a:rPr lang="zh-CN" altLang="en-US" dirty="0">
                <a:hlinkClick r:id="rId4"/>
              </a:rPr>
              <a:t>宏观经济指标</a:t>
            </a:r>
            <a:r>
              <a:rPr lang="zh-CN" altLang="en-US" dirty="0"/>
              <a:t>。它是在特定时段内</a:t>
            </a:r>
            <a:r>
              <a:rPr lang="zh-CN" altLang="en-US" dirty="0">
                <a:hlinkClick r:id="rId5"/>
              </a:rPr>
              <a:t>度量</a:t>
            </a:r>
            <a:r>
              <a:rPr lang="zh-CN" altLang="en-US" dirty="0"/>
              <a:t>一组代表性消费商品及服务项目的价格水平随时间而变动的相对数，是用来反映居民家庭购买消费商品及服务的价格水平的变动情况。</a:t>
            </a:r>
            <a:endParaRPr lang="en-US" altLang="zh-CN" dirty="0"/>
          </a:p>
          <a:p>
            <a:endParaRPr lang="en-US" dirty="0"/>
          </a:p>
          <a:p>
            <a:r>
              <a:rPr lang="en-US" altLang="zh-CN" dirty="0">
                <a:hlinkClick r:id="rId6"/>
              </a:rPr>
              <a:t>CPI</a:t>
            </a:r>
            <a:r>
              <a:rPr lang="zh-CN" altLang="en-US" dirty="0"/>
              <a:t>是反映与居民生活有关的消费品及服务价格水平的变动情况的重要宏观经济指标，也是宏观经济分析与决策以及国民经济核算的重要指标。一般来说，</a:t>
            </a:r>
            <a:r>
              <a:rPr lang="en-US" altLang="zh-CN" dirty="0"/>
              <a:t>CPI</a:t>
            </a:r>
            <a:r>
              <a:rPr lang="zh-CN" altLang="en-US" dirty="0"/>
              <a:t>的高低直接影响着国家的宏观经济调控措施的出台与力度，如央行是否调息、是否调整存款</a:t>
            </a:r>
            <a:r>
              <a:rPr lang="zh-CN" altLang="en-US" dirty="0">
                <a:hlinkClick r:id="rId7"/>
              </a:rPr>
              <a:t>准备金率</a:t>
            </a:r>
            <a:r>
              <a:rPr lang="zh-CN" altLang="en-US" dirty="0"/>
              <a:t>等。同时，</a:t>
            </a:r>
            <a:r>
              <a:rPr lang="en-US" altLang="zh-CN" dirty="0"/>
              <a:t>CPI</a:t>
            </a:r>
            <a:r>
              <a:rPr lang="zh-CN" altLang="en-US" dirty="0"/>
              <a:t>的高低也间接影响资本市场（如股票市场、期货市场、资本市场、金融市场）的变化。</a:t>
            </a:r>
          </a:p>
          <a:p>
            <a:r>
              <a:rPr lang="zh-CN" altLang="en-US" dirty="0"/>
              <a:t>编制居民消费价格指数的目的，是了解全国各地价格变动的基本情况，分析研究价格变动对社会经济和居民生活的影响，满足各级政府制定政策和计划、进行宏观调控的需要，以及为</a:t>
            </a:r>
            <a:r>
              <a:rPr lang="zh-CN" altLang="en-US" dirty="0">
                <a:hlinkClick r:id="rId8"/>
              </a:rPr>
              <a:t>国民经济核算</a:t>
            </a:r>
            <a:r>
              <a:rPr lang="zh-CN" altLang="en-US" dirty="0"/>
              <a:t>提供参考和依据。</a:t>
            </a:r>
          </a:p>
          <a:p>
            <a:r>
              <a:rPr lang="zh-CN" altLang="en-US" dirty="0"/>
              <a:t>消费者物价指数（</a:t>
            </a:r>
            <a:r>
              <a:rPr lang="en-US" altLang="zh-CN" dirty="0"/>
              <a:t>CPI</a:t>
            </a:r>
            <a:r>
              <a:rPr lang="zh-CN" altLang="en-US" dirty="0"/>
              <a:t>）与</a:t>
            </a:r>
            <a:r>
              <a:rPr lang="zh-CN" altLang="en-US" dirty="0">
                <a:hlinkClick r:id="rId9"/>
              </a:rPr>
              <a:t>就业形势报告</a:t>
            </a:r>
            <a:r>
              <a:rPr lang="zh-CN" altLang="en-US" dirty="0"/>
              <a:t>（</a:t>
            </a:r>
            <a:r>
              <a:rPr lang="zh-CN" altLang="en-US" dirty="0">
                <a:hlinkClick r:id="rId10"/>
              </a:rPr>
              <a:t>非农</a:t>
            </a:r>
            <a:r>
              <a:rPr lang="zh-CN" altLang="en-US" dirty="0"/>
              <a:t>）结合在一起，就成了金融市场上被仔细研究的另一个热门的经济指标，因为通货膨胀影响着每一个人，它决定着消费者花费多少来购买商品和服务，左右着商业经营的成本，极大地破坏着个人或企业的投资，影响着退休人员的生活质量。而且，对</a:t>
            </a:r>
            <a:r>
              <a:rPr lang="zh-CN" altLang="en-US" dirty="0">
                <a:hlinkClick r:id="rId11"/>
              </a:rPr>
              <a:t>通货膨胀</a:t>
            </a:r>
            <a:r>
              <a:rPr lang="zh-CN" altLang="en-US" dirty="0"/>
              <a:t>的展望有助于设立劳动合同和制定政府的财政政策。</a:t>
            </a:r>
          </a:p>
          <a:p>
            <a:r>
              <a:rPr lang="zh-CN" altLang="en-US" dirty="0">
                <a:hlinkClick r:id="rId12"/>
              </a:rPr>
              <a:t>消费者物价指数</a:t>
            </a:r>
            <a:r>
              <a:rPr lang="zh-CN" altLang="en-US" dirty="0"/>
              <a:t>测量的是随着时间的变化，包括</a:t>
            </a:r>
            <a:r>
              <a:rPr lang="en-US" altLang="zh-CN" dirty="0"/>
              <a:t>200</a:t>
            </a:r>
            <a:r>
              <a:rPr lang="zh-CN" altLang="en-US" dirty="0"/>
              <a:t>多种各式各样的商品和服务零售价格的平均变化值。这</a:t>
            </a:r>
            <a:r>
              <a:rPr lang="en-US" altLang="zh-CN" dirty="0"/>
              <a:t>200</a:t>
            </a:r>
            <a:r>
              <a:rPr lang="zh-CN" altLang="en-US" dirty="0"/>
              <a:t>多种商品和服务被分为</a:t>
            </a:r>
            <a:r>
              <a:rPr lang="en-US" altLang="zh-CN" dirty="0"/>
              <a:t>8</a:t>
            </a:r>
            <a:r>
              <a:rPr lang="zh-CN" altLang="en-US" dirty="0"/>
              <a:t>个主要的类别。在计算消费者物价指数时，每一个类别都有一个能显示其重要性的权数。这些权数是通过向成千上万的家庭和个人，调查他们购买的产品和服务而确定的。权数每两年修正一次，以使它们与人们改变了的</a:t>
            </a:r>
            <a:r>
              <a:rPr lang="zh-CN" altLang="en-US" dirty="0">
                <a:hlinkClick r:id="rId13"/>
              </a:rPr>
              <a:t>偏好</a:t>
            </a:r>
            <a:r>
              <a:rPr lang="zh-CN" altLang="en-US" dirty="0"/>
              <a:t>相符。</a:t>
            </a:r>
          </a:p>
          <a:p>
            <a:endParaRPr lang="en-US" dirty="0"/>
          </a:p>
          <a:p>
            <a:endParaRPr lang="en-US" dirty="0"/>
          </a:p>
          <a:p>
            <a:r>
              <a:rPr lang="zh-CN" altLang="en-US" b="1" dirty="0"/>
              <a:t>基本功能</a:t>
            </a:r>
          </a:p>
          <a:p>
            <a:r>
              <a:rPr lang="en-US" altLang="zh-CN" dirty="0"/>
              <a:t>1</a:t>
            </a:r>
            <a:r>
              <a:rPr lang="zh-CN" altLang="en-US" dirty="0"/>
              <a:t>、度量通货膨胀（</a:t>
            </a:r>
            <a:r>
              <a:rPr lang="zh-CN" altLang="en-US" dirty="0">
                <a:hlinkClick r:id="rId14"/>
              </a:rPr>
              <a:t>通货紧缩</a:t>
            </a:r>
            <a:r>
              <a:rPr lang="zh-CN" altLang="en-US" dirty="0"/>
              <a:t>）。</a:t>
            </a:r>
            <a:r>
              <a:rPr lang="en-US" altLang="zh-CN" dirty="0"/>
              <a:t>CPI</a:t>
            </a:r>
            <a:r>
              <a:rPr lang="zh-CN" altLang="en-US" dirty="0"/>
              <a:t>是度量通货膨胀的一个重要指标。</a:t>
            </a:r>
            <a:r>
              <a:rPr lang="zh-CN" altLang="en-US" dirty="0">
                <a:hlinkClick r:id="rId11"/>
              </a:rPr>
              <a:t>通货膨胀</a:t>
            </a:r>
            <a:r>
              <a:rPr lang="zh-CN" altLang="en-US" dirty="0"/>
              <a:t>是物价水平普遍而持续的上升。</a:t>
            </a:r>
            <a:r>
              <a:rPr lang="en-US" altLang="zh-CN" dirty="0"/>
              <a:t>CPI</a:t>
            </a:r>
            <a:r>
              <a:rPr lang="zh-CN" altLang="en-US" dirty="0"/>
              <a:t>的高低可以在一定水平上说明通货膨胀的严重程度；</a:t>
            </a:r>
          </a:p>
          <a:p>
            <a:r>
              <a:rPr lang="en-US" altLang="zh-CN" dirty="0"/>
              <a:t>2</a:t>
            </a:r>
            <a:r>
              <a:rPr lang="zh-CN" altLang="en-US" dirty="0"/>
              <a:t>、国民经济核算。在国民经济核算中，需要各种价格指数。如消费者价格指数（</a:t>
            </a:r>
            <a:r>
              <a:rPr lang="en-US" altLang="zh-CN" dirty="0"/>
              <a:t>CPI</a:t>
            </a:r>
            <a:r>
              <a:rPr lang="zh-CN" altLang="en-US" dirty="0"/>
              <a:t>）、生产者价格指数（</a:t>
            </a:r>
            <a:r>
              <a:rPr lang="en-US" altLang="zh-CN" dirty="0">
                <a:hlinkClick r:id="rId15"/>
              </a:rPr>
              <a:t>PPI</a:t>
            </a:r>
            <a:r>
              <a:rPr lang="zh-CN" altLang="en-US" dirty="0"/>
              <a:t>）以及</a:t>
            </a:r>
            <a:r>
              <a:rPr lang="en-US" altLang="zh-CN" dirty="0">
                <a:hlinkClick r:id="rId16"/>
              </a:rPr>
              <a:t>GDP</a:t>
            </a:r>
            <a:r>
              <a:rPr lang="zh-CN" altLang="en-US" dirty="0"/>
              <a:t>平减指数，对</a:t>
            </a:r>
            <a:r>
              <a:rPr lang="en-US" altLang="zh-CN" dirty="0"/>
              <a:t>GDP</a:t>
            </a:r>
            <a:r>
              <a:rPr lang="zh-CN" altLang="en-US" dirty="0"/>
              <a:t>进行核算，从而剔除价格因素的影响。</a:t>
            </a:r>
          </a:p>
          <a:p>
            <a:r>
              <a:rPr lang="en-US" altLang="zh-CN" dirty="0"/>
              <a:t>3</a:t>
            </a:r>
            <a:r>
              <a:rPr lang="zh-CN" altLang="en-US" dirty="0"/>
              <a:t>、契约指数化调整。例如在薪资报酬谈判中，因为雇员希望薪资（名义）增长能相等或高于</a:t>
            </a:r>
            <a:r>
              <a:rPr lang="en-US" altLang="zh-CN" dirty="0"/>
              <a:t>CPI</a:t>
            </a:r>
            <a:r>
              <a:rPr lang="zh-CN" altLang="en-US" dirty="0"/>
              <a:t>，希望名义薪资会随</a:t>
            </a:r>
            <a:r>
              <a:rPr lang="en-US" altLang="zh-CN" dirty="0"/>
              <a:t>CPI</a:t>
            </a:r>
            <a:r>
              <a:rPr lang="zh-CN" altLang="en-US" dirty="0"/>
              <a:t>的升高自动调整等。其调整之时机通常于通货膨胀发生之后，幅度较实际通货膨胀率为低。</a:t>
            </a:r>
          </a:p>
          <a:p>
            <a:r>
              <a:rPr lang="en-US" altLang="zh-CN" dirty="0"/>
              <a:t>4</a:t>
            </a:r>
            <a:r>
              <a:rPr lang="zh-CN" altLang="en-US" dirty="0"/>
              <a:t>、反映</a:t>
            </a:r>
            <a:r>
              <a:rPr lang="zh-CN" altLang="en-US" dirty="0">
                <a:hlinkClick r:id="rId17"/>
              </a:rPr>
              <a:t>货币购买力</a:t>
            </a:r>
            <a:r>
              <a:rPr lang="zh-CN" altLang="en-US" dirty="0"/>
              <a:t>变动 ：货币购买力是指单位货币能够购买到的消费品和服务的数量。消费者物价指数上涨，货币购买力则下降；反之则上升。消费者物价指数的倒数就是</a:t>
            </a:r>
            <a:r>
              <a:rPr lang="zh-CN" altLang="en-US" dirty="0">
                <a:hlinkClick r:id="rId18"/>
              </a:rPr>
              <a:t>货币购买力指数</a:t>
            </a:r>
            <a:r>
              <a:rPr lang="zh-CN" altLang="en-US" dirty="0"/>
              <a:t>。</a:t>
            </a:r>
          </a:p>
          <a:p>
            <a:r>
              <a:rPr lang="en-US" altLang="zh-CN" dirty="0"/>
              <a:t>5</a:t>
            </a:r>
            <a:r>
              <a:rPr lang="zh-CN" altLang="en-US" dirty="0"/>
              <a:t>、反映对职工</a:t>
            </a:r>
            <a:r>
              <a:rPr lang="zh-CN" altLang="en-US" dirty="0">
                <a:hlinkClick r:id="rId19"/>
              </a:rPr>
              <a:t>实际工资</a:t>
            </a:r>
            <a:r>
              <a:rPr lang="zh-CN" altLang="en-US" dirty="0"/>
              <a:t>的影响 ：消费者物价指数的提高意味着实际工资的减少，消费者物价指数的下降意味着实际工资的提高。因此，可利用消费者物价指数将名义工资转化为实际工资。</a:t>
            </a:r>
          </a:p>
          <a:p>
            <a:r>
              <a:rPr lang="en-US" altLang="zh-CN" dirty="0"/>
              <a:t>6</a:t>
            </a:r>
            <a:r>
              <a:rPr lang="zh-CN" altLang="en-US" dirty="0"/>
              <a:t>、</a:t>
            </a:r>
            <a:r>
              <a:rPr lang="en-US" altLang="zh-CN" dirty="0"/>
              <a:t>CPI</a:t>
            </a:r>
            <a:r>
              <a:rPr lang="zh-CN" altLang="en-US" dirty="0"/>
              <a:t>对股市的影响：一般情况下，物价上涨，股价上涨；物价下跌，股价也下跌</a:t>
            </a:r>
          </a:p>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7</a:t>
            </a:fld>
            <a:endParaRPr lang="zh-CN" altLang="en-US"/>
          </a:p>
        </p:txBody>
      </p:sp>
    </p:spTree>
    <p:extLst>
      <p:ext uri="{BB962C8B-B14F-4D97-AF65-F5344CB8AC3E}">
        <p14:creationId xmlns:p14="http://schemas.microsoft.com/office/powerpoint/2010/main" val="25074701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10</a:t>
            </a:fld>
            <a:endParaRPr lang="zh-CN" altLang="en-US"/>
          </a:p>
        </p:txBody>
      </p:sp>
    </p:spTree>
    <p:extLst>
      <p:ext uri="{BB962C8B-B14F-4D97-AF65-F5344CB8AC3E}">
        <p14:creationId xmlns:p14="http://schemas.microsoft.com/office/powerpoint/2010/main" val="2883152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2588" y="685800"/>
            <a:ext cx="6092825" cy="3429000"/>
          </a:xfrm>
          <a:prstGeom prst="rect">
            <a:avLst/>
          </a:prstGeom>
        </p:spPr>
        <p:txBody>
          <a:bodyPr/>
          <a:lstStyle/>
          <a:p>
            <a:pPr lvl="0"/>
            <a:endParaRPr/>
          </a:p>
        </p:txBody>
      </p:sp>
      <p:sp>
        <p:nvSpPr>
          <p:cNvPr id="433" name="Shape 433"/>
          <p:cNvSpPr>
            <a:spLocks noGrp="1"/>
          </p:cNvSpPr>
          <p:nvPr>
            <p:ph type="body" sz="quarter" idx="1"/>
          </p:nvPr>
        </p:nvSpPr>
        <p:spPr>
          <a:prstGeom prst="rect">
            <a:avLst/>
          </a:prstGeom>
        </p:spPr>
        <p:txBody>
          <a:bodyPr/>
          <a:lstStyle/>
          <a:p>
            <a:pPr lvl="0">
              <a:defRPr sz="1800"/>
            </a:pPr>
            <a:endParaRPr sz="1200"/>
          </a:p>
          <a:p>
            <a:pPr lvl="0">
              <a:defRPr sz="1800"/>
            </a:pPr>
            <a:endParaRPr sz="1200"/>
          </a:p>
          <a:p>
            <a:pPr lvl="0">
              <a:defRPr sz="1800"/>
            </a:pPr>
            <a:endParaRPr sz="1200"/>
          </a:p>
        </p:txBody>
      </p:sp>
    </p:spTree>
    <p:extLst>
      <p:ext uri="{BB962C8B-B14F-4D97-AF65-F5344CB8AC3E}">
        <p14:creationId xmlns:p14="http://schemas.microsoft.com/office/powerpoint/2010/main" val="2308391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4AE1D939-3E60-4063-B05E-56844F97CE60}" type="slidenum">
              <a:rPr lang="zh-CN" altLang="en-US" smtClean="0"/>
              <a:t>12</a:t>
            </a:fld>
            <a:endParaRPr lang="zh-CN" altLang="en-US"/>
          </a:p>
        </p:txBody>
      </p:sp>
    </p:spTree>
    <p:extLst>
      <p:ext uri="{BB962C8B-B14F-4D97-AF65-F5344CB8AC3E}">
        <p14:creationId xmlns:p14="http://schemas.microsoft.com/office/powerpoint/2010/main" val="3696743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微软雅黑" pitchFamily="34" charset="-122"/>
                <a:ea typeface="微软雅黑" pitchFamily="34" charset="-122"/>
              </a:rPr>
              <a:t>民生大数据平台目标是汇聚各类社会民生信息资源，进行加工生成民生指数，并未政府提供民生统计分析、异常报警及城市应急、民生服务、供给侧改革支持。</a:t>
            </a:r>
            <a:endParaRPr lang="en-US" altLang="zh-CN" sz="1200" dirty="0">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微软雅黑" pitchFamily="34" charset="-122"/>
                <a:ea typeface="微软雅黑" pitchFamily="34" charset="-122"/>
              </a:rPr>
              <a:t>通过汇数据、建模型提供民生信息的采集、交换、共享信息资源服务， 实现社会民生资源加工与解读</a:t>
            </a:r>
            <a:endParaRPr lang="en-US" altLang="zh-CN" sz="1200" dirty="0">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微软雅黑" pitchFamily="34" charset="-122"/>
                <a:ea typeface="微软雅黑" pitchFamily="34" charset="-122"/>
              </a:rPr>
              <a:t>通过观指数，做监管，深应用、慧消费实现城市之手、城市之眼、城市之心、城市大脑，实现社会民生的洞察与智慧管理、服务。</a:t>
            </a:r>
            <a:endParaRPr lang="zh-CN" altLang="en-US" dirty="0"/>
          </a:p>
        </p:txBody>
      </p:sp>
      <p:sp>
        <p:nvSpPr>
          <p:cNvPr id="4" name="灯片编号占位符 3"/>
          <p:cNvSpPr>
            <a:spLocks noGrp="1"/>
          </p:cNvSpPr>
          <p:nvPr>
            <p:ph type="sldNum" sz="quarter" idx="10"/>
          </p:nvPr>
        </p:nvSpPr>
        <p:spPr/>
        <p:txBody>
          <a:bodyPr/>
          <a:lstStyle/>
          <a:p>
            <a:fld id="{43AB7663-ECB9-4944-A733-0CCA8BCDCB77}" type="slidenum">
              <a:rPr lang="zh-CN" altLang="en-US" smtClean="0"/>
              <a:pPr/>
              <a:t>13</a:t>
            </a:fld>
            <a:endParaRPr lang="zh-CN" altLang="en-US"/>
          </a:p>
        </p:txBody>
      </p:sp>
    </p:spTree>
    <p:extLst>
      <p:ext uri="{BB962C8B-B14F-4D97-AF65-F5344CB8AC3E}">
        <p14:creationId xmlns:p14="http://schemas.microsoft.com/office/powerpoint/2010/main" val="129355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014041"/>
            <a:ext cx="9793764" cy="1389718"/>
          </a:xfrm>
        </p:spPr>
        <p:txBody>
          <a:bodyPr/>
          <a:lstStyle/>
          <a:p>
            <a:r>
              <a:rPr kumimoji="1" lang="zh-CN" altLang="en-US"/>
              <a:t>单击此处编辑母版标题样式</a:t>
            </a:r>
          </a:p>
        </p:txBody>
      </p:sp>
      <p:sp>
        <p:nvSpPr>
          <p:cNvPr id="3" name="副标题 2"/>
          <p:cNvSpPr>
            <a:spLocks noGrp="1"/>
          </p:cNvSpPr>
          <p:nvPr>
            <p:ph type="subTitle" idx="1"/>
          </p:nvPr>
        </p:nvSpPr>
        <p:spPr>
          <a:xfrm>
            <a:off x="1728311" y="3673898"/>
            <a:ext cx="8065453" cy="165685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4142564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3719384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525896" y="246127"/>
            <a:ext cx="3266589" cy="5228702"/>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726131" y="246127"/>
            <a:ext cx="9607730" cy="5228702"/>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32472100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18" name="Shape 18"/>
          <p:cNvSpPr>
            <a:spLocks noGrp="1"/>
          </p:cNvSpPr>
          <p:nvPr>
            <p:ph type="title"/>
          </p:nvPr>
        </p:nvSpPr>
        <p:spPr>
          <a:xfrm>
            <a:off x="1717198" y="967167"/>
            <a:ext cx="8087680" cy="880456"/>
          </a:xfrm>
          <a:prstGeom prst="rect">
            <a:avLst/>
          </a:prstGeom>
        </p:spPr>
        <p:txBody>
          <a:bodyPr lIns="0" tIns="0" rIns="0" bIns="0"/>
          <a:lstStyle>
            <a:lvl1pPr>
              <a:defRPr sz="5198"/>
            </a:lvl1pPr>
          </a:lstStyle>
          <a:p>
            <a:pPr lvl="0">
              <a:defRPr sz="1800"/>
            </a:pPr>
            <a:r>
              <a:rPr sz="5198"/>
              <a:t>标题文本</a:t>
            </a:r>
          </a:p>
        </p:txBody>
      </p:sp>
      <p:sp>
        <p:nvSpPr>
          <p:cNvPr id="19" name="Shape 19"/>
          <p:cNvSpPr>
            <a:spLocks noGrp="1"/>
          </p:cNvSpPr>
          <p:nvPr>
            <p:ph type="body" idx="1"/>
          </p:nvPr>
        </p:nvSpPr>
        <p:spPr>
          <a:xfrm>
            <a:off x="1717198" y="1847621"/>
            <a:ext cx="8087680" cy="3546277"/>
          </a:xfrm>
          <a:prstGeom prst="rect">
            <a:avLst/>
          </a:prstGeom>
        </p:spPr>
        <p:txBody>
          <a:bodyPr lIns="0" tIns="0" rIns="0" bIns="0"/>
          <a:lstStyle>
            <a:lvl1pPr marL="288528" indent="-288528">
              <a:defRPr sz="2363"/>
            </a:lvl1pPr>
            <a:lvl2pPr marL="588597" indent="-288528">
              <a:defRPr sz="2363"/>
            </a:lvl2pPr>
            <a:lvl3pPr marL="888666" indent="-288528">
              <a:defRPr sz="2363"/>
            </a:lvl3pPr>
            <a:lvl4pPr marL="1188735" indent="-288528">
              <a:defRPr sz="2363"/>
            </a:lvl4pPr>
            <a:lvl5pPr marL="1488805" indent="-288528">
              <a:defRPr sz="2363"/>
            </a:lvl5pPr>
          </a:lstStyle>
          <a:p>
            <a:pPr lvl="0">
              <a:defRPr sz="1800"/>
            </a:pPr>
            <a:r>
              <a:rPr sz="2363"/>
              <a:t>正文级别 1</a:t>
            </a:r>
          </a:p>
          <a:p>
            <a:pPr lvl="1">
              <a:defRPr sz="1800"/>
            </a:pPr>
            <a:r>
              <a:rPr sz="2363"/>
              <a:t>正文级别 2</a:t>
            </a:r>
          </a:p>
          <a:p>
            <a:pPr lvl="2">
              <a:defRPr sz="1800"/>
            </a:pPr>
            <a:r>
              <a:rPr sz="2363"/>
              <a:t>正文级别 3</a:t>
            </a:r>
          </a:p>
          <a:p>
            <a:pPr lvl="3">
              <a:defRPr sz="1800"/>
            </a:pPr>
            <a:r>
              <a:rPr sz="2363"/>
              <a:t>正文级别 4</a:t>
            </a:r>
          </a:p>
          <a:p>
            <a:pPr lvl="4">
              <a:defRPr sz="1800"/>
            </a:pPr>
            <a:r>
              <a:rPr sz="2363"/>
              <a:t>正文级别 5</a:t>
            </a:r>
          </a:p>
        </p:txBody>
      </p:sp>
    </p:spTree>
    <p:extLst>
      <p:ext uri="{BB962C8B-B14F-4D97-AF65-F5344CB8AC3E}">
        <p14:creationId xmlns:p14="http://schemas.microsoft.com/office/powerpoint/2010/main" val="334854345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t>单击此处编辑母版标题样式</a:t>
            </a:r>
          </a:p>
        </p:txBody>
      </p:sp>
      <p:sp>
        <p:nvSpPr>
          <p:cNvPr id="8" name="页脚占位符 7"/>
          <p:cNvSpPr>
            <a:spLocks noGrp="1"/>
          </p:cNvSpPr>
          <p:nvPr>
            <p:ph type="ftr" sz="quarter" idx="10"/>
          </p:nvPr>
        </p:nvSpPr>
        <p:spPr>
          <a:xfrm>
            <a:off x="4288599" y="5968716"/>
            <a:ext cx="2817058" cy="344599"/>
          </a:xfrm>
        </p:spPr>
        <p:txBody>
          <a:bodyPr/>
          <a:lstStyle/>
          <a:p>
            <a:r>
              <a:rPr lang="zh-CN" altLang="en-US" dirty="0"/>
              <a:t>贡献中国数据智慧  释放全球数据价值</a:t>
            </a:r>
          </a:p>
        </p:txBody>
      </p:sp>
      <p:sp>
        <p:nvSpPr>
          <p:cNvPr id="9" name="灯片编号占位符 8"/>
          <p:cNvSpPr>
            <a:spLocks noGrp="1"/>
          </p:cNvSpPr>
          <p:nvPr>
            <p:ph type="sldNum" sz="quarter" idx="11"/>
          </p:nvPr>
        </p:nvSpPr>
        <p:spPr>
          <a:xfrm>
            <a:off x="10396098" y="5968716"/>
            <a:ext cx="959718" cy="344599"/>
          </a:xfrm>
          <a:prstGeom prst="rect">
            <a:avLst/>
          </a:prstGeom>
        </p:spPr>
        <p:txBody>
          <a:bodyPr/>
          <a:lstStyle/>
          <a:p>
            <a:fld id="{74728E8F-4019-4260-A064-314AEEE0C807}" type="slidenum">
              <a:rPr lang="zh-CN" altLang="en-US" smtClean="0"/>
              <a:pPr/>
              <a:t>‹#›</a:t>
            </a:fld>
            <a:endParaRPr lang="zh-CN" altLang="en-US"/>
          </a:p>
        </p:txBody>
      </p:sp>
      <p:sp>
        <p:nvSpPr>
          <p:cNvPr id="10" name="文本占位符 9"/>
          <p:cNvSpPr>
            <a:spLocks noGrp="1"/>
          </p:cNvSpPr>
          <p:nvPr>
            <p:ph idx="1"/>
          </p:nvPr>
        </p:nvSpPr>
        <p:spPr>
          <a:xfrm>
            <a:off x="516328" y="784540"/>
            <a:ext cx="10839488" cy="5036317"/>
          </a:xfrm>
          <a:prstGeom prst="rect">
            <a:avLst/>
          </a:prstGeom>
        </p:spPr>
        <p:txBody>
          <a:bodyPr vert="horz" lIns="78437" tIns="39219" rIns="78437" bIns="39219"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403525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730638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166153"/>
            <a:ext cx="9793764" cy="1287665"/>
          </a:xfrm>
        </p:spPr>
        <p:txBody>
          <a:bodyPr anchor="t"/>
          <a:lstStyle>
            <a:lvl1pPr algn="l">
              <a:defRPr sz="4000" b="1" cap="all"/>
            </a:lvl1pPr>
          </a:lstStyle>
          <a:p>
            <a:r>
              <a:rPr kumimoji="1" lang="zh-CN" altLang="en-US"/>
              <a:t>单击此处编辑母版标题样式</a:t>
            </a:r>
          </a:p>
        </p:txBody>
      </p:sp>
      <p:sp>
        <p:nvSpPr>
          <p:cNvPr id="3" name="文本占位符 2"/>
          <p:cNvSpPr>
            <a:spLocks noGrp="1"/>
          </p:cNvSpPr>
          <p:nvPr>
            <p:ph type="body" idx="1"/>
          </p:nvPr>
        </p:nvSpPr>
        <p:spPr>
          <a:xfrm>
            <a:off x="910164" y="2747921"/>
            <a:ext cx="9793764" cy="1418232"/>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206997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726132" y="1430240"/>
            <a:ext cx="6437159" cy="404458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7355326" y="1430240"/>
            <a:ext cx="6437159" cy="404458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167831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259635"/>
            <a:ext cx="10369868" cy="1080558"/>
          </a:xfrm>
        </p:spPr>
        <p:txBody>
          <a:bodyPr/>
          <a:lstStyle>
            <a:lvl1pPr>
              <a:defRPr/>
            </a:lvl1pPr>
          </a:lstStyle>
          <a:p>
            <a:r>
              <a:rPr kumimoji="1" lang="zh-CN" altLang="en-US"/>
              <a:t>单击此处编辑母版标题样式</a:t>
            </a:r>
          </a:p>
        </p:txBody>
      </p:sp>
      <p:sp>
        <p:nvSpPr>
          <p:cNvPr id="3" name="文本占位符 2"/>
          <p:cNvSpPr>
            <a:spLocks noGrp="1"/>
          </p:cNvSpPr>
          <p:nvPr>
            <p:ph type="body" idx="1"/>
          </p:nvPr>
        </p:nvSpPr>
        <p:spPr>
          <a:xfrm>
            <a:off x="576104" y="1451250"/>
            <a:ext cx="5090917" cy="6048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576104" y="2056062"/>
            <a:ext cx="5090917" cy="373543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5853055" y="1451250"/>
            <a:ext cx="5092917" cy="6048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5853055" y="2056062"/>
            <a:ext cx="5092917" cy="373543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3167390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2476408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607513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5" y="258133"/>
            <a:ext cx="3790683" cy="1098568"/>
          </a:xfrm>
        </p:spPr>
        <p:txBody>
          <a:bodyPr anchor="b"/>
          <a:lstStyle>
            <a:lvl1pPr algn="l">
              <a:defRPr sz="2000" b="1"/>
            </a:lvl1pPr>
          </a:lstStyle>
          <a:p>
            <a:r>
              <a:rPr kumimoji="1" lang="zh-CN" altLang="en-US"/>
              <a:t>单击此处编辑母版标题样式</a:t>
            </a:r>
          </a:p>
        </p:txBody>
      </p:sp>
      <p:sp>
        <p:nvSpPr>
          <p:cNvPr id="3" name="内容占位符 2"/>
          <p:cNvSpPr>
            <a:spLocks noGrp="1"/>
          </p:cNvSpPr>
          <p:nvPr>
            <p:ph idx="1"/>
          </p:nvPr>
        </p:nvSpPr>
        <p:spPr>
          <a:xfrm>
            <a:off x="4504811" y="258134"/>
            <a:ext cx="6441160" cy="55333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576105" y="1356701"/>
            <a:ext cx="3790683" cy="443479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381811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4538345"/>
            <a:ext cx="6913245" cy="535777"/>
          </a:xfrm>
        </p:spPr>
        <p:txBody>
          <a:bodyPr anchor="b"/>
          <a:lstStyle>
            <a:lvl1pPr algn="l">
              <a:defRPr sz="2000" b="1"/>
            </a:lvl1pPr>
          </a:lstStyle>
          <a:p>
            <a:r>
              <a:rPr kumimoji="1" lang="zh-CN" altLang="en-US"/>
              <a:t>单击此处编辑母版标题样式</a:t>
            </a:r>
          </a:p>
        </p:txBody>
      </p:sp>
      <p:sp>
        <p:nvSpPr>
          <p:cNvPr id="3" name="图片占位符 2"/>
          <p:cNvSpPr>
            <a:spLocks noGrp="1"/>
          </p:cNvSpPr>
          <p:nvPr>
            <p:ph type="pic" idx="1"/>
          </p:nvPr>
        </p:nvSpPr>
        <p:spPr>
          <a:xfrm>
            <a:off x="2258407" y="579299"/>
            <a:ext cx="6913245" cy="389001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2258407" y="5074122"/>
            <a:ext cx="6913245" cy="76089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DE053E98-39BA-AC4D-AB0D-9D70F49A13F2}" type="datetimeFigureOut">
              <a:rPr kumimoji="1" lang="zh-CN" altLang="en-US" smtClean="0"/>
              <a:pPr/>
              <a:t>2017/12/26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AD2310-62F3-C346-9544-AECB9CB0DB6E}" type="slidenum">
              <a:rPr kumimoji="1" lang="zh-CN" altLang="en-US" smtClean="0"/>
              <a:pPr/>
              <a:t>‹#›</a:t>
            </a:fld>
            <a:endParaRPr kumimoji="1" lang="zh-CN" altLang="en-US"/>
          </a:p>
        </p:txBody>
      </p:sp>
    </p:spTree>
    <p:extLst>
      <p:ext uri="{BB962C8B-B14F-4D97-AF65-F5344CB8AC3E}">
        <p14:creationId xmlns:p14="http://schemas.microsoft.com/office/powerpoint/2010/main" val="22973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descr="dd.jp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0"/>
            <a:ext cx="11522075" cy="696125"/>
          </a:xfrm>
          <a:prstGeom prst="rect">
            <a:avLst/>
          </a:prstGeom>
        </p:spPr>
      </p:pic>
      <p:sp>
        <p:nvSpPr>
          <p:cNvPr id="2" name="标题占位符 1"/>
          <p:cNvSpPr>
            <a:spLocks noGrp="1"/>
          </p:cNvSpPr>
          <p:nvPr>
            <p:ph type="title"/>
          </p:nvPr>
        </p:nvSpPr>
        <p:spPr>
          <a:xfrm>
            <a:off x="576104" y="259635"/>
            <a:ext cx="10369868" cy="1080558"/>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576104" y="1512782"/>
            <a:ext cx="10369868" cy="4278711"/>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576104" y="6009106"/>
            <a:ext cx="2688484" cy="345178"/>
          </a:xfrm>
          <a:prstGeom prst="rect">
            <a:avLst/>
          </a:prstGeom>
        </p:spPr>
        <p:txBody>
          <a:bodyPr vert="horz" lIns="91440" tIns="45720" rIns="91440" bIns="45720" rtlCol="0" anchor="ctr"/>
          <a:lstStyle>
            <a:lvl1pPr algn="l">
              <a:defRPr sz="1200">
                <a:solidFill>
                  <a:schemeClr val="tx1">
                    <a:tint val="75000"/>
                  </a:schemeClr>
                </a:solidFill>
              </a:defRPr>
            </a:lvl1pPr>
          </a:lstStyle>
          <a:p>
            <a:fld id="{DE053E98-39BA-AC4D-AB0D-9D70F49A13F2}" type="datetimeFigureOut">
              <a:rPr kumimoji="1" lang="zh-CN" altLang="en-US" smtClean="0"/>
              <a:pPr/>
              <a:t>2017/12/26</a:t>
            </a:fld>
            <a:endParaRPr kumimoji="1" lang="zh-CN" altLang="en-US"/>
          </a:p>
        </p:txBody>
      </p:sp>
      <p:sp>
        <p:nvSpPr>
          <p:cNvPr id="5" name="页脚占位符 4"/>
          <p:cNvSpPr>
            <a:spLocks noGrp="1"/>
          </p:cNvSpPr>
          <p:nvPr>
            <p:ph type="ftr" sz="quarter" idx="3"/>
          </p:nvPr>
        </p:nvSpPr>
        <p:spPr>
          <a:xfrm>
            <a:off x="3936709" y="6009106"/>
            <a:ext cx="3648657" cy="34517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257487" y="6009106"/>
            <a:ext cx="2688484" cy="345178"/>
          </a:xfrm>
          <a:prstGeom prst="rect">
            <a:avLst/>
          </a:prstGeom>
        </p:spPr>
        <p:txBody>
          <a:bodyPr vert="horz" lIns="91440" tIns="45720" rIns="91440" bIns="45720" rtlCol="0" anchor="ctr"/>
          <a:lstStyle>
            <a:lvl1pPr algn="r">
              <a:defRPr sz="1200">
                <a:solidFill>
                  <a:schemeClr val="tx1">
                    <a:tint val="75000"/>
                  </a:schemeClr>
                </a:solidFill>
              </a:defRPr>
            </a:lvl1pPr>
          </a:lstStyle>
          <a:p>
            <a:fld id="{2CAD2310-62F3-C346-9544-AECB9CB0DB6E}" type="slidenum">
              <a:rPr kumimoji="1" lang="zh-CN" altLang="en-US" smtClean="0"/>
              <a:pPr/>
              <a:t>‹#›</a:t>
            </a:fld>
            <a:endParaRPr kumimoji="1" lang="zh-CN" altLang="en-US"/>
          </a:p>
        </p:txBody>
      </p:sp>
      <p:sp>
        <p:nvSpPr>
          <p:cNvPr id="10" name="矩形 9"/>
          <p:cNvSpPr/>
          <p:nvPr userDrawn="1"/>
        </p:nvSpPr>
        <p:spPr>
          <a:xfrm flipV="1">
            <a:off x="1" y="6369970"/>
            <a:ext cx="1315018" cy="153406"/>
          </a:xfrm>
          <a:prstGeom prst="rect">
            <a:avLst/>
          </a:prstGeom>
          <a:solidFill>
            <a:srgbClr val="CD0920"/>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prstClr val="white"/>
              </a:solidFill>
            </a:endParaRPr>
          </a:p>
        </p:txBody>
      </p:sp>
      <p:sp>
        <p:nvSpPr>
          <p:cNvPr id="11" name="矩形 10"/>
          <p:cNvSpPr/>
          <p:nvPr userDrawn="1"/>
        </p:nvSpPr>
        <p:spPr>
          <a:xfrm flipV="1">
            <a:off x="770609" y="6369969"/>
            <a:ext cx="10751467" cy="153404"/>
          </a:xfrm>
          <a:prstGeom prst="rect">
            <a:avLst/>
          </a:prstGeom>
          <a:solidFill>
            <a:schemeClr val="tx1">
              <a:lumMod val="75000"/>
              <a:lumOff val="25000"/>
            </a:schemeClr>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prstClr val="white"/>
              </a:solidFill>
            </a:endParaRPr>
          </a:p>
        </p:txBody>
      </p:sp>
    </p:spTree>
    <p:extLst>
      <p:ext uri="{BB962C8B-B14F-4D97-AF65-F5344CB8AC3E}">
        <p14:creationId xmlns:p14="http://schemas.microsoft.com/office/powerpoint/2010/main" val="18021916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7.xml"/><Relationship Id="rId4" Type="http://schemas.openxmlformats.org/officeDocument/2006/relationships/image" Target="../media/image28.jp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0.png"/><Relationship Id="rId18" Type="http://schemas.openxmlformats.org/officeDocument/2006/relationships/image" Target="../media/image45.png"/><Relationship Id="rId3" Type="http://schemas.openxmlformats.org/officeDocument/2006/relationships/image" Target="../media/image30.png"/><Relationship Id="rId7" Type="http://schemas.openxmlformats.org/officeDocument/2006/relationships/image" Target="../media/image34.png"/><Relationship Id="rId12" Type="http://schemas.openxmlformats.org/officeDocument/2006/relationships/image" Target="../media/image39.png"/><Relationship Id="rId17" Type="http://schemas.openxmlformats.org/officeDocument/2006/relationships/image" Target="../media/image44.png"/><Relationship Id="rId2" Type="http://schemas.openxmlformats.org/officeDocument/2006/relationships/notesSlide" Target="../notesSlides/notesSlide12.xml"/><Relationship Id="rId16" Type="http://schemas.openxmlformats.org/officeDocument/2006/relationships/image" Target="../media/image43.png"/><Relationship Id="rId20" Type="http://schemas.openxmlformats.org/officeDocument/2006/relationships/image" Target="../media/image47.png"/><Relationship Id="rId1" Type="http://schemas.openxmlformats.org/officeDocument/2006/relationships/slideLayout" Target="../slideLayouts/slideLayout13.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5" Type="http://schemas.openxmlformats.org/officeDocument/2006/relationships/image" Target="../media/image42.png"/><Relationship Id="rId10" Type="http://schemas.openxmlformats.org/officeDocument/2006/relationships/image" Target="../media/image37.png"/><Relationship Id="rId19" Type="http://schemas.openxmlformats.org/officeDocument/2006/relationships/image" Target="../media/image46.png"/><Relationship Id="rId4" Type="http://schemas.openxmlformats.org/officeDocument/2006/relationships/image" Target="../media/image31.png"/><Relationship Id="rId9" Type="http://schemas.openxmlformats.org/officeDocument/2006/relationships/image" Target="../media/image36.png"/><Relationship Id="rId1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0.tiff"/><Relationship Id="rId4" Type="http://schemas.openxmlformats.org/officeDocument/2006/relationships/image" Target="../media/image49.tif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1.gif"/></Relationships>
</file>

<file path=ppt/slides/_rels/slide24.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65.png"/><Relationship Id="rId13" Type="http://schemas.openxmlformats.org/officeDocument/2006/relationships/image" Target="../media/image70.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6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image" Target="../media/image68.png"/><Relationship Id="rId5" Type="http://schemas.openxmlformats.org/officeDocument/2006/relationships/diagramQuickStyle" Target="../diagrams/quickStyle2.xml"/><Relationship Id="rId10" Type="http://schemas.openxmlformats.org/officeDocument/2006/relationships/image" Target="../media/image67.png"/><Relationship Id="rId4" Type="http://schemas.openxmlformats.org/officeDocument/2006/relationships/diagramLayout" Target="../diagrams/layout2.xml"/><Relationship Id="rId9" Type="http://schemas.openxmlformats.org/officeDocument/2006/relationships/image" Target="../media/image66.png"/></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29.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image" Target="../media/image76.jpeg"/><Relationship Id="rId1" Type="http://schemas.openxmlformats.org/officeDocument/2006/relationships/slideLayout" Target="../slideLayouts/slideLayout7.xml"/><Relationship Id="rId4" Type="http://schemas.openxmlformats.org/officeDocument/2006/relationships/image" Target="../media/image78.jpe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31.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image" Target="../media/image88.jpeg"/><Relationship Id="rId13" Type="http://schemas.openxmlformats.org/officeDocument/2006/relationships/image" Target="../media/image93.png"/><Relationship Id="rId18" Type="http://schemas.openxmlformats.org/officeDocument/2006/relationships/image" Target="../media/image98.jpeg"/><Relationship Id="rId26" Type="http://schemas.openxmlformats.org/officeDocument/2006/relationships/image" Target="../media/image106.png"/><Relationship Id="rId3" Type="http://schemas.openxmlformats.org/officeDocument/2006/relationships/image" Target="../media/image83.jpeg"/><Relationship Id="rId21" Type="http://schemas.openxmlformats.org/officeDocument/2006/relationships/image" Target="../media/image101.png"/><Relationship Id="rId7" Type="http://schemas.openxmlformats.org/officeDocument/2006/relationships/image" Target="../media/image87.png"/><Relationship Id="rId12" Type="http://schemas.openxmlformats.org/officeDocument/2006/relationships/image" Target="../media/image92.jpeg"/><Relationship Id="rId17" Type="http://schemas.openxmlformats.org/officeDocument/2006/relationships/image" Target="../media/image97.png"/><Relationship Id="rId25" Type="http://schemas.openxmlformats.org/officeDocument/2006/relationships/image" Target="../media/image105.png"/><Relationship Id="rId2" Type="http://schemas.openxmlformats.org/officeDocument/2006/relationships/notesSlide" Target="../notesSlides/notesSlide28.xml"/><Relationship Id="rId16" Type="http://schemas.openxmlformats.org/officeDocument/2006/relationships/image" Target="../media/image96.png"/><Relationship Id="rId20" Type="http://schemas.openxmlformats.org/officeDocument/2006/relationships/image" Target="../media/image100.png"/><Relationship Id="rId1" Type="http://schemas.openxmlformats.org/officeDocument/2006/relationships/slideLayout" Target="../slideLayouts/slideLayout2.xml"/><Relationship Id="rId6" Type="http://schemas.openxmlformats.org/officeDocument/2006/relationships/image" Target="../media/image86.jpeg"/><Relationship Id="rId11" Type="http://schemas.openxmlformats.org/officeDocument/2006/relationships/image" Target="../media/image91.png"/><Relationship Id="rId24" Type="http://schemas.openxmlformats.org/officeDocument/2006/relationships/image" Target="../media/image104.jpeg"/><Relationship Id="rId5" Type="http://schemas.openxmlformats.org/officeDocument/2006/relationships/image" Target="../media/image85.jpeg"/><Relationship Id="rId15" Type="http://schemas.openxmlformats.org/officeDocument/2006/relationships/image" Target="../media/image95.png"/><Relationship Id="rId23" Type="http://schemas.openxmlformats.org/officeDocument/2006/relationships/image" Target="../media/image103.png"/><Relationship Id="rId28" Type="http://schemas.openxmlformats.org/officeDocument/2006/relationships/image" Target="../media/image108.jpeg"/><Relationship Id="rId10" Type="http://schemas.openxmlformats.org/officeDocument/2006/relationships/image" Target="../media/image90.png"/><Relationship Id="rId19" Type="http://schemas.openxmlformats.org/officeDocument/2006/relationships/image" Target="../media/image99.jpeg"/><Relationship Id="rId4" Type="http://schemas.openxmlformats.org/officeDocument/2006/relationships/image" Target="../media/image84.jpeg"/><Relationship Id="rId9" Type="http://schemas.openxmlformats.org/officeDocument/2006/relationships/image" Target="../media/image89.jpeg"/><Relationship Id="rId14" Type="http://schemas.openxmlformats.org/officeDocument/2006/relationships/image" Target="../media/image94.jpeg"/><Relationship Id="rId22" Type="http://schemas.openxmlformats.org/officeDocument/2006/relationships/image" Target="../media/image102.GIF"/><Relationship Id="rId27" Type="http://schemas.openxmlformats.org/officeDocument/2006/relationships/image" Target="../media/image107.jpeg"/></Relationships>
</file>

<file path=ppt/slides/_rels/slide44.xml.rels><?xml version="1.0" encoding="UTF-8" standalone="yes"?>
<Relationships xmlns="http://schemas.openxmlformats.org/package/2006/relationships"><Relationship Id="rId2" Type="http://schemas.openxmlformats.org/officeDocument/2006/relationships/image" Target="../media/image109.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1.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5" descr="D:\申延蔷\2016\九次方中文宣传册\资源\ppt\ppt封面.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1" y="-1"/>
            <a:ext cx="11522075" cy="6480175"/>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9"/>
          <p:cNvSpPr>
            <a:spLocks noChangeArrowheads="1"/>
          </p:cNvSpPr>
          <p:nvPr/>
        </p:nvSpPr>
        <p:spPr bwMode="auto">
          <a:xfrm>
            <a:off x="504453" y="2126488"/>
            <a:ext cx="10092639" cy="780979"/>
          </a:xfrm>
          <a:prstGeom prst="rect">
            <a:avLst/>
          </a:prstGeom>
          <a:noFill/>
          <a:ln w="9525">
            <a:noFill/>
            <a:miter lim="800000"/>
            <a:headEnd/>
            <a:tailEnd/>
          </a:ln>
        </p:spPr>
        <p:txBody>
          <a:bodyPr wrap="square" lIns="102865" tIns="51433" rIns="102865" bIns="51433">
            <a:spAutoFit/>
          </a:bodyPr>
          <a:lstStyle/>
          <a:p>
            <a:pPr algn="ctr" defTabSz="914400" eaLnBrk="0" fontAlgn="base" hangingPunct="0">
              <a:spcBef>
                <a:spcPct val="0"/>
              </a:spcBef>
              <a:spcAft>
                <a:spcPct val="0"/>
              </a:spcAft>
            </a:pPr>
            <a:r>
              <a:rPr lang="zh-CN" altLang="en-US" sz="4400" b="1" dirty="0">
                <a:latin typeface="微软雅黑" panose="020B0503020204020204" pitchFamily="34" charset="-122"/>
                <a:ea typeface="微软雅黑" panose="020B0503020204020204" pitchFamily="34" charset="-122"/>
                <a:cs typeface="Microsoft YaHei"/>
              </a:rPr>
              <a:t>民生</a:t>
            </a:r>
            <a:r>
              <a:rPr lang="zh-CN" altLang="en-US" sz="4400" b="1" dirty="0">
                <a:latin typeface="微软雅黑" panose="020B0503020204020204" pitchFamily="34" charset="-122"/>
                <a:ea typeface="微软雅黑" panose="020B0503020204020204" pitchFamily="34" charset="-122"/>
              </a:rPr>
              <a:t>大数据平台建设</a:t>
            </a:r>
            <a:r>
              <a:rPr lang="zh-CN" altLang="en-US" sz="4400" b="1" dirty="0">
                <a:latin typeface="微软雅黑" panose="020B0503020204020204" pitchFamily="34" charset="-122"/>
                <a:ea typeface="微软雅黑" panose="020B0503020204020204" pitchFamily="34" charset="-122"/>
                <a:cs typeface="Microsoft YaHei"/>
              </a:rPr>
              <a:t>方案</a:t>
            </a:r>
          </a:p>
        </p:txBody>
      </p:sp>
      <p:sp>
        <p:nvSpPr>
          <p:cNvPr id="18" name="矩形 17"/>
          <p:cNvSpPr/>
          <p:nvPr/>
        </p:nvSpPr>
        <p:spPr>
          <a:xfrm>
            <a:off x="1" y="5600700"/>
            <a:ext cx="11522075" cy="917574"/>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b="1" dirty="0">
              <a:solidFill>
                <a:prstClr val="black"/>
              </a:solidFill>
            </a:endParaRPr>
          </a:p>
        </p:txBody>
      </p:sp>
      <p:pic>
        <p:nvPicPr>
          <p:cNvPr id="13" name="图片 6" descr="九大数据logo-01.png"/>
          <p:cNvPicPr>
            <a:picLocks noChangeAspect="1"/>
          </p:cNvPicPr>
          <p:nvPr/>
        </p:nvPicPr>
        <p:blipFill>
          <a:blip r:embed="rId3"/>
          <a:srcRect/>
          <a:stretch>
            <a:fillRect/>
          </a:stretch>
        </p:blipFill>
        <p:spPr bwMode="auto">
          <a:xfrm>
            <a:off x="8754838" y="5699306"/>
            <a:ext cx="2245349" cy="626074"/>
          </a:xfrm>
          <a:prstGeom prst="rect">
            <a:avLst/>
          </a:prstGeom>
          <a:noFill/>
          <a:ln w="9525">
            <a:noFill/>
            <a:miter lim="800000"/>
            <a:headEnd/>
            <a:tailEnd/>
          </a:ln>
        </p:spPr>
      </p:pic>
      <p:sp>
        <p:nvSpPr>
          <p:cNvPr id="19" name="副标题 2"/>
          <p:cNvSpPr>
            <a:spLocks noGrp="1"/>
          </p:cNvSpPr>
          <p:nvPr>
            <p:ph type="subTitle" idx="1"/>
          </p:nvPr>
        </p:nvSpPr>
        <p:spPr>
          <a:xfrm>
            <a:off x="504453" y="5758255"/>
            <a:ext cx="3069867" cy="431981"/>
          </a:xfrm>
        </p:spPr>
        <p:txBody>
          <a:bodyPr>
            <a:normAutofit fontScale="85000" lnSpcReduction="20000"/>
          </a:bodyPr>
          <a:lstStyle/>
          <a:p>
            <a:r>
              <a:rPr lang="en-US" altLang="zh-CN" b="1" dirty="0">
                <a:solidFill>
                  <a:schemeClr val="bg1"/>
                </a:solidFill>
              </a:rPr>
              <a:t>www.jusfoun.com</a:t>
            </a:r>
            <a:endParaRPr lang="zh-CN" altLang="en-US" b="1" dirty="0">
              <a:solidFill>
                <a:schemeClr val="bg1"/>
              </a:solidFill>
            </a:endParaRPr>
          </a:p>
        </p:txBody>
      </p:sp>
    </p:spTree>
    <p:extLst>
      <p:ext uri="{BB962C8B-B14F-4D97-AF65-F5344CB8AC3E}">
        <p14:creationId xmlns:p14="http://schemas.microsoft.com/office/powerpoint/2010/main" val="3044856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a:spLocks noGrp="1"/>
          </p:cNvSpPr>
          <p:nvPr>
            <p:ph type="title"/>
          </p:nvPr>
        </p:nvSpPr>
        <p:spPr>
          <a:xfrm>
            <a:off x="1132291" y="1144062"/>
            <a:ext cx="979844" cy="3813222"/>
          </a:xfrm>
        </p:spPr>
        <p:txBody>
          <a:bodyPr>
            <a:normAutofit/>
          </a:bodyPr>
          <a:lstStyle/>
          <a:p>
            <a:r>
              <a:rPr lang="zh-CN" altLang="en-US" b="1" dirty="0">
                <a:solidFill>
                  <a:schemeClr val="tx1"/>
                </a:solidFill>
                <a:latin typeface="微软雅黑" pitchFamily="34" charset="-122"/>
                <a:ea typeface="微软雅黑" pitchFamily="34" charset="-122"/>
              </a:rPr>
              <a:t>目录</a:t>
            </a:r>
          </a:p>
        </p:txBody>
      </p:sp>
      <p:grpSp>
        <p:nvGrpSpPr>
          <p:cNvPr id="17" name="组合 16"/>
          <p:cNvGrpSpPr/>
          <p:nvPr/>
        </p:nvGrpSpPr>
        <p:grpSpPr>
          <a:xfrm>
            <a:off x="2730321" y="3164004"/>
            <a:ext cx="7393649" cy="655330"/>
            <a:chOff x="1197722" y="3478788"/>
            <a:chExt cx="7393649" cy="1150937"/>
          </a:xfrm>
        </p:grpSpPr>
        <p:sp>
          <p:nvSpPr>
            <p:cNvPr id="12" name="矩形 11"/>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13" name="矩形 12"/>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3</a:t>
              </a:r>
              <a:endParaRPr lang="zh-CN" altLang="en-US" sz="2800" dirty="0">
                <a:solidFill>
                  <a:schemeClr val="bg1"/>
                </a:solidFill>
                <a:latin typeface="微软雅黑"/>
                <a:ea typeface="微软雅黑"/>
                <a:cs typeface="微软雅黑"/>
              </a:endParaRPr>
            </a:p>
          </p:txBody>
        </p:sp>
        <p:sp>
          <p:nvSpPr>
            <p:cNvPr id="15"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endParaRPr lang="zh-CN" altLang="en-US" sz="2000" dirty="0">
                <a:latin typeface="微软雅黑" pitchFamily="34" charset="-122"/>
                <a:ea typeface="微软雅黑" pitchFamily="34" charset="-122"/>
              </a:endParaRPr>
            </a:p>
          </p:txBody>
        </p:sp>
      </p:grpSp>
      <p:grpSp>
        <p:nvGrpSpPr>
          <p:cNvPr id="19" name="组合 18"/>
          <p:cNvGrpSpPr/>
          <p:nvPr/>
        </p:nvGrpSpPr>
        <p:grpSpPr>
          <a:xfrm>
            <a:off x="2730319" y="1624660"/>
            <a:ext cx="7393651" cy="655330"/>
            <a:chOff x="1197720" y="3478788"/>
            <a:chExt cx="7393651" cy="1150937"/>
          </a:xfrm>
        </p:grpSpPr>
        <p:sp>
          <p:nvSpPr>
            <p:cNvPr id="20" name="矩形 19"/>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1" name="矩形 20"/>
            <p:cNvSpPr/>
            <p:nvPr/>
          </p:nvSpPr>
          <p:spPr>
            <a:xfrm>
              <a:off x="1197722" y="3478788"/>
              <a:ext cx="1131898"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1</a:t>
              </a:r>
              <a:endParaRPr lang="zh-CN" altLang="en-US" sz="2800" b="1" dirty="0">
                <a:solidFill>
                  <a:schemeClr val="bg1"/>
                </a:solidFill>
                <a:latin typeface="微软雅黑"/>
                <a:ea typeface="微软雅黑"/>
                <a:cs typeface="微软雅黑"/>
              </a:endParaRPr>
            </a:p>
          </p:txBody>
        </p:sp>
      </p:grpSp>
      <p:grpSp>
        <p:nvGrpSpPr>
          <p:cNvPr id="24" name="组合 23"/>
          <p:cNvGrpSpPr/>
          <p:nvPr/>
        </p:nvGrpSpPr>
        <p:grpSpPr>
          <a:xfrm>
            <a:off x="2730319" y="2398064"/>
            <a:ext cx="7406529" cy="1216085"/>
            <a:chOff x="1184842" y="3478788"/>
            <a:chExt cx="7406529" cy="2135774"/>
          </a:xfrm>
        </p:grpSpPr>
        <p:sp>
          <p:nvSpPr>
            <p:cNvPr id="25" name="矩形 24"/>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6" name="矩形 25"/>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rgbClr val="FFFF00"/>
                  </a:solidFill>
                  <a:latin typeface="微软雅黑"/>
                  <a:ea typeface="微软雅黑"/>
                  <a:cs typeface="微软雅黑"/>
                </a:rPr>
                <a:t>2</a:t>
              </a:r>
              <a:endParaRPr lang="zh-CN" altLang="en-US" sz="2800" b="1" dirty="0">
                <a:solidFill>
                  <a:srgbClr val="FFFF00"/>
                </a:solidFill>
                <a:latin typeface="微软雅黑"/>
                <a:ea typeface="微软雅黑"/>
                <a:cs typeface="微软雅黑"/>
              </a:endParaRPr>
            </a:p>
          </p:txBody>
        </p:sp>
        <p:sp>
          <p:nvSpPr>
            <p:cNvPr id="28" name="标题 1"/>
            <p:cNvSpPr txBox="1">
              <a:spLocks/>
            </p:cNvSpPr>
            <p:nvPr/>
          </p:nvSpPr>
          <p:spPr bwMode="auto">
            <a:xfrm>
              <a:off x="2687459" y="5182762"/>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运营方案</a:t>
              </a:r>
            </a:p>
          </p:txBody>
        </p:sp>
      </p:grpSp>
      <p:sp>
        <p:nvSpPr>
          <p:cNvPr id="39" name="矩形 38"/>
          <p:cNvSpPr/>
          <p:nvPr/>
        </p:nvSpPr>
        <p:spPr>
          <a:xfrm flipH="1">
            <a:off x="2256531" y="1984236"/>
            <a:ext cx="69548" cy="2197770"/>
          </a:xfrm>
          <a:prstGeom prst="rect">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2730319" y="3950681"/>
            <a:ext cx="7393649" cy="655330"/>
            <a:chOff x="1197722" y="3478788"/>
            <a:chExt cx="7393649" cy="1150937"/>
          </a:xfrm>
        </p:grpSpPr>
        <p:sp>
          <p:nvSpPr>
            <p:cNvPr id="30" name="矩形 29"/>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1" name="矩形 30"/>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4</a:t>
              </a:r>
              <a:endParaRPr lang="zh-CN" altLang="en-US" sz="2800" dirty="0">
                <a:solidFill>
                  <a:schemeClr val="bg1"/>
                </a:solidFill>
                <a:latin typeface="微软雅黑"/>
                <a:ea typeface="微软雅黑"/>
                <a:cs typeface="微软雅黑"/>
              </a:endParaRPr>
            </a:p>
          </p:txBody>
        </p:sp>
        <p:sp>
          <p:nvSpPr>
            <p:cNvPr id="33"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九次方介绍</a:t>
              </a:r>
            </a:p>
          </p:txBody>
        </p:sp>
      </p:grpSp>
      <p:sp>
        <p:nvSpPr>
          <p:cNvPr id="27" name="右箭头 21">
            <a:extLst>
              <a:ext uri="{FF2B5EF4-FFF2-40B4-BE49-F238E27FC236}">
                <a16:creationId xmlns:a16="http://schemas.microsoft.com/office/drawing/2014/main" id="{18300B77-FFD1-4C5A-B3D9-F9FDD8B603E3}"/>
              </a:ext>
            </a:extLst>
          </p:cNvPr>
          <p:cNvSpPr/>
          <p:nvPr/>
        </p:nvSpPr>
        <p:spPr>
          <a:xfrm>
            <a:off x="3707890" y="2600162"/>
            <a:ext cx="360363" cy="246765"/>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2" name="标题 1"/>
          <p:cNvSpPr txBox="1">
            <a:spLocks/>
          </p:cNvSpPr>
          <p:nvPr/>
        </p:nvSpPr>
        <p:spPr bwMode="auto">
          <a:xfrm>
            <a:off x="4220058" y="1828942"/>
            <a:ext cx="5616575" cy="245862"/>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建设背景</a:t>
            </a:r>
          </a:p>
        </p:txBody>
      </p:sp>
      <p:sp>
        <p:nvSpPr>
          <p:cNvPr id="34" name="矩形 33"/>
          <p:cNvSpPr/>
          <p:nvPr/>
        </p:nvSpPr>
        <p:spPr>
          <a:xfrm>
            <a:off x="4263934" y="2541062"/>
            <a:ext cx="1415772" cy="461665"/>
          </a:xfrm>
          <a:prstGeom prst="rect">
            <a:avLst/>
          </a:prstGeom>
        </p:spPr>
        <p:txBody>
          <a:bodyPr wrap="none">
            <a:spAutoFit/>
          </a:bodyPr>
          <a:lstStyle/>
          <a:p>
            <a:pPr eaLnBrk="0" hangingPunct="0"/>
            <a:r>
              <a:rPr lang="zh-CN" altLang="en-US" sz="2400" b="1" i="1" dirty="0">
                <a:solidFill>
                  <a:srgbClr val="C00000"/>
                </a:solidFill>
                <a:latin typeface="微软雅黑" pitchFamily="34" charset="-122"/>
                <a:ea typeface="微软雅黑" pitchFamily="34" charset="-122"/>
              </a:rPr>
              <a:t>建设方案</a:t>
            </a:r>
          </a:p>
        </p:txBody>
      </p:sp>
    </p:spTree>
    <p:extLst>
      <p:ext uri="{BB962C8B-B14F-4D97-AF65-F5344CB8AC3E}">
        <p14:creationId xmlns:p14="http://schemas.microsoft.com/office/powerpoint/2010/main" val="3088796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Shape 360"/>
          <p:cNvSpPr/>
          <p:nvPr/>
        </p:nvSpPr>
        <p:spPr>
          <a:xfrm>
            <a:off x="5017394" y="1367572"/>
            <a:ext cx="3633096" cy="362919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504D"/>
          </a:solidFill>
          <a:ln w="3175" cap="flat">
            <a:noFill/>
            <a:miter lim="400000"/>
          </a:ln>
          <a:effectLst/>
        </p:spPr>
        <p:txBody>
          <a:bodyPr wrap="square" lIns="0" tIns="0" rIns="0" bIns="0" numCol="1" anchor="ctr">
            <a:noAutofit/>
          </a:bodyPr>
          <a:lstStyle/>
          <a:p>
            <a:pPr lvl="0">
              <a:defRPr sz="3000">
                <a:solidFill>
                  <a:srgbClr val="FFFFFF"/>
                </a:solidFill>
              </a:defRPr>
            </a:pPr>
            <a:endParaRPr sz="1418"/>
          </a:p>
        </p:txBody>
      </p:sp>
      <p:sp>
        <p:nvSpPr>
          <p:cNvPr id="361" name="Shape 361"/>
          <p:cNvSpPr/>
          <p:nvPr/>
        </p:nvSpPr>
        <p:spPr>
          <a:xfrm>
            <a:off x="5279594" y="1629448"/>
            <a:ext cx="3108694" cy="31054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F944A"/>
          </a:solidFill>
          <a:ln w="3175" cap="flat">
            <a:noFill/>
            <a:miter lim="400000"/>
          </a:ln>
          <a:effectLst/>
        </p:spPr>
        <p:txBody>
          <a:bodyPr wrap="square" lIns="0" tIns="0" rIns="0" bIns="0" numCol="1" anchor="ctr">
            <a:noAutofit/>
          </a:bodyPr>
          <a:lstStyle/>
          <a:p>
            <a:pPr lvl="0">
              <a:defRPr sz="3000">
                <a:solidFill>
                  <a:srgbClr val="FFFFFF"/>
                </a:solidFill>
              </a:defRPr>
            </a:pPr>
            <a:endParaRPr sz="1418"/>
          </a:p>
        </p:txBody>
      </p:sp>
      <p:sp>
        <p:nvSpPr>
          <p:cNvPr id="362" name="Shape 362"/>
          <p:cNvSpPr/>
          <p:nvPr/>
        </p:nvSpPr>
        <p:spPr>
          <a:xfrm>
            <a:off x="5548038" y="1897113"/>
            <a:ext cx="2571806" cy="2570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lumMod val="60000"/>
              <a:lumOff val="40000"/>
            </a:schemeClr>
          </a:solidFill>
          <a:ln w="3175" cap="flat">
            <a:noFill/>
            <a:miter lim="400000"/>
          </a:ln>
          <a:effectLst/>
        </p:spPr>
        <p:txBody>
          <a:bodyPr wrap="square" lIns="0" tIns="0" rIns="0" bIns="0" numCol="1" anchor="ctr">
            <a:noAutofit/>
          </a:bodyPr>
          <a:lstStyle/>
          <a:p>
            <a:pPr lvl="0">
              <a:defRPr sz="3000">
                <a:solidFill>
                  <a:srgbClr val="FFFFFF"/>
                </a:solidFill>
              </a:defRPr>
            </a:pPr>
            <a:endParaRPr sz="1418"/>
          </a:p>
        </p:txBody>
      </p:sp>
      <p:sp>
        <p:nvSpPr>
          <p:cNvPr id="363" name="Shape 363"/>
          <p:cNvSpPr/>
          <p:nvPr/>
        </p:nvSpPr>
        <p:spPr>
          <a:xfrm rot="40256">
            <a:off x="5867050" y="2199194"/>
            <a:ext cx="1968995" cy="1966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A87A5"/>
          </a:solidFill>
          <a:ln w="3175" cap="flat">
            <a:noFill/>
            <a:miter lim="400000"/>
          </a:ln>
          <a:effectLst/>
        </p:spPr>
        <p:txBody>
          <a:bodyPr wrap="square" lIns="0" tIns="0" rIns="0" bIns="0" numCol="1" anchor="ctr">
            <a:noAutofit/>
          </a:bodyPr>
          <a:lstStyle/>
          <a:p>
            <a:pPr lvl="0">
              <a:defRPr sz="3000">
                <a:solidFill>
                  <a:srgbClr val="FFFFFF"/>
                </a:solidFill>
              </a:defRPr>
            </a:pPr>
            <a:endParaRPr sz="1418"/>
          </a:p>
        </p:txBody>
      </p:sp>
      <p:sp>
        <p:nvSpPr>
          <p:cNvPr id="364" name="Shape 364"/>
          <p:cNvSpPr/>
          <p:nvPr/>
        </p:nvSpPr>
        <p:spPr>
          <a:xfrm rot="40256">
            <a:off x="6190806" y="2517950"/>
            <a:ext cx="1321483" cy="13190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50800" cap="flat">
            <a:solidFill>
              <a:srgbClr val="FFFFFF"/>
            </a:solidFill>
            <a:prstDash val="solid"/>
            <a:miter lim="400000"/>
          </a:ln>
          <a:effectLst/>
        </p:spPr>
        <p:txBody>
          <a:bodyPr wrap="square" lIns="0" tIns="0" rIns="0" bIns="0" numCol="1" anchor="ctr">
            <a:noAutofit/>
          </a:bodyPr>
          <a:lstStyle/>
          <a:p>
            <a:pPr lvl="0">
              <a:defRPr sz="3000">
                <a:solidFill>
                  <a:srgbClr val="FFFFFF"/>
                </a:solidFill>
              </a:defRPr>
            </a:pPr>
            <a:endParaRPr sz="1418"/>
          </a:p>
        </p:txBody>
      </p:sp>
      <p:grpSp>
        <p:nvGrpSpPr>
          <p:cNvPr id="369" name="Group 369"/>
          <p:cNvGrpSpPr/>
          <p:nvPr/>
        </p:nvGrpSpPr>
        <p:grpSpPr>
          <a:xfrm rot="21510088">
            <a:off x="6870984" y="807166"/>
            <a:ext cx="4460411" cy="5742954"/>
            <a:chOff x="0" y="0"/>
            <a:chExt cx="9439502" cy="12723372"/>
          </a:xfrm>
        </p:grpSpPr>
        <p:sp>
          <p:nvSpPr>
            <p:cNvPr id="365" name="Shape 365"/>
            <p:cNvSpPr/>
            <p:nvPr/>
          </p:nvSpPr>
          <p:spPr>
            <a:xfrm>
              <a:off x="0" y="2685910"/>
              <a:ext cx="4854030" cy="6831504"/>
            </a:xfrm>
            <a:custGeom>
              <a:avLst/>
              <a:gdLst/>
              <a:ahLst/>
              <a:cxnLst>
                <a:cxn ang="0">
                  <a:pos x="wd2" y="hd2"/>
                </a:cxn>
                <a:cxn ang="5400000">
                  <a:pos x="wd2" y="hd2"/>
                </a:cxn>
                <a:cxn ang="10800000">
                  <a:pos x="wd2" y="hd2"/>
                </a:cxn>
                <a:cxn ang="16200000">
                  <a:pos x="wd2" y="hd2"/>
                </a:cxn>
              </a:cxnLst>
              <a:rect l="0" t="0" r="r" b="b"/>
              <a:pathLst>
                <a:path w="20697" h="21600" extrusionOk="0">
                  <a:moveTo>
                    <a:pt x="0" y="8687"/>
                  </a:moveTo>
                  <a:lnTo>
                    <a:pt x="17133" y="0"/>
                  </a:lnTo>
                  <a:cubicBezTo>
                    <a:pt x="20612" y="4052"/>
                    <a:pt x="21600" y="9011"/>
                    <a:pt x="19850" y="13636"/>
                  </a:cubicBezTo>
                  <a:cubicBezTo>
                    <a:pt x="18685" y="16716"/>
                    <a:pt x="16347" y="19481"/>
                    <a:pt x="13116" y="21600"/>
                  </a:cubicBezTo>
                  <a:lnTo>
                    <a:pt x="162" y="9061"/>
                  </a:lnTo>
                </a:path>
              </a:pathLst>
            </a:custGeom>
            <a:gradFill flip="none" rotWithShape="1">
              <a:gsLst>
                <a:gs pos="14585">
                  <a:schemeClr val="accent2">
                    <a:lumMod val="60000"/>
                    <a:lumOff val="40000"/>
                  </a:schemeClr>
                </a:gs>
                <a:gs pos="2500">
                  <a:schemeClr val="accent2">
                    <a:lumMod val="60000"/>
                    <a:lumOff val="40000"/>
                  </a:schemeClr>
                </a:gs>
                <a:gs pos="11000">
                  <a:schemeClr val="accent2">
                    <a:lumMod val="60000"/>
                    <a:lumOff val="40000"/>
                  </a:schemeClr>
                </a:gs>
                <a:gs pos="26603">
                  <a:schemeClr val="accent2">
                    <a:lumMod val="60000"/>
                    <a:lumOff val="40000"/>
                  </a:schemeClr>
                </a:gs>
                <a:gs pos="100000">
                  <a:srgbClr val="FFFFFF">
                    <a:alpha val="0"/>
                  </a:srgbClr>
                </a:gs>
              </a:gsLst>
              <a:lin ang="5400000" scaled="0"/>
            </a:gradFill>
            <a:ln w="12700" cap="flat">
              <a:noFill/>
              <a:miter lim="400000"/>
            </a:ln>
            <a:effectLst/>
          </p:spPr>
          <p:txBody>
            <a:bodyPr wrap="square" lIns="0" tIns="0" rIns="0" bIns="0" numCol="1" anchor="ctr">
              <a:noAutofit/>
            </a:bodyPr>
            <a:lstStyle/>
            <a:p>
              <a:pPr lvl="0">
                <a:defRPr sz="3000"/>
              </a:pPr>
              <a:endParaRPr sz="1418"/>
            </a:p>
          </p:txBody>
        </p:sp>
        <p:sp>
          <p:nvSpPr>
            <p:cNvPr id="366" name="Shape 366"/>
            <p:cNvSpPr/>
            <p:nvPr/>
          </p:nvSpPr>
          <p:spPr>
            <a:xfrm>
              <a:off x="2957675" y="1836849"/>
              <a:ext cx="3401089" cy="8768562"/>
            </a:xfrm>
            <a:custGeom>
              <a:avLst/>
              <a:gdLst/>
              <a:ahLst/>
              <a:cxnLst>
                <a:cxn ang="0">
                  <a:pos x="wd2" y="hd2"/>
                </a:cxn>
                <a:cxn ang="5400000">
                  <a:pos x="wd2" y="hd2"/>
                </a:cxn>
                <a:cxn ang="10800000">
                  <a:pos x="wd2" y="hd2"/>
                </a:cxn>
                <a:cxn ang="16200000">
                  <a:pos x="wd2" y="hd2"/>
                </a:cxn>
              </a:cxnLst>
              <a:rect l="0" t="0" r="r" b="b"/>
              <a:pathLst>
                <a:path w="19731" h="21600" extrusionOk="0">
                  <a:moveTo>
                    <a:pt x="6110" y="2106"/>
                  </a:moveTo>
                  <a:lnTo>
                    <a:pt x="13431" y="0"/>
                  </a:lnTo>
                  <a:cubicBezTo>
                    <a:pt x="20192" y="4438"/>
                    <a:pt x="21600" y="9973"/>
                    <a:pt x="17226" y="14922"/>
                  </a:cubicBezTo>
                  <a:cubicBezTo>
                    <a:pt x="14937" y="17511"/>
                    <a:pt x="11129" y="19810"/>
                    <a:pt x="6164" y="21600"/>
                  </a:cubicBezTo>
                  <a:lnTo>
                    <a:pt x="0" y="18586"/>
                  </a:lnTo>
                  <a:cubicBezTo>
                    <a:pt x="4215" y="17286"/>
                    <a:pt x="7444" y="15491"/>
                    <a:pt x="9284" y="13421"/>
                  </a:cubicBezTo>
                  <a:cubicBezTo>
                    <a:pt x="10931" y="11568"/>
                    <a:pt x="11403" y="9596"/>
                    <a:pt x="10871" y="7678"/>
                  </a:cubicBezTo>
                  <a:cubicBezTo>
                    <a:pt x="10326" y="5716"/>
                    <a:pt x="8726" y="3806"/>
                    <a:pt x="6110" y="2106"/>
                  </a:cubicBezTo>
                  <a:close/>
                </a:path>
              </a:pathLst>
            </a:custGeom>
            <a:gradFill flip="none" rotWithShape="1">
              <a:gsLst>
                <a:gs pos="7796">
                  <a:srgbClr val="FA87A5"/>
                </a:gs>
                <a:gs pos="94000">
                  <a:schemeClr val="accent2">
                    <a:lumMod val="40000"/>
                    <a:lumOff val="60000"/>
                  </a:schemeClr>
                </a:gs>
                <a:gs pos="100000">
                  <a:srgbClr val="FFFFFF">
                    <a:alpha val="0"/>
                  </a:srgbClr>
                </a:gs>
              </a:gsLst>
              <a:lin ang="5400000" scaled="0"/>
            </a:gradFill>
            <a:ln w="12700" cap="flat">
              <a:noFill/>
              <a:miter lim="400000"/>
            </a:ln>
            <a:effectLst/>
          </p:spPr>
          <p:txBody>
            <a:bodyPr wrap="square" lIns="0" tIns="0" rIns="0" bIns="0" numCol="1" anchor="ctr">
              <a:noAutofit/>
            </a:bodyPr>
            <a:lstStyle/>
            <a:p>
              <a:pPr lvl="0">
                <a:defRPr sz="3000"/>
              </a:pPr>
              <a:endParaRPr sz="1418"/>
            </a:p>
          </p:txBody>
        </p:sp>
        <p:sp>
          <p:nvSpPr>
            <p:cNvPr id="367" name="Shape 367"/>
            <p:cNvSpPr/>
            <p:nvPr/>
          </p:nvSpPr>
          <p:spPr>
            <a:xfrm>
              <a:off x="3897986" y="921644"/>
              <a:ext cx="4031573" cy="10891707"/>
            </a:xfrm>
            <a:custGeom>
              <a:avLst/>
              <a:gdLst/>
              <a:ahLst/>
              <a:cxnLst>
                <a:cxn ang="0">
                  <a:pos x="wd2" y="hd2"/>
                </a:cxn>
                <a:cxn ang="5400000">
                  <a:pos x="wd2" y="hd2"/>
                </a:cxn>
                <a:cxn ang="10800000">
                  <a:pos x="wd2" y="hd2"/>
                </a:cxn>
                <a:cxn ang="16200000">
                  <a:pos x="wd2" y="hd2"/>
                </a:cxn>
              </a:cxnLst>
              <a:rect l="0" t="0" r="r" b="b"/>
              <a:pathLst>
                <a:path w="19874" h="21600" extrusionOk="0">
                  <a:moveTo>
                    <a:pt x="6709" y="1821"/>
                  </a:moveTo>
                  <a:lnTo>
                    <a:pt x="9973" y="910"/>
                  </a:lnTo>
                  <a:lnTo>
                    <a:pt x="11606" y="455"/>
                  </a:lnTo>
                  <a:lnTo>
                    <a:pt x="13238" y="0"/>
                  </a:lnTo>
                  <a:cubicBezTo>
                    <a:pt x="19794" y="4023"/>
                    <a:pt x="21600" y="9005"/>
                    <a:pt x="18174" y="13613"/>
                  </a:cubicBezTo>
                  <a:cubicBezTo>
                    <a:pt x="15829" y="16768"/>
                    <a:pt x="11127" y="19557"/>
                    <a:pt x="4707" y="21600"/>
                  </a:cubicBezTo>
                  <a:lnTo>
                    <a:pt x="0" y="19222"/>
                  </a:lnTo>
                  <a:cubicBezTo>
                    <a:pt x="5410" y="17519"/>
                    <a:pt x="9306" y="15157"/>
                    <a:pt x="11106" y="12490"/>
                  </a:cubicBezTo>
                  <a:cubicBezTo>
                    <a:pt x="13565" y="8845"/>
                    <a:pt x="11960" y="4951"/>
                    <a:pt x="6709" y="1821"/>
                  </a:cubicBezTo>
                  <a:close/>
                </a:path>
              </a:pathLst>
            </a:custGeom>
            <a:gradFill flip="none" rotWithShape="1">
              <a:gsLst>
                <a:gs pos="7796">
                  <a:schemeClr val="accent6">
                    <a:lumMod val="75000"/>
                  </a:schemeClr>
                </a:gs>
                <a:gs pos="26603">
                  <a:schemeClr val="accent6">
                    <a:lumMod val="60000"/>
                    <a:lumOff val="40000"/>
                  </a:schemeClr>
                </a:gs>
                <a:gs pos="100000">
                  <a:srgbClr val="FFFFFF">
                    <a:alpha val="0"/>
                  </a:srgbClr>
                </a:gs>
              </a:gsLst>
              <a:lin ang="5400000" scaled="0"/>
            </a:gradFill>
            <a:ln w="12700" cap="flat">
              <a:noFill/>
              <a:miter lim="400000"/>
            </a:ln>
            <a:effectLst/>
          </p:spPr>
          <p:txBody>
            <a:bodyPr wrap="square" lIns="0" tIns="0" rIns="0" bIns="0" numCol="1" anchor="ctr">
              <a:noAutofit/>
            </a:bodyPr>
            <a:lstStyle/>
            <a:p>
              <a:pPr lvl="0">
                <a:defRPr sz="3000"/>
              </a:pPr>
              <a:endParaRPr sz="1418"/>
            </a:p>
          </p:txBody>
        </p:sp>
        <p:sp>
          <p:nvSpPr>
            <p:cNvPr id="368" name="Shape 368"/>
            <p:cNvSpPr/>
            <p:nvPr/>
          </p:nvSpPr>
          <p:spPr>
            <a:xfrm>
              <a:off x="5019678" y="0"/>
              <a:ext cx="4419825" cy="12723373"/>
            </a:xfrm>
            <a:custGeom>
              <a:avLst/>
              <a:gdLst/>
              <a:ahLst/>
              <a:cxnLst>
                <a:cxn ang="0">
                  <a:pos x="wd2" y="hd2"/>
                </a:cxn>
                <a:cxn ang="5400000">
                  <a:pos x="wd2" y="hd2"/>
                </a:cxn>
                <a:cxn ang="10800000">
                  <a:pos x="wd2" y="hd2"/>
                </a:cxn>
                <a:cxn ang="16200000">
                  <a:pos x="wd2" y="hd2"/>
                </a:cxn>
              </a:cxnLst>
              <a:rect l="0" t="0" r="r" b="b"/>
              <a:pathLst>
                <a:path w="19904" h="21600" extrusionOk="0">
                  <a:moveTo>
                    <a:pt x="7050" y="1565"/>
                  </a:moveTo>
                  <a:lnTo>
                    <a:pt x="12537" y="0"/>
                  </a:lnTo>
                  <a:cubicBezTo>
                    <a:pt x="19405" y="3874"/>
                    <a:pt x="21600" y="8663"/>
                    <a:pt x="18577" y="13181"/>
                  </a:cubicBezTo>
                  <a:cubicBezTo>
                    <a:pt x="16380" y="16465"/>
                    <a:pt x="11517" y="19409"/>
                    <a:pt x="4666" y="21600"/>
                  </a:cubicBezTo>
                  <a:lnTo>
                    <a:pt x="0" y="19728"/>
                  </a:lnTo>
                  <a:cubicBezTo>
                    <a:pt x="5855" y="17884"/>
                    <a:pt x="10022" y="15392"/>
                    <a:pt x="11913" y="12605"/>
                  </a:cubicBezTo>
                  <a:cubicBezTo>
                    <a:pt x="14473" y="8831"/>
                    <a:pt x="12708" y="4825"/>
                    <a:pt x="7050" y="1565"/>
                  </a:cubicBezTo>
                  <a:close/>
                </a:path>
              </a:pathLst>
            </a:custGeom>
            <a:gradFill flip="none" rotWithShape="1">
              <a:gsLst>
                <a:gs pos="7796">
                  <a:schemeClr val="accent2">
                    <a:lumMod val="60000"/>
                    <a:lumOff val="40000"/>
                  </a:schemeClr>
                </a:gs>
                <a:gs pos="26603">
                  <a:schemeClr val="accent2">
                    <a:lumMod val="60000"/>
                    <a:lumOff val="40000"/>
                  </a:schemeClr>
                </a:gs>
                <a:gs pos="100000">
                  <a:srgbClr val="FFFFFF">
                    <a:alpha val="0"/>
                  </a:srgbClr>
                </a:gs>
              </a:gsLst>
              <a:lin ang="5400000" scaled="0"/>
            </a:gradFill>
            <a:ln w="12700" cap="flat">
              <a:noFill/>
              <a:miter lim="400000"/>
            </a:ln>
            <a:effectLst/>
          </p:spPr>
          <p:txBody>
            <a:bodyPr wrap="square" lIns="0" tIns="0" rIns="0" bIns="0" numCol="1" anchor="ctr">
              <a:noAutofit/>
            </a:bodyPr>
            <a:lstStyle/>
            <a:p>
              <a:pPr lvl="0">
                <a:defRPr sz="3000"/>
              </a:pPr>
              <a:endParaRPr sz="1418"/>
            </a:p>
          </p:txBody>
        </p:sp>
      </p:grpSp>
      <p:sp>
        <p:nvSpPr>
          <p:cNvPr id="370" name="Shape 370"/>
          <p:cNvSpPr/>
          <p:nvPr/>
        </p:nvSpPr>
        <p:spPr>
          <a:xfrm rot="21510088">
            <a:off x="7882673" y="986065"/>
            <a:ext cx="1267228" cy="4060123"/>
          </a:xfrm>
          <a:custGeom>
            <a:avLst/>
            <a:gdLst/>
            <a:ahLst/>
            <a:cxnLst>
              <a:cxn ang="0">
                <a:pos x="wd2" y="hd2"/>
              </a:cxn>
              <a:cxn ang="5400000">
                <a:pos x="wd2" y="hd2"/>
              </a:cxn>
              <a:cxn ang="10800000">
                <a:pos x="wd2" y="hd2"/>
              </a:cxn>
              <a:cxn ang="16200000">
                <a:pos x="wd2" y="hd2"/>
              </a:cxn>
            </a:cxnLst>
            <a:rect l="0" t="0" r="r" b="b"/>
            <a:pathLst>
              <a:path w="18238" h="21600" extrusionOk="0">
                <a:moveTo>
                  <a:pt x="0" y="0"/>
                </a:moveTo>
                <a:cubicBezTo>
                  <a:pt x="14664" y="3043"/>
                  <a:pt x="21600" y="9456"/>
                  <a:pt x="16654" y="15397"/>
                </a:cubicBezTo>
                <a:cubicBezTo>
                  <a:pt x="14601" y="17863"/>
                  <a:pt x="10520" y="20031"/>
                  <a:pt x="4979" y="21600"/>
                </a:cubicBezTo>
              </a:path>
            </a:pathLst>
          </a:custGeom>
          <a:noFill/>
          <a:ln w="25400" cap="flat">
            <a:solidFill>
              <a:srgbClr val="53585F"/>
            </a:solidFill>
            <a:custDash>
              <a:ds d="200000" sp="200000"/>
            </a:custDash>
            <a:miter lim="400000"/>
          </a:ln>
          <a:effectLst/>
        </p:spPr>
        <p:txBody>
          <a:bodyPr wrap="square" lIns="0" tIns="0" rIns="0" bIns="0" numCol="1" anchor="ctr">
            <a:noAutofit/>
          </a:bodyPr>
          <a:lstStyle/>
          <a:p>
            <a:pPr lvl="0">
              <a:defRPr sz="3000"/>
            </a:pPr>
            <a:endParaRPr sz="1600">
              <a:latin typeface="微软雅黑" panose="020B0503020204020204" pitchFamily="34" charset="-122"/>
              <a:ea typeface="微软雅黑" panose="020B0503020204020204" pitchFamily="34" charset="-122"/>
            </a:endParaRPr>
          </a:p>
        </p:txBody>
      </p:sp>
      <p:sp>
        <p:nvSpPr>
          <p:cNvPr id="371" name="Shape 371"/>
          <p:cNvSpPr/>
          <p:nvPr/>
        </p:nvSpPr>
        <p:spPr>
          <a:xfrm rot="21510088">
            <a:off x="8626256" y="1291821"/>
            <a:ext cx="1249644" cy="4301804"/>
          </a:xfrm>
          <a:custGeom>
            <a:avLst/>
            <a:gdLst/>
            <a:ahLst/>
            <a:cxnLst>
              <a:cxn ang="0">
                <a:pos x="wd2" y="hd2"/>
              </a:cxn>
              <a:cxn ang="5400000">
                <a:pos x="wd2" y="hd2"/>
              </a:cxn>
              <a:cxn ang="10800000">
                <a:pos x="wd2" y="hd2"/>
              </a:cxn>
              <a:cxn ang="16200000">
                <a:pos x="wd2" y="hd2"/>
              </a:cxn>
            </a:cxnLst>
            <a:rect l="0" t="0" r="r" b="b"/>
            <a:pathLst>
              <a:path w="19162" h="21600" extrusionOk="0">
                <a:moveTo>
                  <a:pt x="9505" y="0"/>
                </a:moveTo>
                <a:cubicBezTo>
                  <a:pt x="18765" y="3949"/>
                  <a:pt x="21600" y="9211"/>
                  <a:pt x="16989" y="14006"/>
                </a:cubicBezTo>
                <a:cubicBezTo>
                  <a:pt x="14003" y="17111"/>
                  <a:pt x="8027" y="19784"/>
                  <a:pt x="0" y="21600"/>
                </a:cubicBezTo>
              </a:path>
            </a:pathLst>
          </a:custGeom>
          <a:noFill/>
          <a:ln w="25400" cap="flat">
            <a:solidFill>
              <a:srgbClr val="000000"/>
            </a:solidFill>
            <a:custDash>
              <a:ds d="200000" sp="200000"/>
            </a:custDash>
            <a:miter lim="400000"/>
          </a:ln>
          <a:effectLst/>
        </p:spPr>
        <p:txBody>
          <a:bodyPr wrap="square" lIns="0" tIns="0" rIns="0" bIns="0" numCol="1" anchor="ctr">
            <a:noAutofit/>
          </a:bodyPr>
          <a:lstStyle/>
          <a:p>
            <a:pPr lvl="0">
              <a:defRPr sz="3000"/>
            </a:pPr>
            <a:endParaRPr sz="1600">
              <a:latin typeface="微软雅黑" panose="020B0503020204020204" pitchFamily="34" charset="-122"/>
              <a:ea typeface="微软雅黑" panose="020B0503020204020204" pitchFamily="34" charset="-122"/>
            </a:endParaRPr>
          </a:p>
        </p:txBody>
      </p:sp>
      <p:sp>
        <p:nvSpPr>
          <p:cNvPr id="372" name="Shape 372"/>
          <p:cNvSpPr/>
          <p:nvPr/>
        </p:nvSpPr>
        <p:spPr>
          <a:xfrm rot="21510088">
            <a:off x="9195995" y="831491"/>
            <a:ext cx="1429269" cy="5136762"/>
          </a:xfrm>
          <a:custGeom>
            <a:avLst/>
            <a:gdLst/>
            <a:ahLst/>
            <a:cxnLst>
              <a:cxn ang="0">
                <a:pos x="wd2" y="hd2"/>
              </a:cxn>
              <a:cxn ang="5400000">
                <a:pos x="wd2" y="hd2"/>
              </a:cxn>
              <a:cxn ang="10800000">
                <a:pos x="wd2" y="hd2"/>
              </a:cxn>
              <a:cxn ang="16200000">
                <a:pos x="wd2" y="hd2"/>
              </a:cxn>
            </a:cxnLst>
            <a:rect l="0" t="0" r="r" b="b"/>
            <a:pathLst>
              <a:path w="18953" h="21600" extrusionOk="0">
                <a:moveTo>
                  <a:pt x="9302" y="0"/>
                </a:moveTo>
                <a:cubicBezTo>
                  <a:pt x="18965" y="4146"/>
                  <a:pt x="21600" y="9677"/>
                  <a:pt x="16170" y="14626"/>
                </a:cubicBezTo>
                <a:cubicBezTo>
                  <a:pt x="13060" y="17460"/>
                  <a:pt x="7431" y="19896"/>
                  <a:pt x="0" y="21600"/>
                </a:cubicBezTo>
              </a:path>
            </a:pathLst>
          </a:custGeom>
          <a:noFill/>
          <a:ln w="25400" cap="flat">
            <a:solidFill>
              <a:srgbClr val="000000"/>
            </a:solidFill>
            <a:custDash>
              <a:ds d="200000" sp="200000"/>
            </a:custDash>
            <a:miter lim="400000"/>
          </a:ln>
          <a:effectLst/>
        </p:spPr>
        <p:txBody>
          <a:bodyPr wrap="square" lIns="0" tIns="0" rIns="0" bIns="0" numCol="1" anchor="ctr">
            <a:noAutofit/>
          </a:bodyPr>
          <a:lstStyle/>
          <a:p>
            <a:pPr lvl="0">
              <a:defRPr sz="3000"/>
            </a:pPr>
            <a:endParaRPr sz="1600">
              <a:latin typeface="微软雅黑" panose="020B0503020204020204" pitchFamily="34" charset="-122"/>
              <a:ea typeface="微软雅黑" panose="020B0503020204020204" pitchFamily="34" charset="-122"/>
            </a:endParaRPr>
          </a:p>
        </p:txBody>
      </p:sp>
      <p:sp>
        <p:nvSpPr>
          <p:cNvPr id="373" name="Shape 373"/>
          <p:cNvSpPr/>
          <p:nvPr/>
        </p:nvSpPr>
        <p:spPr>
          <a:xfrm>
            <a:off x="6606638" y="1367572"/>
            <a:ext cx="537838"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500" spc="12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181" spc="60" dirty="0"/>
              <a:t>服务</a:t>
            </a:r>
            <a:endParaRPr sz="1181" spc="60" dirty="0"/>
          </a:p>
        </p:txBody>
      </p:sp>
      <p:sp>
        <p:nvSpPr>
          <p:cNvPr id="374" name="Shape 374"/>
          <p:cNvSpPr/>
          <p:nvPr/>
        </p:nvSpPr>
        <p:spPr>
          <a:xfrm>
            <a:off x="6606638" y="1627180"/>
            <a:ext cx="537838"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500" spc="12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181" spc="60" dirty="0"/>
              <a:t>监管</a:t>
            </a:r>
            <a:endParaRPr sz="1181" spc="60" dirty="0"/>
          </a:p>
        </p:txBody>
      </p:sp>
      <p:sp>
        <p:nvSpPr>
          <p:cNvPr id="375" name="Shape 375"/>
          <p:cNvSpPr/>
          <p:nvPr/>
        </p:nvSpPr>
        <p:spPr>
          <a:xfrm>
            <a:off x="6606638" y="1910033"/>
            <a:ext cx="537838"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500" spc="12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181" spc="60" dirty="0"/>
              <a:t>聚合</a:t>
            </a:r>
            <a:endParaRPr sz="1181" spc="60" dirty="0"/>
          </a:p>
        </p:txBody>
      </p:sp>
      <p:sp>
        <p:nvSpPr>
          <p:cNvPr id="376" name="Shape 376"/>
          <p:cNvSpPr/>
          <p:nvPr/>
        </p:nvSpPr>
        <p:spPr>
          <a:xfrm>
            <a:off x="6606638" y="2193473"/>
            <a:ext cx="537838"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500" spc="12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181" spc="60" dirty="0"/>
              <a:t>数据</a:t>
            </a:r>
            <a:endParaRPr sz="1181" spc="60" dirty="0"/>
          </a:p>
        </p:txBody>
      </p:sp>
      <p:sp>
        <p:nvSpPr>
          <p:cNvPr id="377" name="Shape 377"/>
          <p:cNvSpPr/>
          <p:nvPr/>
        </p:nvSpPr>
        <p:spPr>
          <a:xfrm>
            <a:off x="6027410" y="3360526"/>
            <a:ext cx="1613063" cy="32457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spAutoFit/>
          </a:bodyPr>
          <a:lstStyle>
            <a:lvl1pPr algn="l">
              <a:lnSpc>
                <a:spcPct val="150000"/>
              </a:lnSpc>
              <a:defRPr sz="3000">
                <a:solidFill>
                  <a:srgbClr val="FFFFFF"/>
                </a:solidFill>
                <a:latin typeface="Impact"/>
                <a:ea typeface="Impact"/>
                <a:cs typeface="Impact"/>
                <a:sym typeface="Impact"/>
              </a:defRPr>
            </a:lvl1pPr>
          </a:lstStyle>
          <a:p>
            <a:pPr lvl="0">
              <a:defRPr sz="1800">
                <a:solidFill>
                  <a:srgbClr val="000000"/>
                </a:solidFill>
              </a:defRPr>
            </a:pPr>
            <a:r>
              <a:rPr lang="zh-CN" altLang="en-US" sz="1400" b="1" dirty="0">
                <a:latin typeface="微软雅黑" panose="020B0503020204020204" pitchFamily="34" charset="-122"/>
                <a:ea typeface="微软雅黑" panose="020B0503020204020204" pitchFamily="34" charset="-122"/>
              </a:rPr>
              <a:t>政府数据</a:t>
            </a:r>
            <a:endParaRPr sz="1400" b="1" dirty="0">
              <a:latin typeface="微软雅黑" panose="020B0503020204020204" pitchFamily="34" charset="-122"/>
              <a:ea typeface="微软雅黑" panose="020B0503020204020204" pitchFamily="34" charset="-122"/>
            </a:endParaRPr>
          </a:p>
        </p:txBody>
      </p:sp>
      <p:sp>
        <p:nvSpPr>
          <p:cNvPr id="378" name="Shape 378"/>
          <p:cNvSpPr/>
          <p:nvPr/>
        </p:nvSpPr>
        <p:spPr>
          <a:xfrm>
            <a:off x="6324040" y="2561804"/>
            <a:ext cx="1613063" cy="362665"/>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spAutoFit/>
          </a:bodyPr>
          <a:lstStyle>
            <a:lvl1pPr algn="l">
              <a:lnSpc>
                <a:spcPct val="150000"/>
              </a:lnSpc>
              <a:defRPr sz="3000">
                <a:solidFill>
                  <a:srgbClr val="FFFFFF"/>
                </a:solidFill>
                <a:latin typeface="Impact"/>
                <a:ea typeface="Impact"/>
                <a:cs typeface="Impact"/>
                <a:sym typeface="Impact"/>
              </a:defRPr>
            </a:lvl1pPr>
          </a:lstStyle>
          <a:p>
            <a:pPr lvl="0">
              <a:defRPr sz="1800">
                <a:solidFill>
                  <a:srgbClr val="000000"/>
                </a:solidFill>
              </a:defRPr>
            </a:pPr>
            <a:r>
              <a:rPr lang="zh-CN" altLang="en-US" sz="1400" b="1" dirty="0">
                <a:latin typeface="微软雅黑" panose="020B0503020204020204" pitchFamily="34" charset="-122"/>
                <a:ea typeface="微软雅黑" panose="020B0503020204020204" pitchFamily="34" charset="-122"/>
              </a:rPr>
              <a:t>其他数据</a:t>
            </a:r>
            <a:endParaRPr sz="1400" b="1" dirty="0">
              <a:latin typeface="微软雅黑" panose="020B0503020204020204" pitchFamily="34" charset="-122"/>
              <a:ea typeface="微软雅黑" panose="020B0503020204020204" pitchFamily="34" charset="-122"/>
            </a:endParaRPr>
          </a:p>
        </p:txBody>
      </p:sp>
      <p:sp>
        <p:nvSpPr>
          <p:cNvPr id="381" name="Shape 381"/>
          <p:cNvSpPr/>
          <p:nvPr/>
        </p:nvSpPr>
        <p:spPr>
          <a:xfrm>
            <a:off x="7242350" y="3036817"/>
            <a:ext cx="1174900" cy="68583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spAutoFit/>
          </a:bodyPr>
          <a:lstStyle>
            <a:lvl1pPr>
              <a:lnSpc>
                <a:spcPct val="150000"/>
              </a:lnSpc>
              <a:defRPr sz="3200">
                <a:solidFill>
                  <a:srgbClr val="FFFFFF"/>
                </a:solidFill>
                <a:latin typeface="Impact"/>
                <a:ea typeface="Impact"/>
                <a:cs typeface="Impact"/>
                <a:sym typeface="Impact"/>
              </a:defRPr>
            </a:lvl1pPr>
          </a:lstStyle>
          <a:p>
            <a:pPr lvl="0">
              <a:lnSpc>
                <a:spcPct val="100000"/>
              </a:lnSpc>
              <a:defRPr sz="1800">
                <a:solidFill>
                  <a:srgbClr val="000000"/>
                </a:solidFill>
              </a:defRPr>
            </a:pPr>
            <a:r>
              <a:rPr lang="zh-CN" altLang="en-US" sz="1400" b="1" dirty="0">
                <a:latin typeface="微软雅黑" panose="020B0503020204020204" pitchFamily="34" charset="-122"/>
                <a:ea typeface="微软雅黑" panose="020B0503020204020204" pitchFamily="34" charset="-122"/>
              </a:rPr>
              <a:t>民生</a:t>
            </a:r>
            <a:endParaRPr lang="en-US" altLang="zh-CN" sz="1400" b="1" dirty="0">
              <a:latin typeface="微软雅黑" panose="020B0503020204020204" pitchFamily="34" charset="-122"/>
              <a:ea typeface="微软雅黑" panose="020B0503020204020204" pitchFamily="34" charset="-122"/>
            </a:endParaRPr>
          </a:p>
          <a:p>
            <a:pPr lvl="0">
              <a:lnSpc>
                <a:spcPct val="100000"/>
              </a:lnSpc>
              <a:defRPr sz="1800">
                <a:solidFill>
                  <a:srgbClr val="000000"/>
                </a:solidFill>
              </a:defRPr>
            </a:pPr>
            <a:r>
              <a:rPr lang="zh-CN" altLang="en-US" sz="1400" b="1" dirty="0">
                <a:latin typeface="微软雅黑" panose="020B0503020204020204" pitchFamily="34" charset="-122"/>
                <a:ea typeface="微软雅黑" panose="020B0503020204020204" pitchFamily="34" charset="-122"/>
              </a:rPr>
              <a:t>基础</a:t>
            </a:r>
            <a:endParaRPr lang="en-US" altLang="zh-CN" sz="1400" b="1" dirty="0">
              <a:latin typeface="微软雅黑" panose="020B0503020204020204" pitchFamily="34" charset="-122"/>
              <a:ea typeface="微软雅黑" panose="020B0503020204020204" pitchFamily="34" charset="-122"/>
            </a:endParaRPr>
          </a:p>
          <a:p>
            <a:pPr lvl="0">
              <a:lnSpc>
                <a:spcPct val="100000"/>
              </a:lnSpc>
              <a:defRPr sz="1800">
                <a:solidFill>
                  <a:srgbClr val="000000"/>
                </a:solidFill>
              </a:defRPr>
            </a:pPr>
            <a:r>
              <a:rPr lang="zh-CN" altLang="en-US" sz="1400" b="1" dirty="0">
                <a:latin typeface="微软雅黑" panose="020B0503020204020204" pitchFamily="34" charset="-122"/>
                <a:ea typeface="微软雅黑" panose="020B0503020204020204" pitchFamily="34" charset="-122"/>
              </a:rPr>
              <a:t>数据</a:t>
            </a:r>
            <a:endParaRPr sz="1400" b="1" dirty="0">
              <a:latin typeface="微软雅黑" panose="020B0503020204020204" pitchFamily="34" charset="-122"/>
              <a:ea typeface="微软雅黑" panose="020B0503020204020204" pitchFamily="34" charset="-122"/>
            </a:endParaRPr>
          </a:p>
        </p:txBody>
      </p:sp>
      <p:sp>
        <p:nvSpPr>
          <p:cNvPr id="383" name="Shape 383"/>
          <p:cNvSpPr/>
          <p:nvPr/>
        </p:nvSpPr>
        <p:spPr>
          <a:xfrm>
            <a:off x="7778549" y="2178595"/>
            <a:ext cx="676876" cy="2288188"/>
          </a:xfrm>
          <a:custGeom>
            <a:avLst/>
            <a:gdLst/>
            <a:ahLst/>
            <a:cxnLst>
              <a:cxn ang="0">
                <a:pos x="wd2" y="hd2"/>
              </a:cxn>
              <a:cxn ang="5400000">
                <a:pos x="wd2" y="hd2"/>
              </a:cxn>
              <a:cxn ang="10800000">
                <a:pos x="wd2" y="hd2"/>
              </a:cxn>
              <a:cxn ang="16200000">
                <a:pos x="wd2" y="hd2"/>
              </a:cxn>
            </a:cxnLst>
            <a:rect l="0" t="0" r="r" b="b"/>
            <a:pathLst>
              <a:path w="20228" h="21600" extrusionOk="0">
                <a:moveTo>
                  <a:pt x="8411" y="0"/>
                </a:moveTo>
                <a:cubicBezTo>
                  <a:pt x="16481" y="3130"/>
                  <a:pt x="20254" y="7105"/>
                  <a:pt x="18925" y="11077"/>
                </a:cubicBezTo>
                <a:cubicBezTo>
                  <a:pt x="17536" y="15229"/>
                  <a:pt x="10703" y="19029"/>
                  <a:pt x="0" y="21600"/>
                </a:cubicBezTo>
                <a:cubicBezTo>
                  <a:pt x="10907" y="19249"/>
                  <a:pt x="18100" y="15598"/>
                  <a:pt x="19826" y="11538"/>
                </a:cubicBezTo>
                <a:cubicBezTo>
                  <a:pt x="21600" y="7367"/>
                  <a:pt x="17441" y="3162"/>
                  <a:pt x="8411" y="0"/>
                </a:cubicBezTo>
                <a:close/>
              </a:path>
            </a:pathLst>
          </a:custGeom>
          <a:gradFill flip="none" rotWithShape="1">
            <a:gsLst>
              <a:gs pos="0">
                <a:srgbClr val="FBFBFB">
                  <a:alpha val="50000"/>
                </a:srgbClr>
              </a:gs>
              <a:gs pos="100000">
                <a:srgbClr val="FFFFFF">
                  <a:alpha val="50000"/>
                </a:srgbClr>
              </a:gs>
            </a:gsLst>
            <a:lin ang="5400000" scaled="0"/>
          </a:gradFill>
          <a:ln w="3175" cap="flat">
            <a:noFill/>
            <a:miter lim="400000"/>
          </a:ln>
          <a:effectLst/>
        </p:spPr>
        <p:txBody>
          <a:bodyPr wrap="square" lIns="0" tIns="0" rIns="0" bIns="0" numCol="1" anchor="ctr">
            <a:noAutofit/>
          </a:bodyPr>
          <a:lstStyle/>
          <a:p>
            <a:pPr lvl="0">
              <a:defRPr sz="3000"/>
            </a:pPr>
            <a:endParaRPr sz="1600">
              <a:latin typeface="微软雅黑" panose="020B0503020204020204" pitchFamily="34" charset="-122"/>
              <a:ea typeface="微软雅黑" panose="020B0503020204020204" pitchFamily="34" charset="-122"/>
            </a:endParaRPr>
          </a:p>
        </p:txBody>
      </p:sp>
      <p:grpSp>
        <p:nvGrpSpPr>
          <p:cNvPr id="386" name="Group 386"/>
          <p:cNvGrpSpPr/>
          <p:nvPr/>
        </p:nvGrpSpPr>
        <p:grpSpPr>
          <a:xfrm>
            <a:off x="6558605" y="2881199"/>
            <a:ext cx="606080" cy="601944"/>
            <a:chOff x="0" y="0"/>
            <a:chExt cx="1282636" cy="1273884"/>
          </a:xfrm>
        </p:grpSpPr>
        <p:sp>
          <p:nvSpPr>
            <p:cNvPr id="384" name="Shape 384"/>
            <p:cNvSpPr/>
            <p:nvPr/>
          </p:nvSpPr>
          <p:spPr>
            <a:xfrm>
              <a:off x="0" y="0"/>
              <a:ext cx="1282637" cy="127388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3175" cap="flat">
              <a:noFill/>
              <a:miter lim="400000"/>
            </a:ln>
            <a:effectLst/>
          </p:spPr>
          <p:txBody>
            <a:bodyPr wrap="square" lIns="0" tIns="0" rIns="0" bIns="0" numCol="1" anchor="ctr">
              <a:noAutofit/>
            </a:bodyPr>
            <a:lstStyle/>
            <a:p>
              <a:pPr lvl="0">
                <a:defRPr sz="3000">
                  <a:solidFill>
                    <a:srgbClr val="FFFFFF"/>
                  </a:solidFill>
                </a:defRPr>
              </a:pPr>
              <a:endParaRPr sz="1418"/>
            </a:p>
          </p:txBody>
        </p:sp>
        <p:sp>
          <p:nvSpPr>
            <p:cNvPr id="385" name="Shape 385"/>
            <p:cNvSpPr/>
            <p:nvPr/>
          </p:nvSpPr>
          <p:spPr>
            <a:xfrm>
              <a:off x="26255" y="292418"/>
              <a:ext cx="1210584" cy="66950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3000" spc="150">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sz="1418" spc="71"/>
                <a:t>用户</a:t>
              </a:r>
            </a:p>
          </p:txBody>
        </p:sp>
      </p:grpSp>
      <p:sp>
        <p:nvSpPr>
          <p:cNvPr id="388" name="Shape 388"/>
          <p:cNvSpPr/>
          <p:nvPr/>
        </p:nvSpPr>
        <p:spPr>
          <a:xfrm>
            <a:off x="8016169" y="1518163"/>
            <a:ext cx="845597" cy="30108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3500" spc="17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2000" spc="83" dirty="0">
                <a:latin typeface="微软雅黑" panose="020B0503020204020204" pitchFamily="34" charset="-122"/>
                <a:ea typeface="微软雅黑" panose="020B0503020204020204" pitchFamily="34" charset="-122"/>
              </a:rPr>
              <a:t>汇聚</a:t>
            </a:r>
            <a:endParaRPr sz="2000" spc="83" dirty="0">
              <a:latin typeface="微软雅黑" panose="020B0503020204020204" pitchFamily="34" charset="-122"/>
              <a:ea typeface="微软雅黑" panose="020B0503020204020204" pitchFamily="34" charset="-122"/>
            </a:endParaRPr>
          </a:p>
        </p:txBody>
      </p:sp>
      <p:sp>
        <p:nvSpPr>
          <p:cNvPr id="389" name="Shape 389"/>
          <p:cNvSpPr/>
          <p:nvPr/>
        </p:nvSpPr>
        <p:spPr>
          <a:xfrm>
            <a:off x="8593714" y="1144176"/>
            <a:ext cx="754211" cy="352067"/>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3500" spc="17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2000" spc="83" dirty="0">
                <a:latin typeface="微软雅黑" panose="020B0503020204020204" pitchFamily="34" charset="-122"/>
                <a:ea typeface="微软雅黑" panose="020B0503020204020204" pitchFamily="34" charset="-122"/>
              </a:rPr>
              <a:t>加工</a:t>
            </a:r>
            <a:endParaRPr sz="2000" spc="83" dirty="0">
              <a:latin typeface="微软雅黑" panose="020B0503020204020204" pitchFamily="34" charset="-122"/>
              <a:ea typeface="微软雅黑" panose="020B0503020204020204" pitchFamily="34" charset="-122"/>
            </a:endParaRPr>
          </a:p>
        </p:txBody>
      </p:sp>
      <p:sp>
        <p:nvSpPr>
          <p:cNvPr id="390" name="Shape 390"/>
          <p:cNvSpPr/>
          <p:nvPr/>
        </p:nvSpPr>
        <p:spPr>
          <a:xfrm>
            <a:off x="9191732" y="823565"/>
            <a:ext cx="676876" cy="326337"/>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3500" spc="17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2000" spc="83" dirty="0">
                <a:latin typeface="微软雅黑" panose="020B0503020204020204" pitchFamily="34" charset="-122"/>
                <a:ea typeface="微软雅黑" panose="020B0503020204020204" pitchFamily="34" charset="-122"/>
              </a:rPr>
              <a:t>监管</a:t>
            </a:r>
            <a:endParaRPr sz="2000" spc="83" dirty="0">
              <a:latin typeface="微软雅黑" panose="020B0503020204020204" pitchFamily="34" charset="-122"/>
              <a:ea typeface="微软雅黑" panose="020B0503020204020204" pitchFamily="34" charset="-122"/>
            </a:endParaRPr>
          </a:p>
        </p:txBody>
      </p:sp>
      <p:sp>
        <p:nvSpPr>
          <p:cNvPr id="391" name="Shape 391"/>
          <p:cNvSpPr/>
          <p:nvPr/>
        </p:nvSpPr>
        <p:spPr>
          <a:xfrm>
            <a:off x="9770982" y="480744"/>
            <a:ext cx="676876" cy="326337"/>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3500" spc="17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2000" spc="83" dirty="0">
                <a:latin typeface="微软雅黑" panose="020B0503020204020204" pitchFamily="34" charset="-122"/>
                <a:ea typeface="微软雅黑" panose="020B0503020204020204" pitchFamily="34" charset="-122"/>
              </a:rPr>
              <a:t>服务</a:t>
            </a:r>
            <a:endParaRPr sz="2000" spc="83" dirty="0">
              <a:latin typeface="微软雅黑" panose="020B0503020204020204" pitchFamily="34" charset="-122"/>
              <a:ea typeface="微软雅黑" panose="020B0503020204020204" pitchFamily="34" charset="-122"/>
            </a:endParaRPr>
          </a:p>
        </p:txBody>
      </p:sp>
      <p:sp>
        <p:nvSpPr>
          <p:cNvPr id="392" name="Shape 392"/>
          <p:cNvSpPr/>
          <p:nvPr/>
        </p:nvSpPr>
        <p:spPr>
          <a:xfrm>
            <a:off x="8092478" y="2490302"/>
            <a:ext cx="964155" cy="3379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latin typeface="微软雅黑" panose="020B0503020204020204" pitchFamily="34" charset="-122"/>
                <a:ea typeface="微软雅黑" panose="020B0503020204020204" pitchFamily="34" charset="-122"/>
              </a:rPr>
              <a:t>交易数据</a:t>
            </a:r>
            <a:endParaRPr sz="1600" spc="54" dirty="0">
              <a:latin typeface="微软雅黑" panose="020B0503020204020204" pitchFamily="34" charset="-122"/>
              <a:ea typeface="微软雅黑" panose="020B0503020204020204" pitchFamily="34" charset="-122"/>
            </a:endParaRPr>
          </a:p>
        </p:txBody>
      </p:sp>
      <p:sp>
        <p:nvSpPr>
          <p:cNvPr id="393" name="Shape 393"/>
          <p:cNvSpPr/>
          <p:nvPr/>
        </p:nvSpPr>
        <p:spPr>
          <a:xfrm>
            <a:off x="8094095" y="3257170"/>
            <a:ext cx="1055687" cy="27765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latin typeface="微软雅黑" panose="020B0503020204020204" pitchFamily="34" charset="-122"/>
                <a:ea typeface="微软雅黑" panose="020B0503020204020204" pitchFamily="34" charset="-122"/>
              </a:rPr>
              <a:t>发票数据</a:t>
            </a:r>
            <a:endParaRPr sz="1600" spc="54" dirty="0">
              <a:latin typeface="微软雅黑" panose="020B0503020204020204" pitchFamily="34" charset="-122"/>
              <a:ea typeface="微软雅黑" panose="020B0503020204020204" pitchFamily="34" charset="-122"/>
            </a:endParaRPr>
          </a:p>
        </p:txBody>
      </p:sp>
      <p:sp>
        <p:nvSpPr>
          <p:cNvPr id="394" name="Shape 394"/>
          <p:cNvSpPr/>
          <p:nvPr/>
        </p:nvSpPr>
        <p:spPr>
          <a:xfrm>
            <a:off x="8976185" y="1894364"/>
            <a:ext cx="964155" cy="268435"/>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资源</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目录</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5" name="Shape 395"/>
          <p:cNvSpPr/>
          <p:nvPr/>
        </p:nvSpPr>
        <p:spPr>
          <a:xfrm>
            <a:off x="9198882" y="2412029"/>
            <a:ext cx="958680"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数据</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交换</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6" name="Shape 396"/>
          <p:cNvSpPr/>
          <p:nvPr/>
        </p:nvSpPr>
        <p:spPr>
          <a:xfrm>
            <a:off x="9330483" y="3106893"/>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主题</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数据</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库</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8" name="Shape 398"/>
          <p:cNvSpPr/>
          <p:nvPr/>
        </p:nvSpPr>
        <p:spPr>
          <a:xfrm>
            <a:off x="9177027" y="3822551"/>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清洗</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转换</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9" name="Shape 399"/>
          <p:cNvSpPr/>
          <p:nvPr/>
        </p:nvSpPr>
        <p:spPr>
          <a:xfrm>
            <a:off x="8899369" y="4424569"/>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数据</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挖掘</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400" name="Shape 400"/>
          <p:cNvSpPr/>
          <p:nvPr/>
        </p:nvSpPr>
        <p:spPr>
          <a:xfrm>
            <a:off x="8527918" y="4973771"/>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机器</a:t>
            </a:r>
            <a:endParaRPr lang="en-US" altLang="zh-CN" sz="1600" spc="54" dirty="0">
              <a:solidFill>
                <a:schemeClr val="accent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accent2">
                    <a:lumMod val="75000"/>
                  </a:schemeClr>
                </a:solidFill>
                <a:latin typeface="微软雅黑" panose="020B0503020204020204" pitchFamily="34" charset="-122"/>
                <a:ea typeface="微软雅黑" panose="020B0503020204020204" pitchFamily="34" charset="-122"/>
              </a:rPr>
              <a:t>学习</a:t>
            </a:r>
            <a:endParaRPr sz="1600" spc="54"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401" name="Shape 401"/>
          <p:cNvSpPr/>
          <p:nvPr/>
        </p:nvSpPr>
        <p:spPr>
          <a:xfrm>
            <a:off x="9603914" y="1504730"/>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民生</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指数</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2" name="Shape 402"/>
          <p:cNvSpPr/>
          <p:nvPr/>
        </p:nvSpPr>
        <p:spPr>
          <a:xfrm>
            <a:off x="9842503" y="2060545"/>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价格</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3" name="Shape 403"/>
          <p:cNvSpPr/>
          <p:nvPr/>
        </p:nvSpPr>
        <p:spPr>
          <a:xfrm>
            <a:off x="10084544" y="3172175"/>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风险</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4" name="Shape 404"/>
          <p:cNvSpPr/>
          <p:nvPr/>
        </p:nvSpPr>
        <p:spPr>
          <a:xfrm>
            <a:off x="9891906" y="3727990"/>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产业景气监测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5" name="Shape 405"/>
          <p:cNvSpPr/>
          <p:nvPr/>
        </p:nvSpPr>
        <p:spPr>
          <a:xfrm>
            <a:off x="9720953" y="4283805"/>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市场经</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营监测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7" name="Shape 407"/>
          <p:cNvSpPr/>
          <p:nvPr/>
        </p:nvSpPr>
        <p:spPr>
          <a:xfrm>
            <a:off x="10399993" y="1354136"/>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公共</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服务</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8" name="Shape 408"/>
          <p:cNvSpPr/>
          <p:nvPr/>
        </p:nvSpPr>
        <p:spPr>
          <a:xfrm>
            <a:off x="10642953" y="2290181"/>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消费</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维权</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09" name="Shape 409"/>
          <p:cNvSpPr/>
          <p:nvPr/>
        </p:nvSpPr>
        <p:spPr>
          <a:xfrm>
            <a:off x="10796468" y="3226226"/>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涉税</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服务</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10" name="Shape 410"/>
          <p:cNvSpPr/>
          <p:nvPr/>
        </p:nvSpPr>
        <p:spPr>
          <a:xfrm>
            <a:off x="10658602" y="4162271"/>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政策</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评估</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11" name="Shape 411"/>
          <p:cNvSpPr/>
          <p:nvPr/>
        </p:nvSpPr>
        <p:spPr>
          <a:xfrm>
            <a:off x="10212335" y="5098316"/>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消费</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引导</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416" name="Shape 416"/>
          <p:cNvSpPr/>
          <p:nvPr/>
        </p:nvSpPr>
        <p:spPr>
          <a:xfrm>
            <a:off x="1348910" y="2644969"/>
            <a:ext cx="3399738" cy="366641"/>
          </a:xfrm>
          <a:prstGeom prst="rect">
            <a:avLst/>
          </a:prstGeom>
          <a:ln w="3175">
            <a:miter lim="400000"/>
          </a:ln>
          <a:extLst>
            <a:ext uri="{C572A759-6A51-4108-AA02-DFA0A04FC94B}">
              <ma14:wrappingTextBoxFlag xmlns="" xmlns:ma14="http://schemas.microsoft.com/office/mac/drawingml/2011/main" val="1"/>
            </a:ext>
          </a:extLst>
        </p:spPr>
        <p:txBody>
          <a:bodyPr wrap="square" lIns="19559" tIns="19559" rIns="19559" bIns="19559" anchor="ctr">
            <a:spAutoFit/>
          </a:bodyPr>
          <a:lstStyle/>
          <a:p>
            <a:pPr lvl="0">
              <a:defRPr sz="1800"/>
            </a:pPr>
            <a:r>
              <a:rPr lang="zh-CN" altLang="en-US" sz="2126" spc="107" dirty="0">
                <a:solidFill>
                  <a:srgbClr val="53585F"/>
                </a:solidFill>
                <a:latin typeface="Microsoft YaHei"/>
                <a:ea typeface="Microsoft YaHei"/>
                <a:cs typeface="Microsoft YaHei"/>
                <a:sym typeface="Microsoft YaHei"/>
              </a:rPr>
              <a:t>采集、加工、监管、服务</a:t>
            </a:r>
            <a:endParaRPr sz="2126" spc="107" dirty="0">
              <a:solidFill>
                <a:srgbClr val="53585F"/>
              </a:solidFill>
              <a:latin typeface="Microsoft YaHei"/>
              <a:ea typeface="Microsoft YaHei"/>
              <a:cs typeface="Microsoft YaHei"/>
              <a:sym typeface="Microsoft YaHei"/>
            </a:endParaRPr>
          </a:p>
        </p:txBody>
      </p:sp>
      <p:sp>
        <p:nvSpPr>
          <p:cNvPr id="424" name="Shape 424"/>
          <p:cNvSpPr/>
          <p:nvPr/>
        </p:nvSpPr>
        <p:spPr>
          <a:xfrm>
            <a:off x="5662497" y="5108772"/>
            <a:ext cx="2551056" cy="1"/>
          </a:xfrm>
          <a:prstGeom prst="line">
            <a:avLst/>
          </a:prstGeom>
          <a:ln w="25400">
            <a:solidFill>
              <a:srgbClr val="53585F"/>
            </a:solidFill>
            <a:custDash>
              <a:ds d="200000" sp="200000"/>
            </a:custDash>
            <a:miter lim="400000"/>
          </a:ln>
        </p:spPr>
        <p:txBody>
          <a:bodyPr lIns="0" tIns="0" rIns="0" bIns="0" anchor="ctr"/>
          <a:lstStyle/>
          <a:p>
            <a:pPr lvl="0">
              <a:defRPr sz="3000"/>
            </a:pPr>
            <a:endParaRPr sz="1418"/>
          </a:p>
        </p:txBody>
      </p:sp>
      <p:sp>
        <p:nvSpPr>
          <p:cNvPr id="425" name="Shape 425"/>
          <p:cNvSpPr/>
          <p:nvPr/>
        </p:nvSpPr>
        <p:spPr>
          <a:xfrm>
            <a:off x="5662496" y="5461033"/>
            <a:ext cx="2774898" cy="1"/>
          </a:xfrm>
          <a:prstGeom prst="line">
            <a:avLst/>
          </a:prstGeom>
          <a:ln w="25400">
            <a:solidFill>
              <a:srgbClr val="53585F"/>
            </a:solidFill>
            <a:custDash>
              <a:ds d="200000" sp="200000"/>
            </a:custDash>
            <a:miter lim="400000"/>
          </a:ln>
        </p:spPr>
        <p:txBody>
          <a:bodyPr lIns="0" tIns="0" rIns="0" bIns="0" anchor="ctr"/>
          <a:lstStyle/>
          <a:p>
            <a:pPr lvl="0">
              <a:defRPr sz="3000"/>
            </a:pPr>
            <a:endParaRPr sz="1418"/>
          </a:p>
        </p:txBody>
      </p:sp>
      <p:sp>
        <p:nvSpPr>
          <p:cNvPr id="426" name="Shape 426"/>
          <p:cNvSpPr/>
          <p:nvPr/>
        </p:nvSpPr>
        <p:spPr>
          <a:xfrm flipV="1">
            <a:off x="5662497" y="5813294"/>
            <a:ext cx="3229671" cy="1"/>
          </a:xfrm>
          <a:prstGeom prst="line">
            <a:avLst/>
          </a:prstGeom>
          <a:ln w="25400">
            <a:solidFill>
              <a:srgbClr val="53585F"/>
            </a:solidFill>
            <a:custDash>
              <a:ds d="200000" sp="200000"/>
            </a:custDash>
            <a:miter lim="400000"/>
          </a:ln>
        </p:spPr>
        <p:txBody>
          <a:bodyPr lIns="0" tIns="0" rIns="0" bIns="0" anchor="ctr"/>
          <a:lstStyle/>
          <a:p>
            <a:pPr lvl="0">
              <a:defRPr sz="3000"/>
            </a:pPr>
            <a:endParaRPr sz="1418"/>
          </a:p>
        </p:txBody>
      </p:sp>
      <p:sp>
        <p:nvSpPr>
          <p:cNvPr id="427" name="Shape 427"/>
          <p:cNvSpPr/>
          <p:nvPr/>
        </p:nvSpPr>
        <p:spPr>
          <a:xfrm>
            <a:off x="1501629" y="4904863"/>
            <a:ext cx="4109835" cy="334966"/>
          </a:xfrm>
          <a:prstGeom prst="rect">
            <a:avLst/>
          </a:prstGeom>
          <a:ln w="3175">
            <a:miter lim="400000"/>
          </a:ln>
          <a:extLst>
            <a:ext uri="{C572A759-6A51-4108-AA02-DFA0A04FC94B}">
              <ma14:wrappingTextBoxFlag xmlns="" xmlns:ma14="http://schemas.microsoft.com/office/mac/drawingml/2011/main" val="1"/>
            </a:ext>
          </a:extLst>
        </p:spPr>
        <p:txBody>
          <a:bodyPr wrap="square" lIns="19559" tIns="19559" rIns="19559" bIns="19559" anchor="ctr">
            <a:spAutoFit/>
          </a:bodyPr>
          <a:lstStyle>
            <a:lvl1pPr algn="r">
              <a:lnSpc>
                <a:spcPct val="120000"/>
              </a:lnSpc>
              <a:defRPr sz="3000" spc="150">
                <a:solidFill>
                  <a:srgbClr val="53585F"/>
                </a:solidFill>
                <a:latin typeface="Microsoft YaHei"/>
                <a:ea typeface="Microsoft YaHei"/>
                <a:cs typeface="Microsoft YaHei"/>
                <a:sym typeface="Microsoft YaHei"/>
              </a:defRPr>
            </a:lvl1pPr>
          </a:lstStyle>
          <a:p>
            <a:pPr lvl="0">
              <a:defRPr sz="1800" spc="0">
                <a:solidFill>
                  <a:srgbClr val="000000"/>
                </a:solidFill>
              </a:defRPr>
            </a:pPr>
            <a:r>
              <a:rPr sz="1600" spc="71" dirty="0" err="1"/>
              <a:t>终端</a:t>
            </a:r>
            <a:r>
              <a:rPr sz="1600" spc="71" dirty="0"/>
              <a:t>：</a:t>
            </a:r>
            <a:r>
              <a:rPr lang="zh-CN" altLang="en-US" sz="1600" spc="71" dirty="0"/>
              <a:t>准确及时的民生数据接入</a:t>
            </a:r>
            <a:endParaRPr sz="1600" spc="71" dirty="0"/>
          </a:p>
        </p:txBody>
      </p:sp>
      <p:sp>
        <p:nvSpPr>
          <p:cNvPr id="428" name="Shape 428"/>
          <p:cNvSpPr/>
          <p:nvPr/>
        </p:nvSpPr>
        <p:spPr>
          <a:xfrm>
            <a:off x="276837" y="5269266"/>
            <a:ext cx="5334627" cy="334966"/>
          </a:xfrm>
          <a:prstGeom prst="rect">
            <a:avLst/>
          </a:prstGeom>
          <a:ln w="3175">
            <a:miter lim="400000"/>
          </a:ln>
          <a:extLst>
            <a:ext uri="{C572A759-6A51-4108-AA02-DFA0A04FC94B}">
              <ma14:wrappingTextBoxFlag xmlns="" xmlns:ma14="http://schemas.microsoft.com/office/mac/drawingml/2011/main" val="1"/>
            </a:ext>
          </a:extLst>
        </p:spPr>
        <p:txBody>
          <a:bodyPr wrap="square" lIns="19559" tIns="19559" rIns="19559" bIns="19559" anchor="ctr">
            <a:spAutoFit/>
          </a:bodyPr>
          <a:lstStyle>
            <a:lvl1pPr algn="r">
              <a:lnSpc>
                <a:spcPct val="120000"/>
              </a:lnSpc>
              <a:defRPr sz="3000" spc="150">
                <a:solidFill>
                  <a:srgbClr val="53585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71" dirty="0"/>
              <a:t>聚合</a:t>
            </a:r>
            <a:r>
              <a:rPr sz="1600" spc="71" dirty="0"/>
              <a:t>：</a:t>
            </a:r>
            <a:r>
              <a:rPr lang="zh-CN" altLang="en-US" sz="1600" spc="71" dirty="0"/>
              <a:t>大数据平台深度融合民生数据</a:t>
            </a:r>
            <a:endParaRPr sz="1600" spc="71" dirty="0"/>
          </a:p>
        </p:txBody>
      </p:sp>
      <p:sp>
        <p:nvSpPr>
          <p:cNvPr id="429" name="Shape 429"/>
          <p:cNvSpPr/>
          <p:nvPr/>
        </p:nvSpPr>
        <p:spPr>
          <a:xfrm>
            <a:off x="1057013" y="5633670"/>
            <a:ext cx="4554451" cy="334966"/>
          </a:xfrm>
          <a:prstGeom prst="rect">
            <a:avLst/>
          </a:prstGeom>
          <a:ln w="3175">
            <a:miter lim="400000"/>
          </a:ln>
          <a:extLst>
            <a:ext uri="{C572A759-6A51-4108-AA02-DFA0A04FC94B}">
              <ma14:wrappingTextBoxFlag xmlns="" xmlns:ma14="http://schemas.microsoft.com/office/mac/drawingml/2011/main" val="1"/>
            </a:ext>
          </a:extLst>
        </p:spPr>
        <p:txBody>
          <a:bodyPr wrap="square" lIns="19559" tIns="19559" rIns="19559" bIns="19559" anchor="ctr">
            <a:spAutoFit/>
          </a:bodyPr>
          <a:lstStyle>
            <a:lvl1pPr algn="r">
              <a:lnSpc>
                <a:spcPct val="120000"/>
              </a:lnSpc>
              <a:defRPr sz="3000" spc="150">
                <a:solidFill>
                  <a:srgbClr val="53585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71" dirty="0"/>
              <a:t>监管</a:t>
            </a:r>
            <a:r>
              <a:rPr sz="1600" spc="71" dirty="0"/>
              <a:t>：</a:t>
            </a:r>
            <a:r>
              <a:rPr lang="zh-CN" altLang="en-US" sz="1600" spc="71" dirty="0"/>
              <a:t>国计民生的信息可视化</a:t>
            </a:r>
            <a:endParaRPr sz="1600" spc="71" dirty="0"/>
          </a:p>
        </p:txBody>
      </p:sp>
      <p:sp>
        <p:nvSpPr>
          <p:cNvPr id="430" name="Shape 430"/>
          <p:cNvSpPr/>
          <p:nvPr/>
        </p:nvSpPr>
        <p:spPr>
          <a:xfrm>
            <a:off x="5662496" y="6165554"/>
            <a:ext cx="3554237" cy="1"/>
          </a:xfrm>
          <a:prstGeom prst="line">
            <a:avLst/>
          </a:prstGeom>
          <a:ln w="25400">
            <a:solidFill>
              <a:srgbClr val="53585F"/>
            </a:solidFill>
            <a:custDash>
              <a:ds d="200000" sp="200000"/>
            </a:custDash>
            <a:miter lim="400000"/>
          </a:ln>
        </p:spPr>
        <p:txBody>
          <a:bodyPr lIns="0" tIns="0" rIns="0" bIns="0" anchor="ctr"/>
          <a:lstStyle/>
          <a:p>
            <a:pPr lvl="0">
              <a:defRPr sz="3000"/>
            </a:pPr>
            <a:endParaRPr sz="1418"/>
          </a:p>
        </p:txBody>
      </p:sp>
      <p:sp>
        <p:nvSpPr>
          <p:cNvPr id="431" name="Shape 431"/>
          <p:cNvSpPr/>
          <p:nvPr/>
        </p:nvSpPr>
        <p:spPr>
          <a:xfrm>
            <a:off x="217969" y="5998074"/>
            <a:ext cx="5393495" cy="334966"/>
          </a:xfrm>
          <a:prstGeom prst="rect">
            <a:avLst/>
          </a:prstGeom>
          <a:ln w="3175">
            <a:miter lim="400000"/>
          </a:ln>
          <a:extLst>
            <a:ext uri="{C572A759-6A51-4108-AA02-DFA0A04FC94B}">
              <ma14:wrappingTextBoxFlag xmlns="" xmlns:ma14="http://schemas.microsoft.com/office/mac/drawingml/2011/main" val="1"/>
            </a:ext>
          </a:extLst>
        </p:spPr>
        <p:txBody>
          <a:bodyPr wrap="square" lIns="19559" tIns="19559" rIns="19559" bIns="19559" anchor="ctr">
            <a:spAutoFit/>
          </a:bodyPr>
          <a:lstStyle>
            <a:lvl1pPr algn="r">
              <a:lnSpc>
                <a:spcPct val="120000"/>
              </a:lnSpc>
              <a:defRPr sz="3000" spc="150">
                <a:solidFill>
                  <a:srgbClr val="53585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71" dirty="0"/>
              <a:t>服务</a:t>
            </a:r>
            <a:r>
              <a:rPr sz="1600" spc="71" dirty="0"/>
              <a:t>：</a:t>
            </a:r>
            <a:r>
              <a:rPr lang="zh-CN" altLang="en-US" sz="1600" spc="71" dirty="0"/>
              <a:t>宏观管理与调控、民生预测与预警、应急服务</a:t>
            </a:r>
            <a:endParaRPr sz="1600" spc="71" dirty="0"/>
          </a:p>
        </p:txBody>
      </p:sp>
      <p:sp>
        <p:nvSpPr>
          <p:cNvPr id="76" name="TextBox 46">
            <a:extLst>
              <a:ext uri="{FF2B5EF4-FFF2-40B4-BE49-F238E27FC236}">
                <a16:creationId xmlns:a16="http://schemas.microsoft.com/office/drawing/2014/main" id="{4E75CFDA-A13B-4E5D-AE70-AC2F8A1E0402}"/>
              </a:ext>
            </a:extLst>
          </p:cNvPr>
          <p:cNvSpPr txBox="1"/>
          <p:nvPr/>
        </p:nvSpPr>
        <p:spPr>
          <a:xfrm rot="16200000">
            <a:off x="2544040" y="-728372"/>
            <a:ext cx="800219" cy="5544514"/>
          </a:xfrm>
          <a:prstGeom prst="rect">
            <a:avLst/>
          </a:prstGeom>
          <a:noFill/>
        </p:spPr>
        <p:txBody>
          <a:bodyPr vert="eaVert" wrap="square" rtlCol="0">
            <a:spAutoFit/>
          </a:bodyPr>
          <a:lstStyle/>
          <a:p>
            <a:pPr algn="ctr">
              <a:defRPr/>
            </a:pPr>
            <a:r>
              <a:rPr lang="zh-CN" altLang="en-US" sz="4000" b="1" kern="0" dirty="0">
                <a:ln w="22225">
                  <a:solidFill>
                    <a:schemeClr val="accent2"/>
                  </a:solidFill>
                  <a:prstDash val="solid"/>
                </a:ln>
                <a:solidFill>
                  <a:schemeClr val="accent2">
                    <a:lumMod val="40000"/>
                    <a:lumOff val="60000"/>
                  </a:schemeClr>
                </a:solidFill>
                <a:latin typeface="Baskerville Old Face" pitchFamily="18" charset="0"/>
              </a:rPr>
              <a:t>九次方民生大数据</a:t>
            </a:r>
          </a:p>
        </p:txBody>
      </p:sp>
      <p:sp>
        <p:nvSpPr>
          <p:cNvPr id="78" name="Shape 393">
            <a:extLst>
              <a:ext uri="{FF2B5EF4-FFF2-40B4-BE49-F238E27FC236}">
                <a16:creationId xmlns:a16="http://schemas.microsoft.com/office/drawing/2014/main" id="{B1D8897B-96D7-41BC-98D4-10CDCB5EE3BD}"/>
              </a:ext>
            </a:extLst>
          </p:cNvPr>
          <p:cNvSpPr/>
          <p:nvPr/>
        </p:nvSpPr>
        <p:spPr>
          <a:xfrm>
            <a:off x="8063657" y="3931522"/>
            <a:ext cx="894221" cy="344035"/>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latin typeface="微软雅黑" panose="020B0503020204020204" pitchFamily="34" charset="-122"/>
                <a:ea typeface="微软雅黑" panose="020B0503020204020204" pitchFamily="34" charset="-122"/>
              </a:rPr>
              <a:t>票据明细</a:t>
            </a:r>
            <a:endParaRPr sz="1600" spc="54" dirty="0">
              <a:latin typeface="微软雅黑" panose="020B0503020204020204" pitchFamily="34" charset="-122"/>
              <a:ea typeface="微软雅黑" panose="020B0503020204020204" pitchFamily="34" charset="-122"/>
            </a:endParaRPr>
          </a:p>
        </p:txBody>
      </p:sp>
      <p:sp>
        <p:nvSpPr>
          <p:cNvPr id="79" name="矩形 78">
            <a:extLst>
              <a:ext uri="{FF2B5EF4-FFF2-40B4-BE49-F238E27FC236}">
                <a16:creationId xmlns:a16="http://schemas.microsoft.com/office/drawing/2014/main" id="{A2276818-0E92-4A31-9089-785B6B6100C4}"/>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80" name="TextBox 6">
            <a:extLst>
              <a:ext uri="{FF2B5EF4-FFF2-40B4-BE49-F238E27FC236}">
                <a16:creationId xmlns:a16="http://schemas.microsoft.com/office/drawing/2014/main" id="{D0DEDA2A-0EBB-4E44-94DE-9F024E1C9BC6}"/>
              </a:ext>
            </a:extLst>
          </p:cNvPr>
          <p:cNvSpPr txBox="1">
            <a:spLocks noChangeArrowheads="1"/>
          </p:cNvSpPr>
          <p:nvPr/>
        </p:nvSpPr>
        <p:spPr bwMode="auto">
          <a:xfrm>
            <a:off x="791295" y="168009"/>
            <a:ext cx="86479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政府民生大数据平台总体规划</a:t>
            </a:r>
          </a:p>
        </p:txBody>
      </p:sp>
      <p:grpSp>
        <p:nvGrpSpPr>
          <p:cNvPr id="12" name="组合 11">
            <a:extLst>
              <a:ext uri="{FF2B5EF4-FFF2-40B4-BE49-F238E27FC236}">
                <a16:creationId xmlns:a16="http://schemas.microsoft.com/office/drawing/2014/main" id="{F9A74387-5F79-4B4A-9719-733C1CD50A67}"/>
              </a:ext>
            </a:extLst>
          </p:cNvPr>
          <p:cNvGrpSpPr/>
          <p:nvPr/>
        </p:nvGrpSpPr>
        <p:grpSpPr>
          <a:xfrm>
            <a:off x="8045296" y="813680"/>
            <a:ext cx="2312991" cy="1017422"/>
            <a:chOff x="8045296" y="813680"/>
            <a:chExt cx="2312991" cy="1017422"/>
          </a:xfrm>
        </p:grpSpPr>
        <p:cxnSp>
          <p:nvCxnSpPr>
            <p:cNvPr id="5" name="直接连接符 4">
              <a:extLst>
                <a:ext uri="{FF2B5EF4-FFF2-40B4-BE49-F238E27FC236}">
                  <a16:creationId xmlns:a16="http://schemas.microsoft.com/office/drawing/2014/main" id="{CB6B6BB4-6AA7-4AFB-BC4F-73E59EA99A02}"/>
                </a:ext>
              </a:extLst>
            </p:cNvPr>
            <p:cNvCxnSpPr/>
            <p:nvPr/>
          </p:nvCxnSpPr>
          <p:spPr>
            <a:xfrm>
              <a:off x="8045296" y="1831102"/>
              <a:ext cx="58518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84" name="直接连接符 83">
              <a:extLst>
                <a:ext uri="{FF2B5EF4-FFF2-40B4-BE49-F238E27FC236}">
                  <a16:creationId xmlns:a16="http://schemas.microsoft.com/office/drawing/2014/main" id="{3B3F4EAA-3BA5-43E3-8D02-B5FA1CCE1ABF}"/>
                </a:ext>
              </a:extLst>
            </p:cNvPr>
            <p:cNvCxnSpPr/>
            <p:nvPr/>
          </p:nvCxnSpPr>
          <p:spPr>
            <a:xfrm>
              <a:off x="8606410" y="1491962"/>
              <a:ext cx="58518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85" name="直接连接符 84">
              <a:extLst>
                <a:ext uri="{FF2B5EF4-FFF2-40B4-BE49-F238E27FC236}">
                  <a16:creationId xmlns:a16="http://schemas.microsoft.com/office/drawing/2014/main" id="{4B82F88C-7998-40ED-BA54-3D3071405171}"/>
                </a:ext>
              </a:extLst>
            </p:cNvPr>
            <p:cNvCxnSpPr/>
            <p:nvPr/>
          </p:nvCxnSpPr>
          <p:spPr>
            <a:xfrm>
              <a:off x="9185798" y="1152821"/>
              <a:ext cx="58518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86" name="直接连接符 85">
              <a:extLst>
                <a:ext uri="{FF2B5EF4-FFF2-40B4-BE49-F238E27FC236}">
                  <a16:creationId xmlns:a16="http://schemas.microsoft.com/office/drawing/2014/main" id="{D1FF2865-55A6-420E-9458-6B3D32A94EA5}"/>
                </a:ext>
              </a:extLst>
            </p:cNvPr>
            <p:cNvCxnSpPr/>
            <p:nvPr/>
          </p:nvCxnSpPr>
          <p:spPr>
            <a:xfrm>
              <a:off x="9773103" y="813680"/>
              <a:ext cx="58518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87" name="直接连接符 86">
              <a:extLst>
                <a:ext uri="{FF2B5EF4-FFF2-40B4-BE49-F238E27FC236}">
                  <a16:creationId xmlns:a16="http://schemas.microsoft.com/office/drawing/2014/main" id="{6C0E4D12-B90F-4948-B824-822642657A65}"/>
                </a:ext>
              </a:extLst>
            </p:cNvPr>
            <p:cNvCxnSpPr>
              <a:cxnSpLocks/>
            </p:cNvCxnSpPr>
            <p:nvPr/>
          </p:nvCxnSpPr>
          <p:spPr>
            <a:xfrm>
              <a:off x="8618122" y="1488290"/>
              <a:ext cx="0" cy="339140"/>
            </a:xfrm>
            <a:prstGeom prst="line">
              <a:avLst/>
            </a:prstGeom>
            <a:ln>
              <a:headEnd type="none" w="med" len="sm"/>
              <a:tailEnd w="sm" len="lg"/>
            </a:ln>
          </p:spPr>
          <p:style>
            <a:lnRef idx="3">
              <a:schemeClr val="accent2"/>
            </a:lnRef>
            <a:fillRef idx="0">
              <a:schemeClr val="accent2"/>
            </a:fillRef>
            <a:effectRef idx="2">
              <a:schemeClr val="accent2"/>
            </a:effectRef>
            <a:fontRef idx="minor">
              <a:schemeClr val="tx1"/>
            </a:fontRef>
          </p:style>
        </p:cxnSp>
        <p:cxnSp>
          <p:nvCxnSpPr>
            <p:cNvPr id="93" name="直接连接符 92">
              <a:extLst>
                <a:ext uri="{FF2B5EF4-FFF2-40B4-BE49-F238E27FC236}">
                  <a16:creationId xmlns:a16="http://schemas.microsoft.com/office/drawing/2014/main" id="{E65739A8-D6ED-47E8-84E1-63AB0ACBBF35}"/>
                </a:ext>
              </a:extLst>
            </p:cNvPr>
            <p:cNvCxnSpPr>
              <a:cxnSpLocks/>
            </p:cNvCxnSpPr>
            <p:nvPr/>
          </p:nvCxnSpPr>
          <p:spPr>
            <a:xfrm>
              <a:off x="9197065" y="1160165"/>
              <a:ext cx="0" cy="339140"/>
            </a:xfrm>
            <a:prstGeom prst="line">
              <a:avLst/>
            </a:prstGeom>
            <a:ln>
              <a:headEnd type="none" w="med" len="sm"/>
              <a:tailEnd w="sm" len="lg"/>
            </a:ln>
          </p:spPr>
          <p:style>
            <a:lnRef idx="3">
              <a:schemeClr val="accent2"/>
            </a:lnRef>
            <a:fillRef idx="0">
              <a:schemeClr val="accent2"/>
            </a:fillRef>
            <a:effectRef idx="2">
              <a:schemeClr val="accent2"/>
            </a:effectRef>
            <a:fontRef idx="minor">
              <a:schemeClr val="tx1"/>
            </a:fontRef>
          </p:style>
        </p:cxnSp>
        <p:cxnSp>
          <p:nvCxnSpPr>
            <p:cNvPr id="94" name="直接连接符 93">
              <a:extLst>
                <a:ext uri="{FF2B5EF4-FFF2-40B4-BE49-F238E27FC236}">
                  <a16:creationId xmlns:a16="http://schemas.microsoft.com/office/drawing/2014/main" id="{6588B443-0201-4C79-85F7-574EB78085B6}"/>
                </a:ext>
              </a:extLst>
            </p:cNvPr>
            <p:cNvCxnSpPr>
              <a:cxnSpLocks/>
            </p:cNvCxnSpPr>
            <p:nvPr/>
          </p:nvCxnSpPr>
          <p:spPr>
            <a:xfrm>
              <a:off x="9784487" y="826582"/>
              <a:ext cx="0" cy="339140"/>
            </a:xfrm>
            <a:prstGeom prst="line">
              <a:avLst/>
            </a:prstGeom>
            <a:ln>
              <a:headEnd type="none" w="med" len="sm"/>
              <a:tailEnd w="sm" len="lg"/>
            </a:ln>
          </p:spPr>
          <p:style>
            <a:lnRef idx="3">
              <a:schemeClr val="accent2"/>
            </a:lnRef>
            <a:fillRef idx="0">
              <a:schemeClr val="accent2"/>
            </a:fillRef>
            <a:effectRef idx="2">
              <a:schemeClr val="accent2"/>
            </a:effectRef>
            <a:fontRef idx="minor">
              <a:schemeClr val="tx1"/>
            </a:fontRef>
          </p:style>
        </p:cxnSp>
      </p:grpSp>
      <p:sp>
        <p:nvSpPr>
          <p:cNvPr id="3" name="矩形 2">
            <a:extLst>
              <a:ext uri="{FF2B5EF4-FFF2-40B4-BE49-F238E27FC236}">
                <a16:creationId xmlns:a16="http://schemas.microsoft.com/office/drawing/2014/main" id="{6AF0ADA0-3015-45CD-BFFC-5CFB412F02AA}"/>
              </a:ext>
            </a:extLst>
          </p:cNvPr>
          <p:cNvSpPr/>
          <p:nvPr/>
        </p:nvSpPr>
        <p:spPr>
          <a:xfrm>
            <a:off x="1277539" y="3212584"/>
            <a:ext cx="3333220" cy="419474"/>
          </a:xfrm>
          <a:prstGeom prst="rect">
            <a:avLst/>
          </a:prstGeom>
        </p:spPr>
        <p:txBody>
          <a:bodyPr wrap="none">
            <a:spAutoFit/>
          </a:bodyPr>
          <a:lstStyle/>
          <a:p>
            <a:r>
              <a:rPr lang="zh-CN" altLang="en-US" sz="2126" spc="107" dirty="0">
                <a:solidFill>
                  <a:srgbClr val="53585F"/>
                </a:solidFill>
                <a:latin typeface="Microsoft YaHei"/>
                <a:ea typeface="Microsoft YaHei"/>
              </a:rPr>
              <a:t>预测、预警、决策、智能</a:t>
            </a:r>
          </a:p>
        </p:txBody>
      </p:sp>
      <p:grpSp>
        <p:nvGrpSpPr>
          <p:cNvPr id="7" name="组合 6">
            <a:extLst>
              <a:ext uri="{FF2B5EF4-FFF2-40B4-BE49-F238E27FC236}">
                <a16:creationId xmlns:a16="http://schemas.microsoft.com/office/drawing/2014/main" id="{36223E63-B794-40F9-91DC-7726260FE967}"/>
              </a:ext>
            </a:extLst>
          </p:cNvPr>
          <p:cNvGrpSpPr/>
          <p:nvPr/>
        </p:nvGrpSpPr>
        <p:grpSpPr>
          <a:xfrm>
            <a:off x="1194170" y="3090542"/>
            <a:ext cx="3436613" cy="62068"/>
            <a:chOff x="1449381" y="3019374"/>
            <a:chExt cx="2959337" cy="87519"/>
          </a:xfrm>
        </p:grpSpPr>
        <p:cxnSp>
          <p:nvCxnSpPr>
            <p:cNvPr id="6" name="直接连接符 5">
              <a:extLst>
                <a:ext uri="{FF2B5EF4-FFF2-40B4-BE49-F238E27FC236}">
                  <a16:creationId xmlns:a16="http://schemas.microsoft.com/office/drawing/2014/main" id="{115A5CC9-9852-44CE-96FE-3F88A90A0BF0}"/>
                </a:ext>
              </a:extLst>
            </p:cNvPr>
            <p:cNvCxnSpPr/>
            <p:nvPr/>
          </p:nvCxnSpPr>
          <p:spPr>
            <a:xfrm>
              <a:off x="1449381" y="3019374"/>
              <a:ext cx="295933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83" name="直接连接符 82">
              <a:extLst>
                <a:ext uri="{FF2B5EF4-FFF2-40B4-BE49-F238E27FC236}">
                  <a16:creationId xmlns:a16="http://schemas.microsoft.com/office/drawing/2014/main" id="{A2EAE241-8105-4ECD-8B23-7795C853A0C6}"/>
                </a:ext>
              </a:extLst>
            </p:cNvPr>
            <p:cNvCxnSpPr/>
            <p:nvPr/>
          </p:nvCxnSpPr>
          <p:spPr>
            <a:xfrm>
              <a:off x="1449381" y="3106893"/>
              <a:ext cx="2959337" cy="0"/>
            </a:xfrm>
            <a:prstGeom prst="line">
              <a:avLst/>
            </a:prstGeom>
          </p:spPr>
          <p:style>
            <a:lnRef idx="2">
              <a:schemeClr val="accent2"/>
            </a:lnRef>
            <a:fillRef idx="0">
              <a:schemeClr val="accent2"/>
            </a:fillRef>
            <a:effectRef idx="1">
              <a:schemeClr val="accent2"/>
            </a:effectRef>
            <a:fontRef idx="minor">
              <a:schemeClr val="tx1"/>
            </a:fontRef>
          </p:style>
        </p:cxnSp>
      </p:grpSp>
      <p:sp>
        <p:nvSpPr>
          <p:cNvPr id="77" name="Shape 402">
            <a:extLst>
              <a:ext uri="{FF2B5EF4-FFF2-40B4-BE49-F238E27FC236}">
                <a16:creationId xmlns:a16="http://schemas.microsoft.com/office/drawing/2014/main" id="{E0027D95-8255-44ED-8193-14F3F71BAF91}"/>
              </a:ext>
            </a:extLst>
          </p:cNvPr>
          <p:cNvSpPr/>
          <p:nvPr/>
        </p:nvSpPr>
        <p:spPr>
          <a:xfrm>
            <a:off x="10035113" y="2616360"/>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FFFFFF"/>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消费</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82" name="Shape 405">
            <a:extLst>
              <a:ext uri="{FF2B5EF4-FFF2-40B4-BE49-F238E27FC236}">
                <a16:creationId xmlns:a16="http://schemas.microsoft.com/office/drawing/2014/main" id="{C0F76050-57A6-49BF-8787-CE691908BC58}"/>
              </a:ext>
            </a:extLst>
          </p:cNvPr>
          <p:cNvSpPr/>
          <p:nvPr/>
        </p:nvSpPr>
        <p:spPr>
          <a:xfrm>
            <a:off x="9429718" y="4839620"/>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经济发</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展监测</a:t>
            </a:r>
            <a:endParaRPr sz="1600" spc="54"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88" name="Shape 405">
            <a:extLst>
              <a:ext uri="{FF2B5EF4-FFF2-40B4-BE49-F238E27FC236}">
                <a16:creationId xmlns:a16="http://schemas.microsoft.com/office/drawing/2014/main" id="{CF729A53-CFD2-4F7F-BB40-DDABAFC9B96E}"/>
              </a:ext>
            </a:extLst>
          </p:cNvPr>
          <p:cNvSpPr/>
          <p:nvPr/>
        </p:nvSpPr>
        <p:spPr>
          <a:xfrm>
            <a:off x="9005795" y="5395433"/>
            <a:ext cx="765034" cy="2776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19559" tIns="19559" rIns="19559" bIns="19559" numCol="1" anchor="ctr">
            <a:noAutofit/>
          </a:bodyPr>
          <a:lstStyle>
            <a:lvl1pPr>
              <a:defRPr sz="2300" spc="115">
                <a:solidFill>
                  <a:srgbClr val="164F86"/>
                </a:solidFill>
                <a:latin typeface="Microsoft YaHei"/>
                <a:ea typeface="Microsoft YaHei"/>
                <a:cs typeface="Microsoft YaHei"/>
                <a:sym typeface="Microsoft YaHei"/>
              </a:defRPr>
            </a:lvl1pPr>
          </a:lstStyle>
          <a:p>
            <a:pPr lvl="0">
              <a:defRPr sz="1800" spc="0">
                <a:solidFill>
                  <a:srgbClr val="000000"/>
                </a:solidFill>
              </a:defRPr>
            </a:pPr>
            <a:r>
              <a:rPr lang="zh-CN" altLang="en-US" sz="1600" spc="54" dirty="0">
                <a:solidFill>
                  <a:schemeClr val="tx2">
                    <a:lumMod val="75000"/>
                  </a:schemeClr>
                </a:solidFill>
                <a:latin typeface="微软雅黑" panose="020B0503020204020204" pitchFamily="34" charset="-122"/>
                <a:ea typeface="微软雅黑" panose="020B0503020204020204" pitchFamily="34" charset="-122"/>
              </a:rPr>
              <a:t>城市民生应急</a:t>
            </a:r>
            <a:endParaRPr lang="en-US" altLang="zh-CN" sz="1600" spc="54" dirty="0">
              <a:solidFill>
                <a:schemeClr val="tx2">
                  <a:lumMod val="7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1579471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F9E87EAE-808E-457E-8FE3-8E3C2F7AD8FA}"/>
              </a:ext>
            </a:extLst>
          </p:cNvPr>
          <p:cNvGrpSpPr/>
          <p:nvPr/>
        </p:nvGrpSpPr>
        <p:grpSpPr>
          <a:xfrm>
            <a:off x="595626" y="2379589"/>
            <a:ext cx="10303462" cy="1701458"/>
            <a:chOff x="521093" y="2689792"/>
            <a:chExt cx="10303462" cy="1701458"/>
          </a:xfrm>
        </p:grpSpPr>
        <p:sp>
          <p:nvSpPr>
            <p:cNvPr id="24" name="箭头: 上 23">
              <a:extLst>
                <a:ext uri="{FF2B5EF4-FFF2-40B4-BE49-F238E27FC236}">
                  <a16:creationId xmlns:a16="http://schemas.microsoft.com/office/drawing/2014/main" id="{5B2B4464-51C5-4DFD-8397-9647365ABB2D}"/>
                </a:ext>
              </a:extLst>
            </p:cNvPr>
            <p:cNvSpPr/>
            <p:nvPr/>
          </p:nvSpPr>
          <p:spPr>
            <a:xfrm>
              <a:off x="5049067" y="2689792"/>
              <a:ext cx="989656" cy="404638"/>
            </a:xfrm>
            <a:prstGeom prst="upArrow">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3622C880-1A07-4522-A8CD-FDEA80C0A142}"/>
                </a:ext>
              </a:extLst>
            </p:cNvPr>
            <p:cNvGrpSpPr/>
            <p:nvPr/>
          </p:nvGrpSpPr>
          <p:grpSpPr>
            <a:xfrm>
              <a:off x="521093" y="3080898"/>
              <a:ext cx="10303462" cy="1310352"/>
              <a:chOff x="521093" y="3080898"/>
              <a:chExt cx="10303462" cy="1310352"/>
            </a:xfrm>
          </p:grpSpPr>
          <p:sp>
            <p:nvSpPr>
              <p:cNvPr id="5" name="矩形 4">
                <a:extLst>
                  <a:ext uri="{FF2B5EF4-FFF2-40B4-BE49-F238E27FC236}">
                    <a16:creationId xmlns:a16="http://schemas.microsoft.com/office/drawing/2014/main" id="{50885D88-110C-4911-AEDB-AD98CAEEC700}"/>
                  </a:ext>
                </a:extLst>
              </p:cNvPr>
              <p:cNvSpPr/>
              <p:nvPr/>
            </p:nvSpPr>
            <p:spPr>
              <a:xfrm>
                <a:off x="521096"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微指数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8F57DF26-E769-473C-B75A-E9CB86823236}"/>
                  </a:ext>
                </a:extLst>
              </p:cNvPr>
              <p:cNvSpPr/>
              <p:nvPr/>
            </p:nvSpPr>
            <p:spPr>
              <a:xfrm>
                <a:off x="5690488"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产业景气监测</a:t>
                </a:r>
              </a:p>
            </p:txBody>
          </p:sp>
          <p:sp>
            <p:nvSpPr>
              <p:cNvPr id="7" name="矩形 6">
                <a:extLst>
                  <a:ext uri="{FF2B5EF4-FFF2-40B4-BE49-F238E27FC236}">
                    <a16:creationId xmlns:a16="http://schemas.microsoft.com/office/drawing/2014/main" id="{82419AEA-3785-407D-9121-E50D35E1AFB8}"/>
                  </a:ext>
                </a:extLst>
              </p:cNvPr>
              <p:cNvSpPr/>
              <p:nvPr/>
            </p:nvSpPr>
            <p:spPr>
              <a:xfrm>
                <a:off x="1813444"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物价监管</a:t>
                </a:r>
              </a:p>
            </p:txBody>
          </p:sp>
          <p:sp>
            <p:nvSpPr>
              <p:cNvPr id="8" name="矩形 7">
                <a:extLst>
                  <a:ext uri="{FF2B5EF4-FFF2-40B4-BE49-F238E27FC236}">
                    <a16:creationId xmlns:a16="http://schemas.microsoft.com/office/drawing/2014/main" id="{22DC934E-9352-49AA-93A2-63D4D2689BB8}"/>
                  </a:ext>
                </a:extLst>
              </p:cNvPr>
              <p:cNvSpPr/>
              <p:nvPr/>
            </p:nvSpPr>
            <p:spPr>
              <a:xfrm>
                <a:off x="6982836"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市场经营监测</a:t>
                </a:r>
              </a:p>
            </p:txBody>
          </p:sp>
          <p:sp>
            <p:nvSpPr>
              <p:cNvPr id="9" name="矩形 8">
                <a:extLst>
                  <a:ext uri="{FF2B5EF4-FFF2-40B4-BE49-F238E27FC236}">
                    <a16:creationId xmlns:a16="http://schemas.microsoft.com/office/drawing/2014/main" id="{263A4516-DEE1-42E7-8582-9213B1EE1670}"/>
                  </a:ext>
                </a:extLst>
              </p:cNvPr>
              <p:cNvSpPr/>
              <p:nvPr/>
            </p:nvSpPr>
            <p:spPr>
              <a:xfrm>
                <a:off x="3105792"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消费监测</a:t>
                </a:r>
              </a:p>
            </p:txBody>
          </p:sp>
          <p:sp>
            <p:nvSpPr>
              <p:cNvPr id="10" name="矩形 9">
                <a:extLst>
                  <a:ext uri="{FF2B5EF4-FFF2-40B4-BE49-F238E27FC236}">
                    <a16:creationId xmlns:a16="http://schemas.microsoft.com/office/drawing/2014/main" id="{E9A5AB26-E0D2-4DFC-B9B1-275D0FCF15A1}"/>
                  </a:ext>
                </a:extLst>
              </p:cNvPr>
              <p:cNvSpPr/>
              <p:nvPr/>
            </p:nvSpPr>
            <p:spPr>
              <a:xfrm>
                <a:off x="8275184"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经济发展监管</a:t>
                </a:r>
              </a:p>
            </p:txBody>
          </p:sp>
          <p:sp>
            <p:nvSpPr>
              <p:cNvPr id="11" name="矩形 10">
                <a:extLst>
                  <a:ext uri="{FF2B5EF4-FFF2-40B4-BE49-F238E27FC236}">
                    <a16:creationId xmlns:a16="http://schemas.microsoft.com/office/drawing/2014/main" id="{1938580F-A3BC-4E28-97D1-F5AF730239A4}"/>
                  </a:ext>
                </a:extLst>
              </p:cNvPr>
              <p:cNvSpPr/>
              <p:nvPr/>
            </p:nvSpPr>
            <p:spPr>
              <a:xfrm>
                <a:off x="4398140"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风险监测</a:t>
                </a:r>
              </a:p>
            </p:txBody>
          </p:sp>
          <p:sp>
            <p:nvSpPr>
              <p:cNvPr id="12" name="矩形 11">
                <a:extLst>
                  <a:ext uri="{FF2B5EF4-FFF2-40B4-BE49-F238E27FC236}">
                    <a16:creationId xmlns:a16="http://schemas.microsoft.com/office/drawing/2014/main" id="{386C354D-E743-4001-8598-44C16BFA3356}"/>
                  </a:ext>
                </a:extLst>
              </p:cNvPr>
              <p:cNvSpPr/>
              <p:nvPr/>
            </p:nvSpPr>
            <p:spPr>
              <a:xfrm>
                <a:off x="9567531" y="3643521"/>
                <a:ext cx="1257024" cy="747729"/>
              </a:xfrm>
              <a:prstGeom prst="rect">
                <a:avLst/>
              </a:pr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城市民生应急</a:t>
                </a:r>
              </a:p>
            </p:txBody>
          </p:sp>
          <p:sp>
            <p:nvSpPr>
              <p:cNvPr id="14" name="矩形 13">
                <a:extLst>
                  <a:ext uri="{FF2B5EF4-FFF2-40B4-BE49-F238E27FC236}">
                    <a16:creationId xmlns:a16="http://schemas.microsoft.com/office/drawing/2014/main" id="{2699C0B9-306E-4FA9-819D-69FAB4400885}"/>
                  </a:ext>
                </a:extLst>
              </p:cNvPr>
              <p:cNvSpPr/>
              <p:nvPr/>
            </p:nvSpPr>
            <p:spPr>
              <a:xfrm>
                <a:off x="521093" y="3080898"/>
                <a:ext cx="10303461" cy="492338"/>
              </a:xfrm>
              <a:prstGeom prst="rect">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民生监管</a:t>
                </a:r>
              </a:p>
            </p:txBody>
          </p:sp>
        </p:grpSp>
      </p:grpSp>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城市民生大数据平台建设内容</a:t>
            </a:r>
          </a:p>
        </p:txBody>
      </p:sp>
      <p:grpSp>
        <p:nvGrpSpPr>
          <p:cNvPr id="20" name="组合 19">
            <a:extLst>
              <a:ext uri="{FF2B5EF4-FFF2-40B4-BE49-F238E27FC236}">
                <a16:creationId xmlns:a16="http://schemas.microsoft.com/office/drawing/2014/main" id="{A2C510FC-C102-43D2-AB02-516965CCDE90}"/>
              </a:ext>
            </a:extLst>
          </p:cNvPr>
          <p:cNvGrpSpPr/>
          <p:nvPr/>
        </p:nvGrpSpPr>
        <p:grpSpPr>
          <a:xfrm>
            <a:off x="595626" y="4276432"/>
            <a:ext cx="10303461" cy="1696562"/>
            <a:chOff x="521096" y="4206146"/>
            <a:chExt cx="10303461" cy="1696562"/>
          </a:xfrm>
        </p:grpSpPr>
        <p:sp>
          <p:nvSpPr>
            <p:cNvPr id="19" name="箭头: 上 18">
              <a:extLst>
                <a:ext uri="{FF2B5EF4-FFF2-40B4-BE49-F238E27FC236}">
                  <a16:creationId xmlns:a16="http://schemas.microsoft.com/office/drawing/2014/main" id="{AD01F71B-70D7-450B-A7E1-562302BCF933}"/>
                </a:ext>
              </a:extLst>
            </p:cNvPr>
            <p:cNvSpPr/>
            <p:nvPr/>
          </p:nvSpPr>
          <p:spPr>
            <a:xfrm>
              <a:off x="5049067" y="4206146"/>
              <a:ext cx="989656" cy="404638"/>
            </a:xfrm>
            <a:prstGeom prst="upArrow">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3D9B9378-F5D7-4A71-B53A-A10A5712443C}"/>
                </a:ext>
              </a:extLst>
            </p:cNvPr>
            <p:cNvGrpSpPr/>
            <p:nvPr/>
          </p:nvGrpSpPr>
          <p:grpSpPr>
            <a:xfrm>
              <a:off x="521096" y="4610784"/>
              <a:ext cx="10303461" cy="1291924"/>
              <a:chOff x="521096" y="4610784"/>
              <a:chExt cx="10303461" cy="1291924"/>
            </a:xfrm>
          </p:grpSpPr>
          <p:sp>
            <p:nvSpPr>
              <p:cNvPr id="3" name="流程图: 磁盘 2">
                <a:extLst>
                  <a:ext uri="{FF2B5EF4-FFF2-40B4-BE49-F238E27FC236}">
                    <a16:creationId xmlns:a16="http://schemas.microsoft.com/office/drawing/2014/main" id="{E6F8939B-8960-4174-86B0-938BF9882347}"/>
                  </a:ext>
                </a:extLst>
              </p:cNvPr>
              <p:cNvSpPr/>
              <p:nvPr/>
            </p:nvSpPr>
            <p:spPr>
              <a:xfrm>
                <a:off x="2927007" y="4947571"/>
                <a:ext cx="1534228" cy="955137"/>
              </a:xfrm>
              <a:prstGeom prst="flowChartMagneticDisk">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电子凭证</a:t>
                </a:r>
              </a:p>
            </p:txBody>
          </p:sp>
          <p:sp>
            <p:nvSpPr>
              <p:cNvPr id="16" name="流程图: 磁盘 15">
                <a:extLst>
                  <a:ext uri="{FF2B5EF4-FFF2-40B4-BE49-F238E27FC236}">
                    <a16:creationId xmlns:a16="http://schemas.microsoft.com/office/drawing/2014/main" id="{E8BB81F6-2F8A-4156-AB09-112EEC738166}"/>
                  </a:ext>
                </a:extLst>
              </p:cNvPr>
              <p:cNvSpPr/>
              <p:nvPr/>
            </p:nvSpPr>
            <p:spPr>
              <a:xfrm>
                <a:off x="4864959" y="4947571"/>
                <a:ext cx="1534228" cy="955137"/>
              </a:xfrm>
              <a:prstGeom prst="flowChartMagneticDisk">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电子发票</a:t>
                </a:r>
              </a:p>
            </p:txBody>
          </p:sp>
          <p:sp>
            <p:nvSpPr>
              <p:cNvPr id="17" name="流程图: 磁盘 16">
                <a:extLst>
                  <a:ext uri="{FF2B5EF4-FFF2-40B4-BE49-F238E27FC236}">
                    <a16:creationId xmlns:a16="http://schemas.microsoft.com/office/drawing/2014/main" id="{3F338977-9E52-4DA0-8255-178754657B31}"/>
                  </a:ext>
                </a:extLst>
              </p:cNvPr>
              <p:cNvSpPr/>
              <p:nvPr/>
            </p:nvSpPr>
            <p:spPr>
              <a:xfrm>
                <a:off x="6906352" y="4947571"/>
                <a:ext cx="1534228" cy="955137"/>
              </a:xfrm>
              <a:prstGeom prst="flowChartMagneticDisk">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其他交易信息</a:t>
                </a:r>
              </a:p>
            </p:txBody>
          </p:sp>
          <p:sp>
            <p:nvSpPr>
              <p:cNvPr id="18" name="矩形 17">
                <a:extLst>
                  <a:ext uri="{FF2B5EF4-FFF2-40B4-BE49-F238E27FC236}">
                    <a16:creationId xmlns:a16="http://schemas.microsoft.com/office/drawing/2014/main" id="{9C80CC93-9BBC-4E77-827D-508791B9CECC}"/>
                  </a:ext>
                </a:extLst>
              </p:cNvPr>
              <p:cNvSpPr/>
              <p:nvPr/>
            </p:nvSpPr>
            <p:spPr>
              <a:xfrm>
                <a:off x="521096" y="4610784"/>
                <a:ext cx="10303461" cy="492338"/>
              </a:xfrm>
              <a:prstGeom prst="rect">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民生数据库</a:t>
                </a:r>
                <a:endParaRPr lang="zh-CN" altLang="en-US" sz="1400" dirty="0">
                  <a:solidFill>
                    <a:schemeClr val="bg1"/>
                  </a:solidFill>
                  <a:latin typeface="微软雅黑" panose="020B0503020204020204" pitchFamily="34" charset="-122"/>
                  <a:ea typeface="微软雅黑" panose="020B0503020204020204" pitchFamily="34" charset="-122"/>
                </a:endParaRPr>
              </a:p>
            </p:txBody>
          </p:sp>
        </p:grpSp>
      </p:grpSp>
      <p:grpSp>
        <p:nvGrpSpPr>
          <p:cNvPr id="22" name="组合 21">
            <a:extLst>
              <a:ext uri="{FF2B5EF4-FFF2-40B4-BE49-F238E27FC236}">
                <a16:creationId xmlns:a16="http://schemas.microsoft.com/office/drawing/2014/main" id="{EF2E95C1-8437-4E0B-A80A-E5BB5EAE29FB}"/>
              </a:ext>
            </a:extLst>
          </p:cNvPr>
          <p:cNvGrpSpPr/>
          <p:nvPr/>
        </p:nvGrpSpPr>
        <p:grpSpPr>
          <a:xfrm>
            <a:off x="595626" y="899348"/>
            <a:ext cx="10303866" cy="1322214"/>
            <a:chOff x="479936" y="1712779"/>
            <a:chExt cx="10303866" cy="1322214"/>
          </a:xfrm>
        </p:grpSpPr>
        <p:sp>
          <p:nvSpPr>
            <p:cNvPr id="23" name="矩形 22">
              <a:extLst>
                <a:ext uri="{FF2B5EF4-FFF2-40B4-BE49-F238E27FC236}">
                  <a16:creationId xmlns:a16="http://schemas.microsoft.com/office/drawing/2014/main" id="{0D2C116C-17D0-4554-A10C-7B790E1F3513}"/>
                </a:ext>
              </a:extLst>
            </p:cNvPr>
            <p:cNvSpPr/>
            <p:nvPr/>
          </p:nvSpPr>
          <p:spPr>
            <a:xfrm>
              <a:off x="480341" y="1712779"/>
              <a:ext cx="10303461" cy="492338"/>
            </a:xfrm>
            <a:prstGeom prst="rect">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民生服务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F42FC362-ED46-4945-AECB-C77DA0F61192}"/>
                </a:ext>
              </a:extLst>
            </p:cNvPr>
            <p:cNvSpPr/>
            <p:nvPr/>
          </p:nvSpPr>
          <p:spPr>
            <a:xfrm>
              <a:off x="479936" y="2252583"/>
              <a:ext cx="1972722" cy="782410"/>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民生公共服务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056A0AE6-35BA-4C85-BD3C-F348AA359E48}"/>
                </a:ext>
              </a:extLst>
            </p:cNvPr>
            <p:cNvSpPr/>
            <p:nvPr/>
          </p:nvSpPr>
          <p:spPr>
            <a:xfrm>
              <a:off x="8809840" y="2252583"/>
              <a:ext cx="1972722" cy="782410"/>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消费引导</a:t>
              </a:r>
            </a:p>
          </p:txBody>
        </p:sp>
        <p:sp>
          <p:nvSpPr>
            <p:cNvPr id="28" name="矩形 27">
              <a:extLst>
                <a:ext uri="{FF2B5EF4-FFF2-40B4-BE49-F238E27FC236}">
                  <a16:creationId xmlns:a16="http://schemas.microsoft.com/office/drawing/2014/main" id="{863F3E49-3E73-4FDC-B3F9-C3F64FF5A2F7}"/>
                </a:ext>
              </a:extLst>
            </p:cNvPr>
            <p:cNvSpPr/>
            <p:nvPr/>
          </p:nvSpPr>
          <p:spPr>
            <a:xfrm>
              <a:off x="2562412" y="2252583"/>
              <a:ext cx="1972722" cy="782410"/>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消费维权</a:t>
              </a:r>
            </a:p>
          </p:txBody>
        </p:sp>
        <p:sp>
          <p:nvSpPr>
            <p:cNvPr id="29" name="矩形 28">
              <a:extLst>
                <a:ext uri="{FF2B5EF4-FFF2-40B4-BE49-F238E27FC236}">
                  <a16:creationId xmlns:a16="http://schemas.microsoft.com/office/drawing/2014/main" id="{1AA8911B-8C62-4926-9719-4A9F33C6C0B8}"/>
                </a:ext>
              </a:extLst>
            </p:cNvPr>
            <p:cNvSpPr/>
            <p:nvPr/>
          </p:nvSpPr>
          <p:spPr>
            <a:xfrm>
              <a:off x="4644888" y="2252583"/>
              <a:ext cx="1972722" cy="782410"/>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涉税服务</a:t>
              </a:r>
            </a:p>
          </p:txBody>
        </p:sp>
        <p:sp>
          <p:nvSpPr>
            <p:cNvPr id="30" name="矩形 29">
              <a:extLst>
                <a:ext uri="{FF2B5EF4-FFF2-40B4-BE49-F238E27FC236}">
                  <a16:creationId xmlns:a16="http://schemas.microsoft.com/office/drawing/2014/main" id="{6E712903-C305-48F2-92D6-A5661ADF61FD}"/>
                </a:ext>
              </a:extLst>
            </p:cNvPr>
            <p:cNvSpPr/>
            <p:nvPr/>
          </p:nvSpPr>
          <p:spPr>
            <a:xfrm>
              <a:off x="6727364" y="2252583"/>
              <a:ext cx="1972722" cy="782410"/>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政策评估</a:t>
              </a:r>
            </a:p>
          </p:txBody>
        </p:sp>
      </p:grpSp>
      <p:sp>
        <p:nvSpPr>
          <p:cNvPr id="31" name="矩形 30">
            <a:extLst>
              <a:ext uri="{FF2B5EF4-FFF2-40B4-BE49-F238E27FC236}">
                <a16:creationId xmlns:a16="http://schemas.microsoft.com/office/drawing/2014/main" id="{3106C0B3-47AE-4FEF-9BCA-AB40AEB0BAD1}"/>
              </a:ext>
            </a:extLst>
          </p:cNvPr>
          <p:cNvSpPr/>
          <p:nvPr/>
        </p:nvSpPr>
        <p:spPr>
          <a:xfrm>
            <a:off x="554872" y="5836071"/>
            <a:ext cx="10303461" cy="492338"/>
          </a:xfrm>
          <a:prstGeom prst="rect">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数据交换平台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53383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6" name="群組 305">
            <a:extLst>
              <a:ext uri="{FF2B5EF4-FFF2-40B4-BE49-F238E27FC236}">
                <a16:creationId xmlns:a16="http://schemas.microsoft.com/office/drawing/2014/main" id="{3D3EF85D-E638-4566-82FA-A0B714ADD716}"/>
              </a:ext>
            </a:extLst>
          </p:cNvPr>
          <p:cNvGrpSpPr/>
          <p:nvPr/>
        </p:nvGrpSpPr>
        <p:grpSpPr>
          <a:xfrm>
            <a:off x="419161" y="1080580"/>
            <a:ext cx="2629911" cy="1431539"/>
            <a:chOff x="5690184" y="1340768"/>
            <a:chExt cx="3033634" cy="1870608"/>
          </a:xfrm>
          <a:solidFill>
            <a:schemeClr val="accent2"/>
          </a:solidFill>
        </p:grpSpPr>
        <p:sp>
          <p:nvSpPr>
            <p:cNvPr id="97" name="矩形 96">
              <a:extLst>
                <a:ext uri="{FF2B5EF4-FFF2-40B4-BE49-F238E27FC236}">
                  <a16:creationId xmlns:a16="http://schemas.microsoft.com/office/drawing/2014/main" id="{5BC8A6EA-8093-44F7-84CC-6F50438EBB67}"/>
                </a:ext>
              </a:extLst>
            </p:cNvPr>
            <p:cNvSpPr/>
            <p:nvPr/>
          </p:nvSpPr>
          <p:spPr bwMode="auto">
            <a:xfrm>
              <a:off x="5690184" y="1340768"/>
              <a:ext cx="2963700" cy="1764000"/>
            </a:xfrm>
            <a:prstGeom prst="rect">
              <a:avLst/>
            </a:prstGeom>
            <a:grpFill/>
            <a:ln w="9525" cap="flat" cmpd="sng" algn="ctr">
              <a:solidFill>
                <a:schemeClr val="bg2">
                  <a:lumMod val="20000"/>
                  <a:lumOff val="80000"/>
                </a:schemeClr>
              </a:solidFill>
              <a:prstDash val="solid"/>
              <a:round/>
              <a:headEnd type="none" w="med" len="med"/>
              <a:tailEnd type="none" w="med" len="med"/>
            </a:ln>
            <a:effectLst>
              <a:innerShdw blurRad="63500" dist="50800" dir="10800000">
                <a:schemeClr val="bg1">
                  <a:lumMod val="85000"/>
                  <a:alpha val="50000"/>
                </a:schemeClr>
              </a:innerShdw>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98" name="TextBox 35">
              <a:extLst>
                <a:ext uri="{FF2B5EF4-FFF2-40B4-BE49-F238E27FC236}">
                  <a16:creationId xmlns:a16="http://schemas.microsoft.com/office/drawing/2014/main" id="{BC650BA1-7F21-43E8-AAFF-DD2F320FD56B}"/>
                </a:ext>
              </a:extLst>
            </p:cNvPr>
            <p:cNvSpPr txBox="1"/>
            <p:nvPr/>
          </p:nvSpPr>
          <p:spPr>
            <a:xfrm>
              <a:off x="7499682" y="1859480"/>
              <a:ext cx="1224136" cy="1351896"/>
            </a:xfrm>
            <a:prstGeom prst="rect">
              <a:avLst/>
            </a:prstGeom>
            <a:grpFill/>
          </p:spPr>
          <p:txBody>
            <a:bodyPr wrap="square" rtlCol="0">
              <a:spAutoFit/>
            </a:bodyPr>
            <a:lstStyle/>
            <a:p>
              <a:r>
                <a:rPr lang="zh-CN" altLang="en-US" sz="1200" dirty="0">
                  <a:solidFill>
                    <a:schemeClr val="bg1"/>
                  </a:solidFill>
                  <a:latin typeface="微软雅黑" pitchFamily="34" charset="-122"/>
                  <a:ea typeface="微软雅黑" pitchFamily="34" charset="-122"/>
                </a:rPr>
                <a:t>物价指数</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消费者指数</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景气指数</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发展指数</a:t>
              </a:r>
              <a:endParaRPr lang="en-US" altLang="zh-CN" sz="1200" dirty="0">
                <a:solidFill>
                  <a:schemeClr val="bg1"/>
                </a:solidFill>
                <a:latin typeface="微软雅黑" pitchFamily="34" charset="-122"/>
                <a:ea typeface="微软雅黑" pitchFamily="34" charset="-122"/>
              </a:endParaRPr>
            </a:p>
            <a:p>
              <a:r>
                <a:rPr lang="zh-CN" altLang="en-US" sz="1323" dirty="0">
                  <a:solidFill>
                    <a:schemeClr val="bg1"/>
                  </a:solidFill>
                  <a:latin typeface="微软雅黑" pitchFamily="34" charset="-122"/>
                  <a:ea typeface="微软雅黑" pitchFamily="34" charset="-122"/>
                </a:rPr>
                <a:t>景气指数</a:t>
              </a:r>
            </a:p>
          </p:txBody>
        </p:sp>
      </p:grpSp>
      <p:sp>
        <p:nvSpPr>
          <p:cNvPr id="4" name="Oval 12">
            <a:extLst>
              <a:ext uri="{FF2B5EF4-FFF2-40B4-BE49-F238E27FC236}">
                <a16:creationId xmlns:a16="http://schemas.microsoft.com/office/drawing/2014/main" id="{292BF199-3584-40BC-9C9C-68077D51BE31}"/>
              </a:ext>
            </a:extLst>
          </p:cNvPr>
          <p:cNvSpPr>
            <a:spLocks noChangeArrowheads="1"/>
          </p:cNvSpPr>
          <p:nvPr/>
        </p:nvSpPr>
        <p:spPr bwMode="auto">
          <a:xfrm>
            <a:off x="3853700" y="1933340"/>
            <a:ext cx="3385315" cy="2398237"/>
          </a:xfrm>
          <a:prstGeom prst="ellipse">
            <a:avLst/>
          </a:prstGeom>
          <a:solidFill>
            <a:schemeClr val="tx1">
              <a:lumMod val="50000"/>
              <a:lumOff val="50000"/>
            </a:schemeClr>
          </a:solidFill>
          <a:ln w="12700" algn="ctr">
            <a:noFill/>
            <a:round/>
            <a:headEnd/>
            <a:tailEnd/>
          </a:ln>
        </p:spPr>
        <p:txBody>
          <a:bodyPr wrap="none" lIns="82515" tIns="42008" rIns="82515" bIns="42008" anchor="ctr"/>
          <a:lstStyle/>
          <a:p>
            <a:endParaRPr lang="zh-CN" altLang="zh-CN" sz="1512">
              <a:latin typeface="微软雅黑" panose="020B0503020204020204" pitchFamily="34" charset="-122"/>
              <a:ea typeface="微软雅黑" panose="020B0503020204020204" pitchFamily="34" charset="-122"/>
            </a:endParaRPr>
          </a:p>
        </p:txBody>
      </p:sp>
      <p:sp>
        <p:nvSpPr>
          <p:cNvPr id="5" name="Oval 13">
            <a:extLst>
              <a:ext uri="{FF2B5EF4-FFF2-40B4-BE49-F238E27FC236}">
                <a16:creationId xmlns:a16="http://schemas.microsoft.com/office/drawing/2014/main" id="{8B47BAFC-461A-4238-9B95-0F899FBC8DE7}"/>
              </a:ext>
            </a:extLst>
          </p:cNvPr>
          <p:cNvSpPr>
            <a:spLocks noChangeArrowheads="1"/>
          </p:cNvSpPr>
          <p:nvPr/>
        </p:nvSpPr>
        <p:spPr bwMode="auto">
          <a:xfrm>
            <a:off x="3940705" y="1958695"/>
            <a:ext cx="3212293" cy="2181657"/>
          </a:xfrm>
          <a:prstGeom prst="ellipse">
            <a:avLst/>
          </a:prstGeom>
          <a:gradFill rotWithShape="1">
            <a:gsLst>
              <a:gs pos="0">
                <a:srgbClr val="DDDDDD"/>
              </a:gs>
              <a:gs pos="100000">
                <a:srgbClr val="FFFFFF"/>
              </a:gs>
            </a:gsLst>
            <a:path path="shape">
              <a:fillToRect l="50000" t="50000" r="50000" b="50000"/>
            </a:path>
          </a:gradFill>
          <a:ln w="12700" algn="ctr">
            <a:noFill/>
            <a:round/>
            <a:headEnd/>
            <a:tailEnd/>
          </a:ln>
        </p:spPr>
        <p:txBody>
          <a:bodyPr wrap="none" lIns="82515" tIns="42008" rIns="82515" bIns="42008" anchor="ctr"/>
          <a:lstStyle/>
          <a:p>
            <a:endParaRPr lang="zh-CN" altLang="zh-CN" sz="1512">
              <a:latin typeface="微软雅黑" panose="020B0503020204020204" pitchFamily="34" charset="-122"/>
              <a:ea typeface="微软雅黑" panose="020B0503020204020204" pitchFamily="34" charset="-122"/>
            </a:endParaRPr>
          </a:p>
        </p:txBody>
      </p:sp>
      <p:grpSp>
        <p:nvGrpSpPr>
          <p:cNvPr id="6" name="Group 55">
            <a:extLst>
              <a:ext uri="{FF2B5EF4-FFF2-40B4-BE49-F238E27FC236}">
                <a16:creationId xmlns:a16="http://schemas.microsoft.com/office/drawing/2014/main" id="{87511396-98F8-4D9A-8545-1592A25C4627}"/>
              </a:ext>
            </a:extLst>
          </p:cNvPr>
          <p:cNvGrpSpPr>
            <a:grpSpLocks/>
          </p:cNvGrpSpPr>
          <p:nvPr/>
        </p:nvGrpSpPr>
        <p:grpSpPr bwMode="auto">
          <a:xfrm rot="20302575" flipH="1" flipV="1">
            <a:off x="6967125" y="2786987"/>
            <a:ext cx="595199" cy="132062"/>
            <a:chOff x="1565" y="2568"/>
            <a:chExt cx="952" cy="227"/>
          </a:xfrm>
        </p:grpSpPr>
        <p:sp>
          <p:nvSpPr>
            <p:cNvPr id="7" name="AutoShape 56">
              <a:extLst>
                <a:ext uri="{FF2B5EF4-FFF2-40B4-BE49-F238E27FC236}">
                  <a16:creationId xmlns:a16="http://schemas.microsoft.com/office/drawing/2014/main" id="{1131D0E5-6B9A-405E-8BB5-BE82E7C887AE}"/>
                </a:ext>
              </a:extLst>
            </p:cNvPr>
            <p:cNvSpPr>
              <a:spLocks noChangeArrowheads="1"/>
            </p:cNvSpPr>
            <p:nvPr/>
          </p:nvSpPr>
          <p:spPr bwMode="ltGray">
            <a:xfrm rot="5263130">
              <a:off x="1859"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8" name="AutoShape 57">
              <a:extLst>
                <a:ext uri="{FF2B5EF4-FFF2-40B4-BE49-F238E27FC236}">
                  <a16:creationId xmlns:a16="http://schemas.microsoft.com/office/drawing/2014/main" id="{AE8A1E18-5BB9-484A-879C-67F4006D997F}"/>
                </a:ext>
              </a:extLst>
            </p:cNvPr>
            <p:cNvSpPr>
              <a:spLocks noChangeArrowheads="1"/>
            </p:cNvSpPr>
            <p:nvPr/>
          </p:nvSpPr>
          <p:spPr bwMode="ltGray">
            <a:xfrm rot="6078281">
              <a:off x="1995"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grpSp>
      <p:sp>
        <p:nvSpPr>
          <p:cNvPr id="9" name="Oval 52">
            <a:extLst>
              <a:ext uri="{FF2B5EF4-FFF2-40B4-BE49-F238E27FC236}">
                <a16:creationId xmlns:a16="http://schemas.microsoft.com/office/drawing/2014/main" id="{640DE765-A521-49FA-9CAF-FA0F86D213E0}"/>
              </a:ext>
            </a:extLst>
          </p:cNvPr>
          <p:cNvSpPr>
            <a:spLocks noChangeArrowheads="1"/>
          </p:cNvSpPr>
          <p:nvPr/>
        </p:nvSpPr>
        <p:spPr bwMode="gray">
          <a:xfrm>
            <a:off x="3737036" y="1954267"/>
            <a:ext cx="767233" cy="755392"/>
          </a:xfrm>
          <a:prstGeom prst="ellipse">
            <a:avLst/>
          </a:prstGeom>
          <a:solidFill>
            <a:schemeClr val="accent2"/>
          </a:solidFill>
          <a:ln w="9525" algn="ctr">
            <a:noFill/>
            <a:round/>
            <a:headEnd/>
            <a:tailEnd/>
          </a:ln>
        </p:spPr>
        <p:txBody>
          <a:bodyPr wrap="none"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观指数</a:t>
            </a:r>
          </a:p>
        </p:txBody>
      </p:sp>
      <p:grpSp>
        <p:nvGrpSpPr>
          <p:cNvPr id="10" name="Group 54">
            <a:extLst>
              <a:ext uri="{FF2B5EF4-FFF2-40B4-BE49-F238E27FC236}">
                <a16:creationId xmlns:a16="http://schemas.microsoft.com/office/drawing/2014/main" id="{2F5BD290-19EF-4714-A04A-2A18E094B4C0}"/>
              </a:ext>
            </a:extLst>
          </p:cNvPr>
          <p:cNvGrpSpPr>
            <a:grpSpLocks/>
          </p:cNvGrpSpPr>
          <p:nvPr/>
        </p:nvGrpSpPr>
        <p:grpSpPr bwMode="auto">
          <a:xfrm rot="20302575" flipH="1" flipV="1">
            <a:off x="3620369" y="2754234"/>
            <a:ext cx="840396" cy="215525"/>
            <a:chOff x="2532" y="1051"/>
            <a:chExt cx="893" cy="246"/>
          </a:xfrm>
        </p:grpSpPr>
        <p:grpSp>
          <p:nvGrpSpPr>
            <p:cNvPr id="11" name="Group 55">
              <a:extLst>
                <a:ext uri="{FF2B5EF4-FFF2-40B4-BE49-F238E27FC236}">
                  <a16:creationId xmlns:a16="http://schemas.microsoft.com/office/drawing/2014/main" id="{19DA09F2-3BE3-448E-B61C-A12A84AF3FD3}"/>
                </a:ext>
              </a:extLst>
            </p:cNvPr>
            <p:cNvGrpSpPr>
              <a:grpSpLocks/>
            </p:cNvGrpSpPr>
            <p:nvPr/>
          </p:nvGrpSpPr>
          <p:grpSpPr bwMode="auto">
            <a:xfrm>
              <a:off x="2532" y="1051"/>
              <a:ext cx="743" cy="185"/>
              <a:chOff x="1565" y="2568"/>
              <a:chExt cx="1118" cy="279"/>
            </a:xfrm>
          </p:grpSpPr>
          <p:sp>
            <p:nvSpPr>
              <p:cNvPr id="17" name="AutoShape 56">
                <a:extLst>
                  <a:ext uri="{FF2B5EF4-FFF2-40B4-BE49-F238E27FC236}">
                    <a16:creationId xmlns:a16="http://schemas.microsoft.com/office/drawing/2014/main" id="{A208B9FD-C72C-4054-B9E0-AC6EBAB5EFBD}"/>
                  </a:ext>
                </a:extLst>
              </p:cNvPr>
              <p:cNvSpPr>
                <a:spLocks noChangeArrowheads="1"/>
              </p:cNvSpPr>
              <p:nvPr/>
            </p:nvSpPr>
            <p:spPr bwMode="ltGray">
              <a:xfrm rot="5263130">
                <a:off x="1859"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8" name="AutoShape 57">
                <a:extLst>
                  <a:ext uri="{FF2B5EF4-FFF2-40B4-BE49-F238E27FC236}">
                    <a16:creationId xmlns:a16="http://schemas.microsoft.com/office/drawing/2014/main" id="{CBBEE9BE-44D6-4CF5-AD8C-7E1A9A66DF73}"/>
                  </a:ext>
                </a:extLst>
              </p:cNvPr>
              <p:cNvSpPr>
                <a:spLocks noChangeArrowheads="1"/>
              </p:cNvSpPr>
              <p:nvPr/>
            </p:nvSpPr>
            <p:spPr bwMode="ltGray">
              <a:xfrm rot="6078281">
                <a:off x="1995"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9" name="AutoShape 58">
                <a:extLst>
                  <a:ext uri="{FF2B5EF4-FFF2-40B4-BE49-F238E27FC236}">
                    <a16:creationId xmlns:a16="http://schemas.microsoft.com/office/drawing/2014/main" id="{1E4EBB56-6A4E-4D46-92D9-0441FBDE9A3B}"/>
                  </a:ext>
                </a:extLst>
              </p:cNvPr>
              <p:cNvSpPr>
                <a:spLocks noChangeArrowheads="1"/>
              </p:cNvSpPr>
              <p:nvPr/>
            </p:nvSpPr>
            <p:spPr bwMode="ltGray">
              <a:xfrm rot="6373927">
                <a:off x="2071" y="229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20" name="AutoShape 59">
                <a:extLst>
                  <a:ext uri="{FF2B5EF4-FFF2-40B4-BE49-F238E27FC236}">
                    <a16:creationId xmlns:a16="http://schemas.microsoft.com/office/drawing/2014/main" id="{54255064-FE7F-4D8D-982A-4A21C4F4CB49}"/>
                  </a:ext>
                </a:extLst>
              </p:cNvPr>
              <p:cNvSpPr>
                <a:spLocks noChangeArrowheads="1"/>
              </p:cNvSpPr>
              <p:nvPr/>
            </p:nvSpPr>
            <p:spPr bwMode="ltGray">
              <a:xfrm rot="6906312">
                <a:off x="2161" y="232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grpSp>
        <p:grpSp>
          <p:nvGrpSpPr>
            <p:cNvPr id="12" name="Group 60">
              <a:extLst>
                <a:ext uri="{FF2B5EF4-FFF2-40B4-BE49-F238E27FC236}">
                  <a16:creationId xmlns:a16="http://schemas.microsoft.com/office/drawing/2014/main" id="{E8D69635-0F98-4FDB-A93D-91245E22DD95}"/>
                </a:ext>
              </a:extLst>
            </p:cNvPr>
            <p:cNvGrpSpPr>
              <a:grpSpLocks/>
            </p:cNvGrpSpPr>
            <p:nvPr/>
          </p:nvGrpSpPr>
          <p:grpSpPr bwMode="auto">
            <a:xfrm rot="1353540">
              <a:off x="2682" y="1111"/>
              <a:ext cx="743" cy="186"/>
              <a:chOff x="1565" y="2568"/>
              <a:chExt cx="1118" cy="279"/>
            </a:xfrm>
          </p:grpSpPr>
          <p:sp>
            <p:nvSpPr>
              <p:cNvPr id="13" name="AutoShape 61">
                <a:extLst>
                  <a:ext uri="{FF2B5EF4-FFF2-40B4-BE49-F238E27FC236}">
                    <a16:creationId xmlns:a16="http://schemas.microsoft.com/office/drawing/2014/main" id="{72AAE300-24AE-4F53-A812-F49DB763FEC8}"/>
                  </a:ext>
                </a:extLst>
              </p:cNvPr>
              <p:cNvSpPr>
                <a:spLocks noChangeArrowheads="1"/>
              </p:cNvSpPr>
              <p:nvPr/>
            </p:nvSpPr>
            <p:spPr bwMode="ltGray">
              <a:xfrm rot="5263130">
                <a:off x="1859"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4" name="AutoShape 62">
                <a:extLst>
                  <a:ext uri="{FF2B5EF4-FFF2-40B4-BE49-F238E27FC236}">
                    <a16:creationId xmlns:a16="http://schemas.microsoft.com/office/drawing/2014/main" id="{092F8958-A41E-4539-9A80-986931AE0309}"/>
                  </a:ext>
                </a:extLst>
              </p:cNvPr>
              <p:cNvSpPr>
                <a:spLocks noChangeArrowheads="1"/>
              </p:cNvSpPr>
              <p:nvPr/>
            </p:nvSpPr>
            <p:spPr bwMode="ltGray">
              <a:xfrm rot="6078281">
                <a:off x="1995"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5" name="AutoShape 63">
                <a:extLst>
                  <a:ext uri="{FF2B5EF4-FFF2-40B4-BE49-F238E27FC236}">
                    <a16:creationId xmlns:a16="http://schemas.microsoft.com/office/drawing/2014/main" id="{63B37AEB-53FA-4882-9FD9-B08B2D762966}"/>
                  </a:ext>
                </a:extLst>
              </p:cNvPr>
              <p:cNvSpPr>
                <a:spLocks noChangeArrowheads="1"/>
              </p:cNvSpPr>
              <p:nvPr/>
            </p:nvSpPr>
            <p:spPr bwMode="ltGray">
              <a:xfrm rot="6373927">
                <a:off x="2071" y="229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6" name="AutoShape 64">
                <a:extLst>
                  <a:ext uri="{FF2B5EF4-FFF2-40B4-BE49-F238E27FC236}">
                    <a16:creationId xmlns:a16="http://schemas.microsoft.com/office/drawing/2014/main" id="{244ACD54-3C8A-4EE9-B7A1-780DD66FEE62}"/>
                  </a:ext>
                </a:extLst>
              </p:cNvPr>
              <p:cNvSpPr>
                <a:spLocks noChangeArrowheads="1"/>
              </p:cNvSpPr>
              <p:nvPr/>
            </p:nvSpPr>
            <p:spPr bwMode="ltGray">
              <a:xfrm rot="6906312">
                <a:off x="2161" y="232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grpSp>
      </p:grpSp>
      <p:grpSp>
        <p:nvGrpSpPr>
          <p:cNvPr id="21" name="Group 54">
            <a:extLst>
              <a:ext uri="{FF2B5EF4-FFF2-40B4-BE49-F238E27FC236}">
                <a16:creationId xmlns:a16="http://schemas.microsoft.com/office/drawing/2014/main" id="{B5687216-971C-4A4F-BFD4-9DA994989554}"/>
              </a:ext>
            </a:extLst>
          </p:cNvPr>
          <p:cNvGrpSpPr>
            <a:grpSpLocks/>
          </p:cNvGrpSpPr>
          <p:nvPr/>
        </p:nvGrpSpPr>
        <p:grpSpPr bwMode="auto">
          <a:xfrm rot="20302575" flipH="1" flipV="1">
            <a:off x="5224094" y="2053397"/>
            <a:ext cx="755055" cy="193532"/>
            <a:chOff x="2532" y="1051"/>
            <a:chExt cx="893" cy="246"/>
          </a:xfrm>
        </p:grpSpPr>
        <p:grpSp>
          <p:nvGrpSpPr>
            <p:cNvPr id="22" name="Group 55">
              <a:extLst>
                <a:ext uri="{FF2B5EF4-FFF2-40B4-BE49-F238E27FC236}">
                  <a16:creationId xmlns:a16="http://schemas.microsoft.com/office/drawing/2014/main" id="{859559D2-4065-4E30-A13D-5F421B929512}"/>
                </a:ext>
              </a:extLst>
            </p:cNvPr>
            <p:cNvGrpSpPr>
              <a:grpSpLocks/>
            </p:cNvGrpSpPr>
            <p:nvPr/>
          </p:nvGrpSpPr>
          <p:grpSpPr bwMode="auto">
            <a:xfrm>
              <a:off x="2532" y="1051"/>
              <a:ext cx="743" cy="185"/>
              <a:chOff x="1565" y="2568"/>
              <a:chExt cx="1118" cy="279"/>
            </a:xfrm>
          </p:grpSpPr>
          <p:sp>
            <p:nvSpPr>
              <p:cNvPr id="28" name="AutoShape 56">
                <a:extLst>
                  <a:ext uri="{FF2B5EF4-FFF2-40B4-BE49-F238E27FC236}">
                    <a16:creationId xmlns:a16="http://schemas.microsoft.com/office/drawing/2014/main" id="{ABA0F656-0F8D-4263-8ED0-83A4AEC2B299}"/>
                  </a:ext>
                </a:extLst>
              </p:cNvPr>
              <p:cNvSpPr>
                <a:spLocks noChangeArrowheads="1"/>
              </p:cNvSpPr>
              <p:nvPr/>
            </p:nvSpPr>
            <p:spPr bwMode="ltGray">
              <a:xfrm rot="5263130">
                <a:off x="1859"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29" name="AutoShape 57">
                <a:extLst>
                  <a:ext uri="{FF2B5EF4-FFF2-40B4-BE49-F238E27FC236}">
                    <a16:creationId xmlns:a16="http://schemas.microsoft.com/office/drawing/2014/main" id="{77A6DA69-D33C-4EF7-AE29-BF5740AB9BEF}"/>
                  </a:ext>
                </a:extLst>
              </p:cNvPr>
              <p:cNvSpPr>
                <a:spLocks noChangeArrowheads="1"/>
              </p:cNvSpPr>
              <p:nvPr/>
            </p:nvSpPr>
            <p:spPr bwMode="ltGray">
              <a:xfrm rot="6078281">
                <a:off x="1995"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30" name="AutoShape 58">
                <a:extLst>
                  <a:ext uri="{FF2B5EF4-FFF2-40B4-BE49-F238E27FC236}">
                    <a16:creationId xmlns:a16="http://schemas.microsoft.com/office/drawing/2014/main" id="{BA90253B-E81C-47BC-9489-525E8FBDFD41}"/>
                  </a:ext>
                </a:extLst>
              </p:cNvPr>
              <p:cNvSpPr>
                <a:spLocks noChangeArrowheads="1"/>
              </p:cNvSpPr>
              <p:nvPr/>
            </p:nvSpPr>
            <p:spPr bwMode="ltGray">
              <a:xfrm rot="6373927">
                <a:off x="2071" y="229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31" name="AutoShape 59">
                <a:extLst>
                  <a:ext uri="{FF2B5EF4-FFF2-40B4-BE49-F238E27FC236}">
                    <a16:creationId xmlns:a16="http://schemas.microsoft.com/office/drawing/2014/main" id="{1C845704-F3D4-4ACB-A53A-F1331F89EE96}"/>
                  </a:ext>
                </a:extLst>
              </p:cNvPr>
              <p:cNvSpPr>
                <a:spLocks noChangeArrowheads="1"/>
              </p:cNvSpPr>
              <p:nvPr/>
            </p:nvSpPr>
            <p:spPr bwMode="ltGray">
              <a:xfrm rot="6906312">
                <a:off x="2161" y="232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grpSp>
        <p:grpSp>
          <p:nvGrpSpPr>
            <p:cNvPr id="23" name="Group 60">
              <a:extLst>
                <a:ext uri="{FF2B5EF4-FFF2-40B4-BE49-F238E27FC236}">
                  <a16:creationId xmlns:a16="http://schemas.microsoft.com/office/drawing/2014/main" id="{EE1B8356-DDED-4D67-AA2D-40F5D27CDF46}"/>
                </a:ext>
              </a:extLst>
            </p:cNvPr>
            <p:cNvGrpSpPr>
              <a:grpSpLocks/>
            </p:cNvGrpSpPr>
            <p:nvPr/>
          </p:nvGrpSpPr>
          <p:grpSpPr bwMode="auto">
            <a:xfrm rot="1353540">
              <a:off x="2682" y="1111"/>
              <a:ext cx="743" cy="186"/>
              <a:chOff x="1565" y="2568"/>
              <a:chExt cx="1118" cy="279"/>
            </a:xfrm>
          </p:grpSpPr>
          <p:sp>
            <p:nvSpPr>
              <p:cNvPr id="24" name="AutoShape 61">
                <a:extLst>
                  <a:ext uri="{FF2B5EF4-FFF2-40B4-BE49-F238E27FC236}">
                    <a16:creationId xmlns:a16="http://schemas.microsoft.com/office/drawing/2014/main" id="{2CC009E1-5881-40EB-A676-086F650A9500}"/>
                  </a:ext>
                </a:extLst>
              </p:cNvPr>
              <p:cNvSpPr>
                <a:spLocks noChangeArrowheads="1"/>
              </p:cNvSpPr>
              <p:nvPr/>
            </p:nvSpPr>
            <p:spPr bwMode="ltGray">
              <a:xfrm rot="5263130">
                <a:off x="1859"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25" name="AutoShape 62">
                <a:extLst>
                  <a:ext uri="{FF2B5EF4-FFF2-40B4-BE49-F238E27FC236}">
                    <a16:creationId xmlns:a16="http://schemas.microsoft.com/office/drawing/2014/main" id="{3CAFE3D6-CA6C-4C54-A994-99D991F0801A}"/>
                  </a:ext>
                </a:extLst>
              </p:cNvPr>
              <p:cNvSpPr>
                <a:spLocks noChangeArrowheads="1"/>
              </p:cNvSpPr>
              <p:nvPr/>
            </p:nvSpPr>
            <p:spPr bwMode="ltGray">
              <a:xfrm rot="6078281">
                <a:off x="1995" y="2274"/>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26" name="AutoShape 63">
                <a:extLst>
                  <a:ext uri="{FF2B5EF4-FFF2-40B4-BE49-F238E27FC236}">
                    <a16:creationId xmlns:a16="http://schemas.microsoft.com/office/drawing/2014/main" id="{862AE71E-F57A-408E-9AE0-1A29346D217B}"/>
                  </a:ext>
                </a:extLst>
              </p:cNvPr>
              <p:cNvSpPr>
                <a:spLocks noChangeArrowheads="1"/>
              </p:cNvSpPr>
              <p:nvPr/>
            </p:nvSpPr>
            <p:spPr bwMode="ltGray">
              <a:xfrm rot="6373927">
                <a:off x="2071" y="229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27" name="AutoShape 64">
                <a:extLst>
                  <a:ext uri="{FF2B5EF4-FFF2-40B4-BE49-F238E27FC236}">
                    <a16:creationId xmlns:a16="http://schemas.microsoft.com/office/drawing/2014/main" id="{11491BD6-2530-43F3-AD5E-9CBE84B74185}"/>
                  </a:ext>
                </a:extLst>
              </p:cNvPr>
              <p:cNvSpPr>
                <a:spLocks noChangeArrowheads="1"/>
              </p:cNvSpPr>
              <p:nvPr/>
            </p:nvSpPr>
            <p:spPr bwMode="ltGray">
              <a:xfrm rot="6906312">
                <a:off x="2161" y="2326"/>
                <a:ext cx="227" cy="816"/>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grpSp>
      </p:grpSp>
      <p:sp>
        <p:nvSpPr>
          <p:cNvPr id="93" name="Oval 52">
            <a:extLst>
              <a:ext uri="{FF2B5EF4-FFF2-40B4-BE49-F238E27FC236}">
                <a16:creationId xmlns:a16="http://schemas.microsoft.com/office/drawing/2014/main" id="{2A095C25-EDC8-476C-A0F9-E42D6AC251DE}"/>
              </a:ext>
            </a:extLst>
          </p:cNvPr>
          <p:cNvSpPr>
            <a:spLocks noChangeArrowheads="1"/>
          </p:cNvSpPr>
          <p:nvPr/>
        </p:nvSpPr>
        <p:spPr bwMode="gray">
          <a:xfrm>
            <a:off x="3786617" y="3485641"/>
            <a:ext cx="731557" cy="713052"/>
          </a:xfrm>
          <a:prstGeom prst="ellipse">
            <a:avLst/>
          </a:prstGeom>
          <a:solidFill>
            <a:schemeClr val="accent2"/>
          </a:solidFill>
          <a:ln w="9525" algn="ctr">
            <a:solidFill>
              <a:srgbClr val="C00000"/>
            </a:solidFill>
            <a:round/>
            <a:headEnd/>
            <a:tailEnd/>
          </a:ln>
        </p:spPr>
        <p:txBody>
          <a:bodyPr wrap="none" anchor="ctr"/>
          <a:lstStyle/>
          <a:p>
            <a:pPr algn="ctr"/>
            <a:r>
              <a:rPr lang="zh-CN" altLang="en-US" sz="1600" dirty="0">
                <a:solidFill>
                  <a:schemeClr val="bg1"/>
                </a:solidFill>
                <a:latin typeface="微软雅黑" pitchFamily="34" charset="-122"/>
                <a:ea typeface="微软雅黑" pitchFamily="34" charset="-122"/>
              </a:rPr>
              <a:t>建模型</a:t>
            </a:r>
          </a:p>
        </p:txBody>
      </p:sp>
      <p:sp>
        <p:nvSpPr>
          <p:cNvPr id="94" name="Oval 52">
            <a:extLst>
              <a:ext uri="{FF2B5EF4-FFF2-40B4-BE49-F238E27FC236}">
                <a16:creationId xmlns:a16="http://schemas.microsoft.com/office/drawing/2014/main" id="{48E30C75-A313-47E1-B61E-2D8170FB3BC5}"/>
              </a:ext>
            </a:extLst>
          </p:cNvPr>
          <p:cNvSpPr>
            <a:spLocks noChangeArrowheads="1"/>
          </p:cNvSpPr>
          <p:nvPr/>
        </p:nvSpPr>
        <p:spPr bwMode="gray">
          <a:xfrm>
            <a:off x="6626422" y="3347272"/>
            <a:ext cx="731557" cy="713052"/>
          </a:xfrm>
          <a:prstGeom prst="ellipse">
            <a:avLst/>
          </a:prstGeom>
          <a:solidFill>
            <a:schemeClr val="accent2"/>
          </a:solidFill>
          <a:ln w="9525" algn="ctr">
            <a:noFill/>
            <a:round/>
            <a:headEnd/>
            <a:tailEnd/>
          </a:ln>
        </p:spPr>
        <p:txBody>
          <a:bodyPr wrap="none"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慧消费</a:t>
            </a:r>
          </a:p>
        </p:txBody>
      </p:sp>
      <p:sp>
        <p:nvSpPr>
          <p:cNvPr id="95" name="Oval 52">
            <a:extLst>
              <a:ext uri="{FF2B5EF4-FFF2-40B4-BE49-F238E27FC236}">
                <a16:creationId xmlns:a16="http://schemas.microsoft.com/office/drawing/2014/main" id="{8425FBB3-A054-46D2-ABAF-FB431126DCDA}"/>
              </a:ext>
            </a:extLst>
          </p:cNvPr>
          <p:cNvSpPr>
            <a:spLocks noChangeArrowheads="1"/>
          </p:cNvSpPr>
          <p:nvPr/>
        </p:nvSpPr>
        <p:spPr bwMode="gray">
          <a:xfrm>
            <a:off x="6628494" y="1978983"/>
            <a:ext cx="731557" cy="713052"/>
          </a:xfrm>
          <a:prstGeom prst="ellipse">
            <a:avLst/>
          </a:prstGeom>
          <a:solidFill>
            <a:schemeClr val="accent2"/>
          </a:solidFill>
          <a:ln w="9525" algn="ctr">
            <a:noFill/>
            <a:round/>
            <a:headEnd/>
            <a:tailEnd/>
          </a:ln>
        </p:spPr>
        <p:txBody>
          <a:bodyPr wrap="none"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深应用</a:t>
            </a:r>
          </a:p>
        </p:txBody>
      </p:sp>
      <p:sp>
        <p:nvSpPr>
          <p:cNvPr id="100" name="AutoShape 56">
            <a:extLst>
              <a:ext uri="{FF2B5EF4-FFF2-40B4-BE49-F238E27FC236}">
                <a16:creationId xmlns:a16="http://schemas.microsoft.com/office/drawing/2014/main" id="{D6F11053-4ED7-46FA-B8BC-8EC38028EDDE}"/>
              </a:ext>
            </a:extLst>
          </p:cNvPr>
          <p:cNvSpPr>
            <a:spLocks noChangeArrowheads="1"/>
          </p:cNvSpPr>
          <p:nvPr/>
        </p:nvSpPr>
        <p:spPr bwMode="ltGray">
          <a:xfrm rot="3965705" flipH="1" flipV="1">
            <a:off x="5686657" y="1711843"/>
            <a:ext cx="173200" cy="631100"/>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01" name="文本框 100">
            <a:extLst>
              <a:ext uri="{FF2B5EF4-FFF2-40B4-BE49-F238E27FC236}">
                <a16:creationId xmlns:a16="http://schemas.microsoft.com/office/drawing/2014/main" id="{2FB0D452-41CB-4049-B2CA-429BF45610DD}"/>
              </a:ext>
            </a:extLst>
          </p:cNvPr>
          <p:cNvSpPr txBox="1"/>
          <p:nvPr/>
        </p:nvSpPr>
        <p:spPr>
          <a:xfrm>
            <a:off x="4725604" y="2969552"/>
            <a:ext cx="1735760" cy="674031"/>
          </a:xfrm>
          <a:prstGeom prst="rect">
            <a:avLst/>
          </a:prstGeom>
          <a:noFill/>
        </p:spPr>
        <p:txBody>
          <a:bodyPr wrap="square" rtlCol="0">
            <a:spAutoFit/>
          </a:bodyPr>
          <a:lstStyle/>
          <a:p>
            <a:pPr algn="ctr"/>
            <a:r>
              <a:rPr lang="zh-CN" altLang="en-US" sz="1890" dirty="0">
                <a:solidFill>
                  <a:srgbClr val="C00000"/>
                </a:solidFill>
                <a:latin typeface="微软雅黑" panose="020B0503020204020204" pitchFamily="34" charset="-122"/>
                <a:ea typeface="微软雅黑" panose="020B0503020204020204" pitchFamily="34" charset="-122"/>
              </a:rPr>
              <a:t>民生大数据平台</a:t>
            </a:r>
          </a:p>
        </p:txBody>
      </p:sp>
      <p:cxnSp>
        <p:nvCxnSpPr>
          <p:cNvPr id="102" name="直接连接符 101">
            <a:extLst>
              <a:ext uri="{FF2B5EF4-FFF2-40B4-BE49-F238E27FC236}">
                <a16:creationId xmlns:a16="http://schemas.microsoft.com/office/drawing/2014/main" id="{040C25DA-E386-4776-ABCD-B73D3C3ED852}"/>
              </a:ext>
            </a:extLst>
          </p:cNvPr>
          <p:cNvCxnSpPr/>
          <p:nvPr/>
        </p:nvCxnSpPr>
        <p:spPr>
          <a:xfrm flipV="1">
            <a:off x="5877370" y="1201805"/>
            <a:ext cx="230982" cy="241170"/>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3AE645CF-16D9-4AD0-BF18-40C59E49BA76}"/>
              </a:ext>
            </a:extLst>
          </p:cNvPr>
          <p:cNvCxnSpPr/>
          <p:nvPr/>
        </p:nvCxnSpPr>
        <p:spPr>
          <a:xfrm>
            <a:off x="6127072" y="1194784"/>
            <a:ext cx="2248431" cy="5550"/>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04" name="群組 305">
            <a:extLst>
              <a:ext uri="{FF2B5EF4-FFF2-40B4-BE49-F238E27FC236}">
                <a16:creationId xmlns:a16="http://schemas.microsoft.com/office/drawing/2014/main" id="{0459FAAE-1EF6-4D0A-8B79-6A871EC47C00}"/>
              </a:ext>
            </a:extLst>
          </p:cNvPr>
          <p:cNvGrpSpPr/>
          <p:nvPr/>
        </p:nvGrpSpPr>
        <p:grpSpPr>
          <a:xfrm>
            <a:off x="8448295" y="2732214"/>
            <a:ext cx="2569282" cy="1349954"/>
            <a:chOff x="5690185" y="1340768"/>
            <a:chExt cx="2963698" cy="1764000"/>
          </a:xfrm>
          <a:solidFill>
            <a:schemeClr val="accent2"/>
          </a:solidFill>
        </p:grpSpPr>
        <p:sp>
          <p:nvSpPr>
            <p:cNvPr id="105" name="矩形 104">
              <a:extLst>
                <a:ext uri="{FF2B5EF4-FFF2-40B4-BE49-F238E27FC236}">
                  <a16:creationId xmlns:a16="http://schemas.microsoft.com/office/drawing/2014/main" id="{46704D72-4A2C-4DF4-B3B0-A2D3262B13C7}"/>
                </a:ext>
              </a:extLst>
            </p:cNvPr>
            <p:cNvSpPr/>
            <p:nvPr/>
          </p:nvSpPr>
          <p:spPr bwMode="auto">
            <a:xfrm>
              <a:off x="5690185" y="1340768"/>
              <a:ext cx="2963698" cy="1764000"/>
            </a:xfrm>
            <a:prstGeom prst="rect">
              <a:avLst/>
            </a:prstGeom>
            <a:grpFill/>
            <a:ln w="9525" cap="flat" cmpd="sng" algn="ctr">
              <a:solidFill>
                <a:schemeClr val="bg2">
                  <a:lumMod val="20000"/>
                  <a:lumOff val="80000"/>
                </a:schemeClr>
              </a:solidFill>
              <a:prstDash val="solid"/>
              <a:round/>
              <a:headEnd type="none" w="med" len="med"/>
              <a:tailEnd type="none" w="med" len="med"/>
            </a:ln>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106" name="TextBox 35">
              <a:extLst>
                <a:ext uri="{FF2B5EF4-FFF2-40B4-BE49-F238E27FC236}">
                  <a16:creationId xmlns:a16="http://schemas.microsoft.com/office/drawing/2014/main" id="{48CF3D40-96EB-4213-9376-BACDFB01E0A5}"/>
                </a:ext>
              </a:extLst>
            </p:cNvPr>
            <p:cNvSpPr txBox="1"/>
            <p:nvPr/>
          </p:nvSpPr>
          <p:spPr>
            <a:xfrm>
              <a:off x="5980978" y="1988711"/>
              <a:ext cx="1224136" cy="918720"/>
            </a:xfrm>
            <a:prstGeom prst="rect">
              <a:avLst/>
            </a:prstGeom>
            <a:grpFill/>
          </p:spPr>
          <p:txBody>
            <a:bodyPr wrap="square" rtlCol="0">
              <a:spAutoFit/>
            </a:bodyPr>
            <a:lstStyle/>
            <a:p>
              <a:r>
                <a:rPr lang="zh-CN" altLang="en-US" sz="1323" dirty="0">
                  <a:solidFill>
                    <a:schemeClr val="bg1"/>
                  </a:solidFill>
                  <a:latin typeface="微软雅黑" pitchFamily="34" charset="-122"/>
                  <a:ea typeface="微软雅黑" pitchFamily="34" charset="-122"/>
                </a:rPr>
                <a:t>公共服务</a:t>
              </a:r>
              <a:endParaRPr lang="en-US" altLang="zh-CN" sz="1323" dirty="0">
                <a:solidFill>
                  <a:schemeClr val="bg1"/>
                </a:solidFill>
                <a:latin typeface="微软雅黑" pitchFamily="34" charset="-122"/>
                <a:ea typeface="微软雅黑" pitchFamily="34" charset="-122"/>
              </a:endParaRPr>
            </a:p>
            <a:p>
              <a:r>
                <a:rPr lang="zh-CN" altLang="en-US" sz="1323" dirty="0">
                  <a:solidFill>
                    <a:schemeClr val="bg1"/>
                  </a:solidFill>
                  <a:latin typeface="微软雅黑" pitchFamily="34" charset="-122"/>
                  <a:ea typeface="微软雅黑" pitchFamily="34" charset="-122"/>
                </a:rPr>
                <a:t>消费维权</a:t>
              </a:r>
              <a:endParaRPr lang="en-US" altLang="zh-CN" sz="1323" dirty="0">
                <a:solidFill>
                  <a:schemeClr val="bg1"/>
                </a:solidFill>
                <a:latin typeface="微软雅黑" pitchFamily="34" charset="-122"/>
                <a:ea typeface="微软雅黑" pitchFamily="34" charset="-122"/>
              </a:endParaRPr>
            </a:p>
            <a:p>
              <a:r>
                <a:rPr lang="zh-CN" altLang="en-US" sz="1323" dirty="0">
                  <a:solidFill>
                    <a:schemeClr val="bg1"/>
                  </a:solidFill>
                  <a:latin typeface="微软雅黑" pitchFamily="34" charset="-122"/>
                  <a:ea typeface="微软雅黑" pitchFamily="34" charset="-122"/>
                </a:rPr>
                <a:t>税务情报</a:t>
              </a:r>
            </a:p>
          </p:txBody>
        </p:sp>
      </p:grpSp>
      <p:grpSp>
        <p:nvGrpSpPr>
          <p:cNvPr id="108" name="群組 305">
            <a:extLst>
              <a:ext uri="{FF2B5EF4-FFF2-40B4-BE49-F238E27FC236}">
                <a16:creationId xmlns:a16="http://schemas.microsoft.com/office/drawing/2014/main" id="{84EDA937-FB2F-47CC-916F-B5C5B6475E99}"/>
              </a:ext>
            </a:extLst>
          </p:cNvPr>
          <p:cNvGrpSpPr/>
          <p:nvPr/>
        </p:nvGrpSpPr>
        <p:grpSpPr>
          <a:xfrm>
            <a:off x="419162" y="4383849"/>
            <a:ext cx="2603268" cy="1366511"/>
            <a:chOff x="5690185" y="1340768"/>
            <a:chExt cx="3002903" cy="1785637"/>
          </a:xfrm>
        </p:grpSpPr>
        <p:sp>
          <p:nvSpPr>
            <p:cNvPr id="109" name="矩形 108">
              <a:extLst>
                <a:ext uri="{FF2B5EF4-FFF2-40B4-BE49-F238E27FC236}">
                  <a16:creationId xmlns:a16="http://schemas.microsoft.com/office/drawing/2014/main" id="{EFB40CA1-E0C5-4BED-8AAC-B1F48EBF3C89}"/>
                </a:ext>
              </a:extLst>
            </p:cNvPr>
            <p:cNvSpPr/>
            <p:nvPr/>
          </p:nvSpPr>
          <p:spPr bwMode="auto">
            <a:xfrm>
              <a:off x="5690185" y="1340768"/>
              <a:ext cx="2963698" cy="1785637"/>
            </a:xfrm>
            <a:prstGeom prst="rect">
              <a:avLst/>
            </a:prstGeom>
            <a:solidFill>
              <a:srgbClr val="BF504D"/>
            </a:solidFill>
            <a:ln w="9525" cap="flat" cmpd="sng" algn="ctr">
              <a:solidFill>
                <a:schemeClr val="bg2">
                  <a:lumMod val="20000"/>
                  <a:lumOff val="80000"/>
                </a:schemeClr>
              </a:solidFill>
              <a:prstDash val="solid"/>
              <a:round/>
              <a:headEnd type="none" w="med" len="med"/>
              <a:tailEnd type="none" w="med" len="med"/>
            </a:ln>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110" name="TextBox 35">
              <a:extLst>
                <a:ext uri="{FF2B5EF4-FFF2-40B4-BE49-F238E27FC236}">
                  <a16:creationId xmlns:a16="http://schemas.microsoft.com/office/drawing/2014/main" id="{5215B298-0420-45E0-8778-C3C4C0722AC3}"/>
                </a:ext>
              </a:extLst>
            </p:cNvPr>
            <p:cNvSpPr txBox="1"/>
            <p:nvPr/>
          </p:nvSpPr>
          <p:spPr>
            <a:xfrm>
              <a:off x="7468953" y="1845128"/>
              <a:ext cx="1224135" cy="844569"/>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资源目录</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数据采集</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数据交换</a:t>
              </a:r>
            </a:p>
          </p:txBody>
        </p:sp>
      </p:grpSp>
      <p:grpSp>
        <p:nvGrpSpPr>
          <p:cNvPr id="112" name="群組 305">
            <a:extLst>
              <a:ext uri="{FF2B5EF4-FFF2-40B4-BE49-F238E27FC236}">
                <a16:creationId xmlns:a16="http://schemas.microsoft.com/office/drawing/2014/main" id="{F977F9F6-2D30-42CE-BA36-B7A819B01B5E}"/>
              </a:ext>
            </a:extLst>
          </p:cNvPr>
          <p:cNvGrpSpPr/>
          <p:nvPr/>
        </p:nvGrpSpPr>
        <p:grpSpPr>
          <a:xfrm>
            <a:off x="8493926" y="4346637"/>
            <a:ext cx="2569282" cy="1349955"/>
            <a:chOff x="5690185" y="1340768"/>
            <a:chExt cx="2963698" cy="1764000"/>
          </a:xfrm>
          <a:solidFill>
            <a:schemeClr val="accent2"/>
          </a:solidFill>
        </p:grpSpPr>
        <p:sp>
          <p:nvSpPr>
            <p:cNvPr id="113" name="矩形 112">
              <a:extLst>
                <a:ext uri="{FF2B5EF4-FFF2-40B4-BE49-F238E27FC236}">
                  <a16:creationId xmlns:a16="http://schemas.microsoft.com/office/drawing/2014/main" id="{0373B70C-480A-4EAC-9F80-B9B0AD6ABB7B}"/>
                </a:ext>
              </a:extLst>
            </p:cNvPr>
            <p:cNvSpPr/>
            <p:nvPr/>
          </p:nvSpPr>
          <p:spPr bwMode="auto">
            <a:xfrm>
              <a:off x="5690185" y="1340768"/>
              <a:ext cx="2963698" cy="1764000"/>
            </a:xfrm>
            <a:prstGeom prst="rect">
              <a:avLst/>
            </a:prstGeom>
            <a:grpFill/>
            <a:ln w="9525" cap="flat" cmpd="sng" algn="ctr">
              <a:solidFill>
                <a:schemeClr val="bg2">
                  <a:lumMod val="20000"/>
                  <a:lumOff val="80000"/>
                </a:schemeClr>
              </a:solidFill>
              <a:prstDash val="solid"/>
              <a:round/>
              <a:headEnd type="none" w="med" len="med"/>
              <a:tailEnd type="none" w="med" len="med"/>
            </a:ln>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114" name="TextBox 35">
              <a:extLst>
                <a:ext uri="{FF2B5EF4-FFF2-40B4-BE49-F238E27FC236}">
                  <a16:creationId xmlns:a16="http://schemas.microsoft.com/office/drawing/2014/main" id="{ECF6DCFA-57A1-4B55-BAE6-33BA085C7B07}"/>
                </a:ext>
              </a:extLst>
            </p:cNvPr>
            <p:cNvSpPr txBox="1"/>
            <p:nvPr/>
          </p:nvSpPr>
          <p:spPr>
            <a:xfrm>
              <a:off x="5949540" y="2013541"/>
              <a:ext cx="1088636" cy="918719"/>
            </a:xfrm>
            <a:prstGeom prst="rect">
              <a:avLst/>
            </a:prstGeom>
            <a:grpFill/>
          </p:spPr>
          <p:txBody>
            <a:bodyPr wrap="square" rtlCol="0">
              <a:spAutoFit/>
            </a:bodyPr>
            <a:lstStyle/>
            <a:p>
              <a:r>
                <a:rPr lang="zh-CN" altLang="en-US" sz="1323" dirty="0">
                  <a:solidFill>
                    <a:schemeClr val="bg1"/>
                  </a:solidFill>
                  <a:latin typeface="微软雅黑" pitchFamily="34" charset="-122"/>
                  <a:ea typeface="微软雅黑" pitchFamily="34" charset="-122"/>
                </a:rPr>
                <a:t>消费洞察政策评估消费引导</a:t>
              </a:r>
              <a:endParaRPr lang="en-US" altLang="zh-CN" sz="1323" dirty="0">
                <a:solidFill>
                  <a:schemeClr val="bg1"/>
                </a:solidFill>
                <a:latin typeface="微软雅黑" pitchFamily="34" charset="-122"/>
                <a:ea typeface="微软雅黑" pitchFamily="34" charset="-122"/>
              </a:endParaRPr>
            </a:p>
          </p:txBody>
        </p:sp>
      </p:grpSp>
      <p:cxnSp>
        <p:nvCxnSpPr>
          <p:cNvPr id="116" name="直接连接符 115">
            <a:extLst>
              <a:ext uri="{FF2B5EF4-FFF2-40B4-BE49-F238E27FC236}">
                <a16:creationId xmlns:a16="http://schemas.microsoft.com/office/drawing/2014/main" id="{6AB38C40-50E5-4CB6-8DF4-A13F6CEC74F5}"/>
              </a:ext>
            </a:extLst>
          </p:cNvPr>
          <p:cNvCxnSpPr/>
          <p:nvPr/>
        </p:nvCxnSpPr>
        <p:spPr>
          <a:xfrm>
            <a:off x="7298332" y="2558499"/>
            <a:ext cx="259049" cy="214752"/>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76E1E033-D4B1-4818-9A36-4A3B51320C48}"/>
              </a:ext>
            </a:extLst>
          </p:cNvPr>
          <p:cNvCxnSpPr/>
          <p:nvPr/>
        </p:nvCxnSpPr>
        <p:spPr>
          <a:xfrm>
            <a:off x="7280625" y="4112240"/>
            <a:ext cx="367825" cy="376800"/>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C3E7CD07-EDAE-4C36-99E6-D44DF7A09CF5}"/>
              </a:ext>
            </a:extLst>
          </p:cNvPr>
          <p:cNvCxnSpPr/>
          <p:nvPr/>
        </p:nvCxnSpPr>
        <p:spPr>
          <a:xfrm>
            <a:off x="7732677" y="4486269"/>
            <a:ext cx="677022" cy="19277"/>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770D478D-BA0E-4FFE-9577-6253394CB230}"/>
              </a:ext>
            </a:extLst>
          </p:cNvPr>
          <p:cNvCxnSpPr/>
          <p:nvPr/>
        </p:nvCxnSpPr>
        <p:spPr>
          <a:xfrm>
            <a:off x="3446675" y="1681061"/>
            <a:ext cx="438624" cy="274007"/>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4780D936-7BF0-4E61-8936-EF9FA07FDEAF}"/>
              </a:ext>
            </a:extLst>
          </p:cNvPr>
          <p:cNvCxnSpPr/>
          <p:nvPr/>
        </p:nvCxnSpPr>
        <p:spPr>
          <a:xfrm>
            <a:off x="3045603" y="3804397"/>
            <a:ext cx="617249" cy="6965"/>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7159BC45-6E09-4F1E-8E23-61E365F6FEEB}"/>
              </a:ext>
            </a:extLst>
          </p:cNvPr>
          <p:cNvCxnSpPr/>
          <p:nvPr/>
        </p:nvCxnSpPr>
        <p:spPr>
          <a:xfrm>
            <a:off x="3032148" y="4791760"/>
            <a:ext cx="1982073" cy="6131"/>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0A7A61C8-DF14-44A4-9537-667A681A2F23}"/>
              </a:ext>
            </a:extLst>
          </p:cNvPr>
          <p:cNvCxnSpPr/>
          <p:nvPr/>
        </p:nvCxnSpPr>
        <p:spPr>
          <a:xfrm>
            <a:off x="7645115" y="2813787"/>
            <a:ext cx="805391" cy="16456"/>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9D18EB81-583E-496E-BC61-ED59CE417AB6}"/>
              </a:ext>
            </a:extLst>
          </p:cNvPr>
          <p:cNvCxnSpPr/>
          <p:nvPr/>
        </p:nvCxnSpPr>
        <p:spPr>
          <a:xfrm flipV="1">
            <a:off x="3014540" y="1634136"/>
            <a:ext cx="416680" cy="236"/>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124" name="AutoShape 61">
            <a:extLst>
              <a:ext uri="{FF2B5EF4-FFF2-40B4-BE49-F238E27FC236}">
                <a16:creationId xmlns:a16="http://schemas.microsoft.com/office/drawing/2014/main" id="{C6287165-9F5A-4C6B-B786-406D0D1FAF2D}"/>
              </a:ext>
            </a:extLst>
          </p:cNvPr>
          <p:cNvSpPr>
            <a:spLocks noChangeArrowheads="1"/>
          </p:cNvSpPr>
          <p:nvPr/>
        </p:nvSpPr>
        <p:spPr bwMode="ltGray">
          <a:xfrm rot="5319245" flipH="1" flipV="1">
            <a:off x="5615775" y="2062666"/>
            <a:ext cx="132943" cy="510285"/>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25" name="Oval 52">
            <a:extLst>
              <a:ext uri="{FF2B5EF4-FFF2-40B4-BE49-F238E27FC236}">
                <a16:creationId xmlns:a16="http://schemas.microsoft.com/office/drawing/2014/main" id="{2B338D0F-DFE5-4212-8BD0-C2C6062024CD}"/>
              </a:ext>
            </a:extLst>
          </p:cNvPr>
          <p:cNvSpPr>
            <a:spLocks noChangeArrowheads="1"/>
          </p:cNvSpPr>
          <p:nvPr/>
        </p:nvSpPr>
        <p:spPr bwMode="gray">
          <a:xfrm>
            <a:off x="5153422" y="1419758"/>
            <a:ext cx="731555" cy="713052"/>
          </a:xfrm>
          <a:prstGeom prst="ellipse">
            <a:avLst/>
          </a:prstGeom>
          <a:solidFill>
            <a:schemeClr val="accent2"/>
          </a:solidFill>
          <a:ln w="9525" algn="ctr">
            <a:noFill/>
            <a:round/>
            <a:headEnd/>
            <a:tailEnd/>
          </a:ln>
        </p:spPr>
        <p:txBody>
          <a:bodyPr wrap="none"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做监管</a:t>
            </a:r>
          </a:p>
        </p:txBody>
      </p:sp>
      <p:sp>
        <p:nvSpPr>
          <p:cNvPr id="126" name="AutoShape 62">
            <a:extLst>
              <a:ext uri="{FF2B5EF4-FFF2-40B4-BE49-F238E27FC236}">
                <a16:creationId xmlns:a16="http://schemas.microsoft.com/office/drawing/2014/main" id="{71B92AED-AB9D-407C-AFFC-6D301DBFC574}"/>
              </a:ext>
            </a:extLst>
          </p:cNvPr>
          <p:cNvSpPr>
            <a:spLocks noChangeArrowheads="1"/>
          </p:cNvSpPr>
          <p:nvPr/>
        </p:nvSpPr>
        <p:spPr bwMode="ltGray">
          <a:xfrm rot="6134396" flipH="1" flipV="1">
            <a:off x="5825740" y="4452513"/>
            <a:ext cx="153401" cy="577988"/>
          </a:xfrm>
          <a:prstGeom prst="moon">
            <a:avLst>
              <a:gd name="adj" fmla="val 49773"/>
            </a:avLst>
          </a:prstGeom>
          <a:solidFill>
            <a:srgbClr val="F8F8F8">
              <a:alpha val="3922"/>
            </a:srgbClr>
          </a:solidFill>
          <a:ln w="9525">
            <a:noFill/>
            <a:miter lim="800000"/>
            <a:headEnd/>
            <a:tailEnd/>
          </a:ln>
        </p:spPr>
        <p:txBody>
          <a:bodyPr vert="eaVert" wrap="none" anchor="ctr"/>
          <a:lstStyle/>
          <a:p>
            <a:endParaRPr lang="zh-CN" altLang="en-US" sz="1512">
              <a:latin typeface="微软雅黑" panose="020B0503020204020204" pitchFamily="34" charset="-122"/>
              <a:ea typeface="微软雅黑" panose="020B0503020204020204" pitchFamily="34" charset="-122"/>
            </a:endParaRPr>
          </a:p>
        </p:txBody>
      </p:sp>
      <p:sp>
        <p:nvSpPr>
          <p:cNvPr id="127" name="Oval 52">
            <a:extLst>
              <a:ext uri="{FF2B5EF4-FFF2-40B4-BE49-F238E27FC236}">
                <a16:creationId xmlns:a16="http://schemas.microsoft.com/office/drawing/2014/main" id="{52D0D0EA-E28F-4D0B-A2DA-E317A82A73F7}"/>
              </a:ext>
            </a:extLst>
          </p:cNvPr>
          <p:cNvSpPr>
            <a:spLocks noChangeArrowheads="1"/>
          </p:cNvSpPr>
          <p:nvPr/>
        </p:nvSpPr>
        <p:spPr bwMode="gray">
          <a:xfrm>
            <a:off x="5302921" y="3908378"/>
            <a:ext cx="731555" cy="713052"/>
          </a:xfrm>
          <a:prstGeom prst="ellipse">
            <a:avLst/>
          </a:prstGeom>
          <a:solidFill>
            <a:schemeClr val="accent2"/>
          </a:solidFill>
          <a:ln w="9525" algn="ctr">
            <a:solidFill>
              <a:srgbClr val="C00000"/>
            </a:solidFill>
            <a:round/>
            <a:headEnd/>
            <a:tailEnd/>
          </a:ln>
        </p:spPr>
        <p:txBody>
          <a:bodyPr wrap="none"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汇数据</a:t>
            </a:r>
            <a:endParaRPr lang="en-US" altLang="zh-CN" sz="1600" dirty="0">
              <a:solidFill>
                <a:schemeClr val="bg1"/>
              </a:solidFill>
              <a:latin typeface="微软雅黑" panose="020B0503020204020204" pitchFamily="34" charset="-122"/>
              <a:ea typeface="微软雅黑" panose="020B0503020204020204" pitchFamily="34" charset="-122"/>
            </a:endParaRPr>
          </a:p>
        </p:txBody>
      </p:sp>
      <p:cxnSp>
        <p:nvCxnSpPr>
          <p:cNvPr id="128" name="直接连接符 127">
            <a:extLst>
              <a:ext uri="{FF2B5EF4-FFF2-40B4-BE49-F238E27FC236}">
                <a16:creationId xmlns:a16="http://schemas.microsoft.com/office/drawing/2014/main" id="{4694E91C-4FA7-4EAE-9411-F43012AB5F77}"/>
              </a:ext>
            </a:extLst>
          </p:cNvPr>
          <p:cNvCxnSpPr/>
          <p:nvPr/>
        </p:nvCxnSpPr>
        <p:spPr>
          <a:xfrm flipV="1">
            <a:off x="5059944" y="4526880"/>
            <a:ext cx="230982" cy="241170"/>
          </a:xfrm>
          <a:prstGeom prst="line">
            <a:avLst/>
          </a:prstGeom>
          <a:ln w="2540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129" name="矩形 128">
            <a:extLst>
              <a:ext uri="{FF2B5EF4-FFF2-40B4-BE49-F238E27FC236}">
                <a16:creationId xmlns:a16="http://schemas.microsoft.com/office/drawing/2014/main" id="{1F34E4CB-6F28-433D-8637-4015149C89E2}"/>
              </a:ext>
            </a:extLst>
          </p:cNvPr>
          <p:cNvSpPr/>
          <p:nvPr/>
        </p:nvSpPr>
        <p:spPr>
          <a:xfrm>
            <a:off x="1857656" y="1102459"/>
            <a:ext cx="1152880"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r>
              <a:rPr lang="zh-CN" altLang="en-US" sz="1890" dirty="0">
                <a:solidFill>
                  <a:srgbClr val="C00000"/>
                </a:solidFill>
                <a:latin typeface="微软雅黑" panose="020B0503020204020204" pitchFamily="34" charset="-122"/>
                <a:ea typeface="微软雅黑" panose="020B0503020204020204" pitchFamily="34" charset="-122"/>
              </a:rPr>
              <a:t>民生指数</a:t>
            </a:r>
          </a:p>
        </p:txBody>
      </p:sp>
      <p:sp>
        <p:nvSpPr>
          <p:cNvPr id="130" name="矩形 129">
            <a:extLst>
              <a:ext uri="{FF2B5EF4-FFF2-40B4-BE49-F238E27FC236}">
                <a16:creationId xmlns:a16="http://schemas.microsoft.com/office/drawing/2014/main" id="{419EA0EA-A85B-4208-A306-037DDCECE659}"/>
              </a:ext>
            </a:extLst>
          </p:cNvPr>
          <p:cNvSpPr/>
          <p:nvPr/>
        </p:nvSpPr>
        <p:spPr>
          <a:xfrm>
            <a:off x="8471350" y="2754751"/>
            <a:ext cx="1152880"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r>
              <a:rPr lang="zh-CN" altLang="en-US" sz="1890" dirty="0">
                <a:solidFill>
                  <a:schemeClr val="accent2"/>
                </a:solidFill>
                <a:latin typeface="微软雅黑" panose="020B0503020204020204" pitchFamily="34" charset="-122"/>
                <a:ea typeface="微软雅黑" panose="020B0503020204020204" pitchFamily="34" charset="-122"/>
              </a:rPr>
              <a:t>民生服务</a:t>
            </a:r>
          </a:p>
        </p:txBody>
      </p:sp>
      <p:sp>
        <p:nvSpPr>
          <p:cNvPr id="131" name="矩形 130">
            <a:extLst>
              <a:ext uri="{FF2B5EF4-FFF2-40B4-BE49-F238E27FC236}">
                <a16:creationId xmlns:a16="http://schemas.microsoft.com/office/drawing/2014/main" id="{E6D26016-FFE9-43AE-8E68-EA4E7CA56935}"/>
              </a:ext>
            </a:extLst>
          </p:cNvPr>
          <p:cNvSpPr/>
          <p:nvPr/>
        </p:nvSpPr>
        <p:spPr>
          <a:xfrm>
            <a:off x="1824710" y="4400236"/>
            <a:ext cx="1152880"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r>
              <a:rPr lang="zh-CN" altLang="en-US" sz="1890" dirty="0">
                <a:solidFill>
                  <a:srgbClr val="C00000"/>
                </a:solidFill>
                <a:latin typeface="微软雅黑" panose="020B0503020204020204" pitchFamily="34" charset="-122"/>
                <a:ea typeface="微软雅黑" panose="020B0503020204020204" pitchFamily="34" charset="-122"/>
              </a:rPr>
              <a:t>数据交换</a:t>
            </a:r>
          </a:p>
        </p:txBody>
      </p:sp>
      <p:grpSp>
        <p:nvGrpSpPr>
          <p:cNvPr id="132" name="组合 131">
            <a:extLst>
              <a:ext uri="{FF2B5EF4-FFF2-40B4-BE49-F238E27FC236}">
                <a16:creationId xmlns:a16="http://schemas.microsoft.com/office/drawing/2014/main" id="{EB94592D-353A-48CA-9D34-C96CAF62C67A}"/>
              </a:ext>
            </a:extLst>
          </p:cNvPr>
          <p:cNvGrpSpPr/>
          <p:nvPr/>
        </p:nvGrpSpPr>
        <p:grpSpPr>
          <a:xfrm>
            <a:off x="419162" y="2732214"/>
            <a:ext cx="2569282" cy="1349955"/>
            <a:chOff x="435733" y="1104595"/>
            <a:chExt cx="2569282" cy="1349955"/>
          </a:xfrm>
        </p:grpSpPr>
        <p:sp>
          <p:nvSpPr>
            <p:cNvPr id="135" name="矩形 134">
              <a:extLst>
                <a:ext uri="{FF2B5EF4-FFF2-40B4-BE49-F238E27FC236}">
                  <a16:creationId xmlns:a16="http://schemas.microsoft.com/office/drawing/2014/main" id="{D979E246-336A-475C-832C-008AF96A9624}"/>
                </a:ext>
              </a:extLst>
            </p:cNvPr>
            <p:cNvSpPr/>
            <p:nvPr/>
          </p:nvSpPr>
          <p:spPr bwMode="auto">
            <a:xfrm>
              <a:off x="435733" y="1104595"/>
              <a:ext cx="2569282" cy="1349955"/>
            </a:xfrm>
            <a:prstGeom prst="rect">
              <a:avLst/>
            </a:prstGeom>
            <a:solidFill>
              <a:srgbClr val="BF504D"/>
            </a:solidFill>
            <a:ln w="9525" cap="flat" cmpd="sng" algn="ctr">
              <a:solidFill>
                <a:schemeClr val="bg2">
                  <a:lumMod val="20000"/>
                  <a:lumOff val="80000"/>
                </a:schemeClr>
              </a:solidFill>
              <a:prstDash val="solid"/>
              <a:round/>
              <a:headEnd type="none" w="med" len="med"/>
              <a:tailEnd type="none" w="med" len="med"/>
            </a:ln>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134" name="矩形 133">
              <a:extLst>
                <a:ext uri="{FF2B5EF4-FFF2-40B4-BE49-F238E27FC236}">
                  <a16:creationId xmlns:a16="http://schemas.microsoft.com/office/drawing/2014/main" id="{48D69CED-FBC3-46FF-AB57-84582F031F87}"/>
                </a:ext>
              </a:extLst>
            </p:cNvPr>
            <p:cNvSpPr/>
            <p:nvPr/>
          </p:nvSpPr>
          <p:spPr>
            <a:xfrm>
              <a:off x="1841280" y="1120201"/>
              <a:ext cx="1145087"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a:spAutoFit/>
            </a:bodyPr>
            <a:lstStyle/>
            <a:p>
              <a:r>
                <a:rPr lang="zh-CN" altLang="en-US" sz="1890" dirty="0">
                  <a:solidFill>
                    <a:srgbClr val="C00000"/>
                  </a:solidFill>
                  <a:latin typeface="微软雅黑" panose="020B0503020204020204" pitchFamily="34" charset="-122"/>
                  <a:ea typeface="微软雅黑" panose="020B0503020204020204" pitchFamily="34" charset="-122"/>
                </a:rPr>
                <a:t>数据加工</a:t>
              </a:r>
            </a:p>
          </p:txBody>
        </p:sp>
      </p:grpSp>
      <p:sp>
        <p:nvSpPr>
          <p:cNvPr id="138" name="矩形 137">
            <a:extLst>
              <a:ext uri="{FF2B5EF4-FFF2-40B4-BE49-F238E27FC236}">
                <a16:creationId xmlns:a16="http://schemas.microsoft.com/office/drawing/2014/main" id="{FEB93E6A-3B79-42EC-A447-60F6D37515AA}"/>
              </a:ext>
            </a:extLst>
          </p:cNvPr>
          <p:cNvSpPr/>
          <p:nvPr/>
        </p:nvSpPr>
        <p:spPr>
          <a:xfrm>
            <a:off x="8511557" y="4375591"/>
            <a:ext cx="1152880"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r>
              <a:rPr lang="zh-CN" altLang="en-US" sz="1890" dirty="0">
                <a:solidFill>
                  <a:schemeClr val="accent2"/>
                </a:solidFill>
                <a:latin typeface="微软雅黑" panose="020B0503020204020204" pitchFamily="34" charset="-122"/>
                <a:ea typeface="微软雅黑" panose="020B0503020204020204" pitchFamily="34" charset="-122"/>
              </a:rPr>
              <a:t>民生引导</a:t>
            </a:r>
          </a:p>
        </p:txBody>
      </p:sp>
      <p:grpSp>
        <p:nvGrpSpPr>
          <p:cNvPr id="139" name="组合 138">
            <a:extLst>
              <a:ext uri="{FF2B5EF4-FFF2-40B4-BE49-F238E27FC236}">
                <a16:creationId xmlns:a16="http://schemas.microsoft.com/office/drawing/2014/main" id="{D7CD1C0F-7427-4C74-ACE7-7256C0D077A8}"/>
              </a:ext>
            </a:extLst>
          </p:cNvPr>
          <p:cNvGrpSpPr/>
          <p:nvPr/>
        </p:nvGrpSpPr>
        <p:grpSpPr>
          <a:xfrm>
            <a:off x="8429921" y="1077478"/>
            <a:ext cx="2569283" cy="1349954"/>
            <a:chOff x="436016" y="2716844"/>
            <a:chExt cx="2569283" cy="1349954"/>
          </a:xfrm>
          <a:solidFill>
            <a:schemeClr val="accent2"/>
          </a:solidFill>
        </p:grpSpPr>
        <p:grpSp>
          <p:nvGrpSpPr>
            <p:cNvPr id="140" name="群組 305">
              <a:extLst>
                <a:ext uri="{FF2B5EF4-FFF2-40B4-BE49-F238E27FC236}">
                  <a16:creationId xmlns:a16="http://schemas.microsoft.com/office/drawing/2014/main" id="{D1537E6E-0A80-4BDC-A1EB-94AE3D828860}"/>
                </a:ext>
              </a:extLst>
            </p:cNvPr>
            <p:cNvGrpSpPr/>
            <p:nvPr/>
          </p:nvGrpSpPr>
          <p:grpSpPr>
            <a:xfrm>
              <a:off x="436016" y="2716844"/>
              <a:ext cx="2569283" cy="1349954"/>
              <a:chOff x="5690185" y="1340768"/>
              <a:chExt cx="2963698" cy="1764000"/>
            </a:xfrm>
            <a:grpFill/>
          </p:grpSpPr>
          <p:sp>
            <p:nvSpPr>
              <p:cNvPr id="142" name="矩形 141">
                <a:extLst>
                  <a:ext uri="{FF2B5EF4-FFF2-40B4-BE49-F238E27FC236}">
                    <a16:creationId xmlns:a16="http://schemas.microsoft.com/office/drawing/2014/main" id="{2B44C148-3DF9-4273-A84F-7933982B8474}"/>
                  </a:ext>
                </a:extLst>
              </p:cNvPr>
              <p:cNvSpPr/>
              <p:nvPr/>
            </p:nvSpPr>
            <p:spPr bwMode="auto">
              <a:xfrm>
                <a:off x="5690185" y="1340768"/>
                <a:ext cx="2963698" cy="1764000"/>
              </a:xfrm>
              <a:prstGeom prst="rect">
                <a:avLst/>
              </a:prstGeom>
              <a:grpFill/>
              <a:ln w="9525" cap="flat" cmpd="sng" algn="ctr">
                <a:solidFill>
                  <a:schemeClr val="bg2">
                    <a:lumMod val="20000"/>
                    <a:lumOff val="80000"/>
                  </a:schemeClr>
                </a:solidFill>
                <a:prstDash val="solid"/>
                <a:round/>
                <a:headEnd type="none" w="med" len="med"/>
                <a:tailEnd type="none" w="med" len="med"/>
              </a:ln>
              <a:effectLst/>
            </p:spPr>
            <p:txBody>
              <a:bodyPr vert="horz" wrap="square" lIns="86416" tIns="43208" rIns="86416" bIns="43208" numCol="1" rtlCol="0" anchor="t" anchorCtr="0" compatLnSpc="1">
                <a:prstTxWarp prst="textNoShape">
                  <a:avLst/>
                </a:prstTxWarp>
              </a:bodyPr>
              <a:lstStyle/>
              <a:p>
                <a:pPr defTabSz="952720" fontAlgn="base">
                  <a:spcBef>
                    <a:spcPct val="0"/>
                  </a:spcBef>
                  <a:spcAft>
                    <a:spcPct val="0"/>
                  </a:spcAft>
                </a:pPr>
                <a:endParaRPr lang="zh-CN" altLang="en-US" sz="1701">
                  <a:latin typeface="微软雅黑" panose="020B0503020204020204" pitchFamily="34" charset="-122"/>
                  <a:ea typeface="微软雅黑" panose="020B0503020204020204" pitchFamily="34" charset="-122"/>
                </a:endParaRPr>
              </a:p>
            </p:txBody>
          </p:sp>
          <p:sp>
            <p:nvSpPr>
              <p:cNvPr id="143" name="TextBox 35">
                <a:extLst>
                  <a:ext uri="{FF2B5EF4-FFF2-40B4-BE49-F238E27FC236}">
                    <a16:creationId xmlns:a16="http://schemas.microsoft.com/office/drawing/2014/main" id="{52A9F7C6-562F-4BA9-AFF0-FD8B31B0450C}"/>
                  </a:ext>
                </a:extLst>
              </p:cNvPr>
              <p:cNvSpPr txBox="1"/>
              <p:nvPr/>
            </p:nvSpPr>
            <p:spPr>
              <a:xfrm>
                <a:off x="5903009" y="1833773"/>
                <a:ext cx="1224135" cy="1085873"/>
              </a:xfrm>
              <a:prstGeom prst="rect">
                <a:avLst/>
              </a:prstGeom>
              <a:grp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价格、消费、风险、景气、市场、经济、报警、应急</a:t>
                </a:r>
                <a:endParaRPr lang="zh-CN" altLang="en-US" sz="1323" dirty="0">
                  <a:solidFill>
                    <a:schemeClr val="bg1"/>
                  </a:solidFill>
                  <a:latin typeface="微软雅黑" pitchFamily="34" charset="-122"/>
                  <a:ea typeface="微软雅黑" pitchFamily="34" charset="-122"/>
                </a:endParaRPr>
              </a:p>
            </p:txBody>
          </p:sp>
        </p:grpSp>
        <p:sp>
          <p:nvSpPr>
            <p:cNvPr id="141" name="矩形 140">
              <a:extLst>
                <a:ext uri="{FF2B5EF4-FFF2-40B4-BE49-F238E27FC236}">
                  <a16:creationId xmlns:a16="http://schemas.microsoft.com/office/drawing/2014/main" id="{CBB3C227-AB90-4CF2-B971-F53DE6BE80F6}"/>
                </a:ext>
              </a:extLst>
            </p:cNvPr>
            <p:cNvSpPr/>
            <p:nvPr/>
          </p:nvSpPr>
          <p:spPr>
            <a:xfrm>
              <a:off x="459184" y="2735827"/>
              <a:ext cx="1152880" cy="383182"/>
            </a:xfrm>
            <a:prstGeom prst="rect">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r>
                <a:rPr lang="zh-CN" altLang="en-US" sz="1890" dirty="0">
                  <a:solidFill>
                    <a:schemeClr val="accent2"/>
                  </a:solidFill>
                  <a:latin typeface="微软雅黑" panose="020B0503020204020204" pitchFamily="34" charset="-122"/>
                  <a:ea typeface="微软雅黑" panose="020B0503020204020204" pitchFamily="34" charset="-122"/>
                </a:rPr>
                <a:t>民生监管</a:t>
              </a:r>
            </a:p>
          </p:txBody>
        </p:sp>
      </p:grpSp>
      <p:sp>
        <p:nvSpPr>
          <p:cNvPr id="145" name="矩形 144">
            <a:extLst>
              <a:ext uri="{FF2B5EF4-FFF2-40B4-BE49-F238E27FC236}">
                <a16:creationId xmlns:a16="http://schemas.microsoft.com/office/drawing/2014/main" id="{51E648FE-7814-4061-9623-640E7ADAFB4A}"/>
              </a:ext>
            </a:extLst>
          </p:cNvPr>
          <p:cNvSpPr/>
          <p:nvPr/>
        </p:nvSpPr>
        <p:spPr>
          <a:xfrm>
            <a:off x="4619855" y="4885474"/>
            <a:ext cx="2154432" cy="830997"/>
          </a:xfrm>
          <a:prstGeom prst="rect">
            <a:avLst/>
          </a:prstGeom>
          <a:solidFill>
            <a:schemeClr val="bg1">
              <a:lumMod val="8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打通信息壁垒</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洞察国计民生</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智慧统筹帷幄</a:t>
            </a:r>
          </a:p>
        </p:txBody>
      </p:sp>
      <p:sp>
        <p:nvSpPr>
          <p:cNvPr id="146" name="矩形 145">
            <a:extLst>
              <a:ext uri="{FF2B5EF4-FFF2-40B4-BE49-F238E27FC236}">
                <a16:creationId xmlns:a16="http://schemas.microsoft.com/office/drawing/2014/main" id="{95F49CA4-8BE9-4FB0-BF7C-A9B68DA56BD8}"/>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147" name="TextBox 6">
            <a:extLst>
              <a:ext uri="{FF2B5EF4-FFF2-40B4-BE49-F238E27FC236}">
                <a16:creationId xmlns:a16="http://schemas.microsoft.com/office/drawing/2014/main" id="{626DDDBB-272E-476B-8FE1-6889CB6C96F4}"/>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民生大数据平台建设思路</a:t>
            </a:r>
          </a:p>
        </p:txBody>
      </p:sp>
      <p:sp>
        <p:nvSpPr>
          <p:cNvPr id="150" name="TextBox 35">
            <a:extLst>
              <a:ext uri="{FF2B5EF4-FFF2-40B4-BE49-F238E27FC236}">
                <a16:creationId xmlns:a16="http://schemas.microsoft.com/office/drawing/2014/main" id="{9EFD1A82-729F-4D5B-A780-D41E290396F4}"/>
              </a:ext>
            </a:extLst>
          </p:cNvPr>
          <p:cNvSpPr txBox="1"/>
          <p:nvPr/>
        </p:nvSpPr>
        <p:spPr>
          <a:xfrm>
            <a:off x="1995012" y="3134988"/>
            <a:ext cx="1171353" cy="1219245"/>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数据清洗</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数据转换</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主题数据库</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数据挖掘</a:t>
            </a:r>
            <a:endParaRPr lang="en-US" altLang="zh-CN" sz="1200" dirty="0">
              <a:solidFill>
                <a:schemeClr val="bg1"/>
              </a:solidFill>
              <a:latin typeface="微软雅黑" pitchFamily="34" charset="-122"/>
              <a:ea typeface="微软雅黑" pitchFamily="34" charset="-122"/>
            </a:endParaRPr>
          </a:p>
          <a:p>
            <a:r>
              <a:rPr lang="zh-CN" altLang="en-US" sz="1200" dirty="0">
                <a:solidFill>
                  <a:schemeClr val="bg1"/>
                </a:solidFill>
                <a:latin typeface="微软雅黑" pitchFamily="34" charset="-122"/>
                <a:ea typeface="微软雅黑" pitchFamily="34" charset="-122"/>
              </a:rPr>
              <a:t>机器学习</a:t>
            </a:r>
            <a:endParaRPr lang="en-US" altLang="zh-CN" sz="1200" dirty="0">
              <a:solidFill>
                <a:schemeClr val="bg1"/>
              </a:solidFill>
              <a:latin typeface="微软雅黑" pitchFamily="34" charset="-122"/>
              <a:ea typeface="微软雅黑" pitchFamily="34" charset="-122"/>
            </a:endParaRPr>
          </a:p>
          <a:p>
            <a:endParaRPr lang="zh-CN" altLang="en-US" sz="1323" dirty="0">
              <a:solidFill>
                <a:schemeClr val="bg1"/>
              </a:solidFill>
              <a:latin typeface="微软雅黑" pitchFamily="34" charset="-122"/>
              <a:ea typeface="微软雅黑" pitchFamily="34" charset="-122"/>
            </a:endParaRPr>
          </a:p>
        </p:txBody>
      </p:sp>
      <p:grpSp>
        <p:nvGrpSpPr>
          <p:cNvPr id="68" name="组合 67">
            <a:extLst>
              <a:ext uri="{FF2B5EF4-FFF2-40B4-BE49-F238E27FC236}">
                <a16:creationId xmlns:a16="http://schemas.microsoft.com/office/drawing/2014/main" id="{EB7B2825-8D68-4849-98B4-294A11DE8655}"/>
              </a:ext>
            </a:extLst>
          </p:cNvPr>
          <p:cNvGrpSpPr/>
          <p:nvPr/>
        </p:nvGrpSpPr>
        <p:grpSpPr>
          <a:xfrm>
            <a:off x="514304" y="2790407"/>
            <a:ext cx="1209600" cy="1209600"/>
            <a:chOff x="4778428" y="4655304"/>
            <a:chExt cx="1432937" cy="1431076"/>
          </a:xfrm>
        </p:grpSpPr>
        <p:sp>
          <p:nvSpPr>
            <p:cNvPr id="92" name="椭圆 91">
              <a:extLst>
                <a:ext uri="{FF2B5EF4-FFF2-40B4-BE49-F238E27FC236}">
                  <a16:creationId xmlns:a16="http://schemas.microsoft.com/office/drawing/2014/main" id="{897A2540-46DA-43C1-80BA-733DFEBA4DF7}"/>
                </a:ext>
              </a:extLst>
            </p:cNvPr>
            <p:cNvSpPr/>
            <p:nvPr/>
          </p:nvSpPr>
          <p:spPr>
            <a:xfrm>
              <a:off x="4778428" y="4655304"/>
              <a:ext cx="1432937" cy="14310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6" name="椭圆 135">
              <a:extLst>
                <a:ext uri="{FF2B5EF4-FFF2-40B4-BE49-F238E27FC236}">
                  <a16:creationId xmlns:a16="http://schemas.microsoft.com/office/drawing/2014/main" id="{9203A338-3E91-4932-AD6B-5CD08A5A851B}"/>
                </a:ext>
              </a:extLst>
            </p:cNvPr>
            <p:cNvSpPr/>
            <p:nvPr/>
          </p:nvSpPr>
          <p:spPr>
            <a:xfrm>
              <a:off x="4891460" y="4761486"/>
              <a:ext cx="1211173" cy="12096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grpSp>
      <p:grpSp>
        <p:nvGrpSpPr>
          <p:cNvPr id="70" name="组合 69">
            <a:extLst>
              <a:ext uri="{FF2B5EF4-FFF2-40B4-BE49-F238E27FC236}">
                <a16:creationId xmlns:a16="http://schemas.microsoft.com/office/drawing/2014/main" id="{862D6F03-D233-42F5-B40F-468ECFE63C80}"/>
              </a:ext>
            </a:extLst>
          </p:cNvPr>
          <p:cNvGrpSpPr/>
          <p:nvPr/>
        </p:nvGrpSpPr>
        <p:grpSpPr>
          <a:xfrm>
            <a:off x="493138" y="4465171"/>
            <a:ext cx="1209600" cy="1209600"/>
            <a:chOff x="667963" y="4669118"/>
            <a:chExt cx="1023917" cy="1022400"/>
          </a:xfrm>
        </p:grpSpPr>
        <p:sp>
          <p:nvSpPr>
            <p:cNvPr id="148" name="椭圆 147">
              <a:extLst>
                <a:ext uri="{FF2B5EF4-FFF2-40B4-BE49-F238E27FC236}">
                  <a16:creationId xmlns:a16="http://schemas.microsoft.com/office/drawing/2014/main" id="{69C4FA26-E3AB-4C7F-950E-59BA9556C481}"/>
                </a:ext>
              </a:extLst>
            </p:cNvPr>
            <p:cNvSpPr/>
            <p:nvPr/>
          </p:nvSpPr>
          <p:spPr>
            <a:xfrm>
              <a:off x="667963" y="4669118"/>
              <a:ext cx="1023917" cy="1022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49" name="椭圆 148">
              <a:extLst>
                <a:ext uri="{FF2B5EF4-FFF2-40B4-BE49-F238E27FC236}">
                  <a16:creationId xmlns:a16="http://schemas.microsoft.com/office/drawing/2014/main" id="{84AF3BEA-F405-46A7-B9EB-5B2D61F65697}"/>
                </a:ext>
              </a:extLst>
            </p:cNvPr>
            <p:cNvSpPr/>
            <p:nvPr/>
          </p:nvSpPr>
          <p:spPr>
            <a:xfrm>
              <a:off x="750023" y="4751327"/>
              <a:ext cx="865454" cy="864171"/>
            </a:xfrm>
            <a:prstGeom prst="ellipse">
              <a:avLst/>
            </a:prstGeom>
            <a:blipFill dpi="0" rotWithShape="1">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grpSp>
        <p:nvGrpSpPr>
          <p:cNvPr id="71" name="组合 70">
            <a:extLst>
              <a:ext uri="{FF2B5EF4-FFF2-40B4-BE49-F238E27FC236}">
                <a16:creationId xmlns:a16="http://schemas.microsoft.com/office/drawing/2014/main" id="{C55EDDDB-8561-47B8-AEF5-78481F5D257F}"/>
              </a:ext>
            </a:extLst>
          </p:cNvPr>
          <p:cNvGrpSpPr/>
          <p:nvPr/>
        </p:nvGrpSpPr>
        <p:grpSpPr>
          <a:xfrm>
            <a:off x="515574" y="1174585"/>
            <a:ext cx="1211173" cy="1209600"/>
            <a:chOff x="5093931" y="4773602"/>
            <a:chExt cx="1211173" cy="1209600"/>
          </a:xfrm>
        </p:grpSpPr>
        <p:sp>
          <p:nvSpPr>
            <p:cNvPr id="152" name="椭圆 151">
              <a:extLst>
                <a:ext uri="{FF2B5EF4-FFF2-40B4-BE49-F238E27FC236}">
                  <a16:creationId xmlns:a16="http://schemas.microsoft.com/office/drawing/2014/main" id="{EC66D71F-F4EB-4113-966E-AC3048360931}"/>
                </a:ext>
              </a:extLst>
            </p:cNvPr>
            <p:cNvSpPr/>
            <p:nvPr/>
          </p:nvSpPr>
          <p:spPr>
            <a:xfrm>
              <a:off x="5093931" y="4773602"/>
              <a:ext cx="1211173" cy="12096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53" name="椭圆 152">
              <a:extLst>
                <a:ext uri="{FF2B5EF4-FFF2-40B4-BE49-F238E27FC236}">
                  <a16:creationId xmlns:a16="http://schemas.microsoft.com/office/drawing/2014/main" id="{D2071441-884F-496D-B010-09EBFD1C68FF}"/>
                </a:ext>
              </a:extLst>
            </p:cNvPr>
            <p:cNvSpPr/>
            <p:nvPr/>
          </p:nvSpPr>
          <p:spPr>
            <a:xfrm>
              <a:off x="5187558" y="4867202"/>
              <a:ext cx="1023917" cy="1022400"/>
            </a:xfrm>
            <a:prstGeom prst="ellipse">
              <a:avLst/>
            </a:prstGeom>
            <a:blipFill dpi="0" rotWithShape="1">
              <a:blip r:embed="rId5">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sp>
        <p:nvSpPr>
          <p:cNvPr id="157" name="椭圆 156">
            <a:extLst>
              <a:ext uri="{FF2B5EF4-FFF2-40B4-BE49-F238E27FC236}">
                <a16:creationId xmlns:a16="http://schemas.microsoft.com/office/drawing/2014/main" id="{503E6780-84B1-4130-943D-CDA4A9098780}"/>
              </a:ext>
            </a:extLst>
          </p:cNvPr>
          <p:cNvSpPr/>
          <p:nvPr/>
        </p:nvSpPr>
        <p:spPr>
          <a:xfrm>
            <a:off x="9688544" y="1152052"/>
            <a:ext cx="1209600" cy="12096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58" name="椭圆 157">
            <a:extLst>
              <a:ext uri="{FF2B5EF4-FFF2-40B4-BE49-F238E27FC236}">
                <a16:creationId xmlns:a16="http://schemas.microsoft.com/office/drawing/2014/main" id="{B71B77FD-FD62-4020-B3D6-EC7BFA15CD09}"/>
              </a:ext>
            </a:extLst>
          </p:cNvPr>
          <p:cNvSpPr/>
          <p:nvPr/>
        </p:nvSpPr>
        <p:spPr>
          <a:xfrm>
            <a:off x="9783959" y="1241801"/>
            <a:ext cx="1022400" cy="1022400"/>
          </a:xfrm>
          <a:prstGeom prst="ellipse">
            <a:avLst/>
          </a:prstGeom>
          <a:blipFill dpi="0" rotWithShape="1">
            <a:blip r:embed="rId6">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159" name="椭圆 158">
            <a:extLst>
              <a:ext uri="{FF2B5EF4-FFF2-40B4-BE49-F238E27FC236}">
                <a16:creationId xmlns:a16="http://schemas.microsoft.com/office/drawing/2014/main" id="{2F35964F-18D0-4DBE-8AEE-C56A6B9E9B84}"/>
              </a:ext>
            </a:extLst>
          </p:cNvPr>
          <p:cNvSpPr/>
          <p:nvPr/>
        </p:nvSpPr>
        <p:spPr>
          <a:xfrm>
            <a:off x="9726118" y="2862532"/>
            <a:ext cx="1209600" cy="12096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0" name="椭圆 159">
            <a:extLst>
              <a:ext uri="{FF2B5EF4-FFF2-40B4-BE49-F238E27FC236}">
                <a16:creationId xmlns:a16="http://schemas.microsoft.com/office/drawing/2014/main" id="{2B469D2A-95F8-47AA-8659-0606F07B32A4}"/>
              </a:ext>
            </a:extLst>
          </p:cNvPr>
          <p:cNvSpPr/>
          <p:nvPr/>
        </p:nvSpPr>
        <p:spPr>
          <a:xfrm>
            <a:off x="9821533" y="2952281"/>
            <a:ext cx="1022400" cy="1022400"/>
          </a:xfrm>
          <a:prstGeom prst="ellipse">
            <a:avLst/>
          </a:prstGeom>
          <a:blipFill dpi="0"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161" name="椭圆 160">
            <a:extLst>
              <a:ext uri="{FF2B5EF4-FFF2-40B4-BE49-F238E27FC236}">
                <a16:creationId xmlns:a16="http://schemas.microsoft.com/office/drawing/2014/main" id="{14E29555-2B42-4162-B191-4BF5814E4195}"/>
              </a:ext>
            </a:extLst>
          </p:cNvPr>
          <p:cNvSpPr/>
          <p:nvPr/>
        </p:nvSpPr>
        <p:spPr>
          <a:xfrm>
            <a:off x="9770262" y="4439174"/>
            <a:ext cx="1209600" cy="12096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2" name="椭圆 161">
            <a:extLst>
              <a:ext uri="{FF2B5EF4-FFF2-40B4-BE49-F238E27FC236}">
                <a16:creationId xmlns:a16="http://schemas.microsoft.com/office/drawing/2014/main" id="{71F02F4A-34F5-4076-B5D2-E376A7420F43}"/>
              </a:ext>
            </a:extLst>
          </p:cNvPr>
          <p:cNvSpPr/>
          <p:nvPr/>
        </p:nvSpPr>
        <p:spPr>
          <a:xfrm>
            <a:off x="9865677" y="4528923"/>
            <a:ext cx="1022400" cy="1022400"/>
          </a:xfrm>
          <a:prstGeom prst="ellipse">
            <a:avLst/>
          </a:prstGeom>
          <a:blipFill dpi="0" rotWithShape="1">
            <a:blip r:embed="rId8">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9824384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DDB34605-99EC-4EDD-9F8B-56136AD3E62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707F08D4-015F-4ED7-9642-656D9596079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汇数据</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汇聚交易明细信息，开展数据交换</a:t>
            </a:r>
          </a:p>
        </p:txBody>
      </p:sp>
      <p:pic>
        <p:nvPicPr>
          <p:cNvPr id="6" name="图片 5">
            <a:extLst>
              <a:ext uri="{FF2B5EF4-FFF2-40B4-BE49-F238E27FC236}">
                <a16:creationId xmlns:a16="http://schemas.microsoft.com/office/drawing/2014/main" id="{5506A305-9F99-46AF-BD5B-5181F9A2EC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9409" y="3859858"/>
            <a:ext cx="3327686" cy="2096442"/>
          </a:xfrm>
          <a:prstGeom prst="rect">
            <a:avLst/>
          </a:prstGeom>
        </p:spPr>
      </p:pic>
      <p:pic>
        <p:nvPicPr>
          <p:cNvPr id="7" name="图片 6">
            <a:extLst>
              <a:ext uri="{FF2B5EF4-FFF2-40B4-BE49-F238E27FC236}">
                <a16:creationId xmlns:a16="http://schemas.microsoft.com/office/drawing/2014/main" id="{2EDE7C1F-B7D5-44D2-88A7-2324269EE3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04" y="3874542"/>
            <a:ext cx="2091930" cy="2083732"/>
          </a:xfrm>
          <a:prstGeom prst="rect">
            <a:avLst/>
          </a:prstGeom>
        </p:spPr>
      </p:pic>
      <p:pic>
        <p:nvPicPr>
          <p:cNvPr id="8" name="图片 7">
            <a:extLst>
              <a:ext uri="{FF2B5EF4-FFF2-40B4-BE49-F238E27FC236}">
                <a16:creationId xmlns:a16="http://schemas.microsoft.com/office/drawing/2014/main" id="{8D1D67EE-9FD2-4DC0-86E2-0A06040E49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5197" y="2059993"/>
            <a:ext cx="2677257" cy="3872065"/>
          </a:xfrm>
          <a:prstGeom prst="rect">
            <a:avLst/>
          </a:prstGeom>
        </p:spPr>
      </p:pic>
      <p:sp>
        <p:nvSpPr>
          <p:cNvPr id="2" name="矩形 1">
            <a:extLst>
              <a:ext uri="{FF2B5EF4-FFF2-40B4-BE49-F238E27FC236}">
                <a16:creationId xmlns:a16="http://schemas.microsoft.com/office/drawing/2014/main" id="{F6A0EB1D-84DD-480A-B877-8F851C91C9D4}"/>
              </a:ext>
            </a:extLst>
          </p:cNvPr>
          <p:cNvSpPr/>
          <p:nvPr/>
        </p:nvSpPr>
        <p:spPr>
          <a:xfrm>
            <a:off x="6311900" y="831636"/>
            <a:ext cx="4622800" cy="923330"/>
          </a:xfrm>
          <a:prstGeom prst="rect">
            <a:avLst/>
          </a:prstGeom>
        </p:spPr>
        <p:txBody>
          <a:bodyPr wrap="square">
            <a:spAutoFit/>
          </a:bodyPr>
          <a:lstStyle/>
          <a:p>
            <a:r>
              <a:rPr lang="zh-CN" altLang="en-US" b="1" dirty="0">
                <a:solidFill>
                  <a:schemeClr val="accent2"/>
                </a:solidFill>
                <a:latin typeface="微软雅黑" panose="020B0503020204020204" pitchFamily="34" charset="-122"/>
                <a:ea typeface="微软雅黑" panose="020B0503020204020204" pitchFamily="34" charset="-122"/>
              </a:rPr>
              <a:t>数据获取，主要是小票及发票，以及由设备产生的位置信息</a:t>
            </a:r>
            <a:r>
              <a:rPr lang="en-US" altLang="zh-CN" b="1" dirty="0">
                <a:solidFill>
                  <a:schemeClr val="accent2"/>
                </a:solidFill>
                <a:latin typeface="微软雅黑" panose="020B0503020204020204" pitchFamily="34" charset="-122"/>
                <a:ea typeface="微软雅黑" panose="020B0503020204020204" pitchFamily="34" charset="-122"/>
              </a:rPr>
              <a:t>,</a:t>
            </a:r>
            <a:r>
              <a:rPr lang="zh-CN" altLang="en-US" b="1" dirty="0">
                <a:solidFill>
                  <a:schemeClr val="accent2"/>
                </a:solidFill>
                <a:latin typeface="微软雅黑" panose="020B0503020204020204" pitchFamily="34" charset="-122"/>
                <a:ea typeface="微软雅黑" panose="020B0503020204020204" pitchFamily="34" charset="-122"/>
              </a:rPr>
              <a:t>由关联库（企业库、会员库）获取交易双方的信息。</a:t>
            </a:r>
            <a:endParaRPr lang="zh-CN" altLang="en-US" dirty="0">
              <a:solidFill>
                <a:schemeClr val="accent2"/>
              </a:solidFill>
            </a:endParaRPr>
          </a:p>
        </p:txBody>
      </p:sp>
      <p:sp>
        <p:nvSpPr>
          <p:cNvPr id="9" name="矩形 8">
            <a:extLst>
              <a:ext uri="{FF2B5EF4-FFF2-40B4-BE49-F238E27FC236}">
                <a16:creationId xmlns:a16="http://schemas.microsoft.com/office/drawing/2014/main" id="{27D70491-D54A-4A13-8A99-1F6E3B9ADE4A}"/>
              </a:ext>
            </a:extLst>
          </p:cNvPr>
          <p:cNvSpPr/>
          <p:nvPr/>
        </p:nvSpPr>
        <p:spPr>
          <a:xfrm>
            <a:off x="185742" y="889000"/>
            <a:ext cx="5799648" cy="2680557"/>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grpSp>
        <p:nvGrpSpPr>
          <p:cNvPr id="28" name="组合 27">
            <a:extLst>
              <a:ext uri="{FF2B5EF4-FFF2-40B4-BE49-F238E27FC236}">
                <a16:creationId xmlns:a16="http://schemas.microsoft.com/office/drawing/2014/main" id="{2B56D17C-E2FD-48E5-9D69-684741A272A9}"/>
              </a:ext>
            </a:extLst>
          </p:cNvPr>
          <p:cNvGrpSpPr/>
          <p:nvPr/>
        </p:nvGrpSpPr>
        <p:grpSpPr>
          <a:xfrm>
            <a:off x="236541" y="1040161"/>
            <a:ext cx="5560218" cy="2465897"/>
            <a:chOff x="3764349" y="707213"/>
            <a:chExt cx="5560218" cy="2465897"/>
          </a:xfrm>
        </p:grpSpPr>
        <p:sp>
          <p:nvSpPr>
            <p:cNvPr id="29" name="椭圆 28">
              <a:extLst>
                <a:ext uri="{FF2B5EF4-FFF2-40B4-BE49-F238E27FC236}">
                  <a16:creationId xmlns:a16="http://schemas.microsoft.com/office/drawing/2014/main" id="{F8E68A22-D80A-4FD1-B22A-FEDBC312DB79}"/>
                </a:ext>
              </a:extLst>
            </p:cNvPr>
            <p:cNvSpPr/>
            <p:nvPr/>
          </p:nvSpPr>
          <p:spPr>
            <a:xfrm>
              <a:off x="3764349" y="1305807"/>
              <a:ext cx="900000" cy="900000"/>
            </a:xfrm>
            <a:prstGeom prst="ellipse">
              <a:avLst/>
            </a:prstGeom>
            <a:solidFill>
              <a:schemeClr val="accent2"/>
            </a:solidFill>
            <a:ln w="25400" cap="flat" cmpd="sng" algn="ctr">
              <a:noFill/>
              <a:prstDash val="solid"/>
            </a:ln>
            <a:effectLst/>
          </p:spPr>
          <p:txBody>
            <a:bodyPr rtlCol="0" anchor="ctr"/>
            <a:lstStyle/>
            <a:p>
              <a:pPr algn="ctr" defTabSz="914410"/>
              <a:r>
                <a:rPr kumimoji="1" lang="zh-CN" altLang="en-US" sz="1400" dirty="0">
                  <a:solidFill>
                    <a:schemeClr val="bg1"/>
                  </a:solidFill>
                  <a:latin typeface="微软雅黑" pitchFamily="34" charset="-122"/>
                  <a:ea typeface="微软雅黑" pitchFamily="34" charset="-122"/>
                  <a:cs typeface="Microsoft YaHei" charset="-122"/>
                </a:rPr>
                <a:t>消费小票</a:t>
              </a:r>
            </a:p>
          </p:txBody>
        </p:sp>
        <p:sp>
          <p:nvSpPr>
            <p:cNvPr id="30" name="椭圆 29">
              <a:extLst>
                <a:ext uri="{FF2B5EF4-FFF2-40B4-BE49-F238E27FC236}">
                  <a16:creationId xmlns:a16="http://schemas.microsoft.com/office/drawing/2014/main" id="{386C7734-FA43-4A29-9915-E63ED168F076}"/>
                </a:ext>
              </a:extLst>
            </p:cNvPr>
            <p:cNvSpPr/>
            <p:nvPr/>
          </p:nvSpPr>
          <p:spPr>
            <a:xfrm>
              <a:off x="4929404" y="1937194"/>
              <a:ext cx="900000" cy="900000"/>
            </a:xfrm>
            <a:prstGeom prst="ellipse">
              <a:avLst/>
            </a:prstGeom>
            <a:solidFill>
              <a:schemeClr val="accent2"/>
            </a:solidFill>
            <a:ln w="25400" cap="flat" cmpd="sng" algn="ctr">
              <a:noFill/>
              <a:prstDash val="solid"/>
            </a:ln>
            <a:effectLst/>
          </p:spPr>
          <p:txBody>
            <a:bodyPr rtlCol="0" anchor="ctr"/>
            <a:lstStyle/>
            <a:p>
              <a:pPr algn="ctr" defTabSz="914410"/>
              <a:r>
                <a:rPr lang="zh-CN" altLang="en-US" sz="1400" kern="0" dirty="0">
                  <a:solidFill>
                    <a:sysClr val="window" lastClr="FFFFFF"/>
                  </a:solidFill>
                  <a:latin typeface="微软雅黑" pitchFamily="34" charset="-122"/>
                  <a:ea typeface="微软雅黑" pitchFamily="34" charset="-122"/>
                </a:rPr>
                <a:t>消费发票</a:t>
              </a:r>
            </a:p>
          </p:txBody>
        </p:sp>
        <p:sp>
          <p:nvSpPr>
            <p:cNvPr id="31" name="椭圆 30">
              <a:extLst>
                <a:ext uri="{FF2B5EF4-FFF2-40B4-BE49-F238E27FC236}">
                  <a16:creationId xmlns:a16="http://schemas.microsoft.com/office/drawing/2014/main" id="{1D54E211-1A5D-4854-9C5C-0C2AFAE08920}"/>
                </a:ext>
              </a:extLst>
            </p:cNvPr>
            <p:cNvSpPr/>
            <p:nvPr/>
          </p:nvSpPr>
          <p:spPr>
            <a:xfrm>
              <a:off x="7259514" y="1937194"/>
              <a:ext cx="900000" cy="900000"/>
            </a:xfrm>
            <a:prstGeom prst="ellipse">
              <a:avLst/>
            </a:prstGeom>
            <a:solidFill>
              <a:schemeClr val="accent2"/>
            </a:solidFill>
            <a:ln w="25400" cap="flat" cmpd="sng" algn="ctr">
              <a:noFill/>
              <a:prstDash val="solid"/>
            </a:ln>
            <a:effectLst/>
          </p:spPr>
          <p:txBody>
            <a:bodyPr rtlCol="0" anchor="ctr"/>
            <a:lstStyle/>
            <a:p>
              <a:pPr algn="ctr" defTabSz="914410"/>
              <a:r>
                <a:rPr lang="zh-CN" altLang="en-US" sz="1400" kern="0" dirty="0">
                  <a:solidFill>
                    <a:sysClr val="window" lastClr="FFFFFF"/>
                  </a:solidFill>
                  <a:latin typeface="微软雅黑" pitchFamily="34" charset="-122"/>
                  <a:ea typeface="微软雅黑" pitchFamily="34" charset="-122"/>
                </a:rPr>
                <a:t>消费者信息</a:t>
              </a:r>
            </a:p>
          </p:txBody>
        </p:sp>
        <p:sp>
          <p:nvSpPr>
            <p:cNvPr id="32" name="椭圆 31">
              <a:extLst>
                <a:ext uri="{FF2B5EF4-FFF2-40B4-BE49-F238E27FC236}">
                  <a16:creationId xmlns:a16="http://schemas.microsoft.com/office/drawing/2014/main" id="{F4AFC7FE-6E2F-4DAD-B491-6B160639EFEA}"/>
                </a:ext>
              </a:extLst>
            </p:cNvPr>
            <p:cNvSpPr/>
            <p:nvPr/>
          </p:nvSpPr>
          <p:spPr>
            <a:xfrm>
              <a:off x="8424567" y="1305807"/>
              <a:ext cx="900000" cy="900000"/>
            </a:xfrm>
            <a:prstGeom prst="ellipse">
              <a:avLst/>
            </a:prstGeom>
            <a:solidFill>
              <a:schemeClr val="accent2"/>
            </a:solidFill>
            <a:ln w="25400" cap="flat" cmpd="sng" algn="ctr">
              <a:noFill/>
              <a:prstDash val="solid"/>
            </a:ln>
            <a:effectLst/>
          </p:spPr>
          <p:txBody>
            <a:bodyPr rtlCol="0" anchor="ctr"/>
            <a:lstStyle/>
            <a:p>
              <a:pPr algn="ctr" defTabSz="914410"/>
              <a:r>
                <a:rPr lang="zh-CN" altLang="en-US" sz="1400" kern="0" dirty="0">
                  <a:solidFill>
                    <a:sysClr val="window" lastClr="FFFFFF"/>
                  </a:solidFill>
                  <a:latin typeface="微软雅黑" pitchFamily="34" charset="-122"/>
                  <a:ea typeface="微软雅黑" pitchFamily="34" charset="-122"/>
                </a:rPr>
                <a:t>企业信息</a:t>
              </a:r>
            </a:p>
          </p:txBody>
        </p:sp>
        <p:sp>
          <p:nvSpPr>
            <p:cNvPr id="33" name="椭圆 32">
              <a:extLst>
                <a:ext uri="{FF2B5EF4-FFF2-40B4-BE49-F238E27FC236}">
                  <a16:creationId xmlns:a16="http://schemas.microsoft.com/office/drawing/2014/main" id="{90F6BAE4-10A6-4697-B14E-8121C8B6B08F}"/>
                </a:ext>
              </a:extLst>
            </p:cNvPr>
            <p:cNvSpPr/>
            <p:nvPr/>
          </p:nvSpPr>
          <p:spPr>
            <a:xfrm>
              <a:off x="6094459" y="2273110"/>
              <a:ext cx="900000" cy="900000"/>
            </a:xfrm>
            <a:prstGeom prst="ellipse">
              <a:avLst/>
            </a:prstGeom>
            <a:solidFill>
              <a:schemeClr val="accent2"/>
            </a:solidFill>
            <a:ln w="25400" cap="flat" cmpd="sng" algn="ctr">
              <a:noFill/>
              <a:prstDash val="solid"/>
            </a:ln>
            <a:effectLst/>
          </p:spPr>
          <p:txBody>
            <a:bodyPr rtlCol="0" anchor="ctr"/>
            <a:lstStyle/>
            <a:p>
              <a:pPr algn="ctr" defTabSz="914410"/>
              <a:r>
                <a:rPr lang="zh-CN" altLang="en-US" sz="1400" kern="0" dirty="0">
                  <a:solidFill>
                    <a:sysClr val="window" lastClr="FFFFFF"/>
                  </a:solidFill>
                  <a:latin typeface="微软雅黑" pitchFamily="34" charset="-122"/>
                  <a:ea typeface="微软雅黑" pitchFamily="34" charset="-122"/>
                </a:rPr>
                <a:t>位置信息</a:t>
              </a:r>
            </a:p>
          </p:txBody>
        </p:sp>
        <p:sp>
          <p:nvSpPr>
            <p:cNvPr id="34" name="椭圆 33">
              <a:extLst>
                <a:ext uri="{FF2B5EF4-FFF2-40B4-BE49-F238E27FC236}">
                  <a16:creationId xmlns:a16="http://schemas.microsoft.com/office/drawing/2014/main" id="{82972E20-D95B-4E9E-937E-C2E6718BFCDB}"/>
                </a:ext>
              </a:extLst>
            </p:cNvPr>
            <p:cNvSpPr/>
            <p:nvPr/>
          </p:nvSpPr>
          <p:spPr>
            <a:xfrm>
              <a:off x="5818894" y="707213"/>
              <a:ext cx="1491943" cy="900000"/>
            </a:xfrm>
            <a:prstGeom prst="ellipse">
              <a:avLst/>
            </a:prstGeom>
            <a:solidFill>
              <a:schemeClr val="accent2"/>
            </a:solidFill>
            <a:ln w="25400" cap="flat" cmpd="sng" algn="ctr">
              <a:noFill/>
              <a:prstDash val="solid"/>
            </a:ln>
            <a:effectLst/>
          </p:spPr>
          <p:txBody>
            <a:bodyPr rtlCol="0" anchor="ctr"/>
            <a:lstStyle/>
            <a:p>
              <a:pPr algn="ctr" defTabSz="914410"/>
              <a:r>
                <a:rPr kumimoji="1" lang="zh-CN" altLang="en-US" sz="1400" dirty="0">
                  <a:solidFill>
                    <a:schemeClr val="bg1"/>
                  </a:solidFill>
                  <a:latin typeface="微软雅黑" pitchFamily="34" charset="-122"/>
                  <a:ea typeface="微软雅黑" pitchFamily="34" charset="-122"/>
                  <a:cs typeface="Microsoft YaHei" charset="-122"/>
                </a:rPr>
                <a:t>消费</a:t>
              </a:r>
              <a:endParaRPr kumimoji="1" lang="en-US" altLang="zh-CN" sz="1400" dirty="0">
                <a:solidFill>
                  <a:schemeClr val="bg1"/>
                </a:solidFill>
                <a:latin typeface="微软雅黑" pitchFamily="34" charset="-122"/>
                <a:ea typeface="微软雅黑" pitchFamily="34" charset="-122"/>
                <a:cs typeface="Microsoft YaHei" charset="-122"/>
              </a:endParaRPr>
            </a:p>
            <a:p>
              <a:pPr algn="ctr" defTabSz="914410"/>
              <a:r>
                <a:rPr kumimoji="1" lang="zh-CN" altLang="en-US" sz="1400" dirty="0">
                  <a:solidFill>
                    <a:schemeClr val="bg1"/>
                  </a:solidFill>
                  <a:latin typeface="微软雅黑" pitchFamily="34" charset="-122"/>
                  <a:ea typeface="微软雅黑" pitchFamily="34" charset="-122"/>
                  <a:cs typeface="Microsoft YaHei" charset="-122"/>
                </a:rPr>
                <a:t>大数据</a:t>
              </a:r>
            </a:p>
          </p:txBody>
        </p:sp>
        <p:sp>
          <p:nvSpPr>
            <p:cNvPr id="35" name="右箭头 26">
              <a:extLst>
                <a:ext uri="{FF2B5EF4-FFF2-40B4-BE49-F238E27FC236}">
                  <a16:creationId xmlns:a16="http://schemas.microsoft.com/office/drawing/2014/main" id="{BE27DE8B-8210-4B6D-AD98-D963BD322FBF}"/>
                </a:ext>
              </a:extLst>
            </p:cNvPr>
            <p:cNvSpPr/>
            <p:nvPr/>
          </p:nvSpPr>
          <p:spPr>
            <a:xfrm rot="20263359">
              <a:off x="4737330" y="1322298"/>
              <a:ext cx="841400" cy="240405"/>
            </a:xfrm>
            <a:prstGeom prst="rightArrow">
              <a:avLst>
                <a:gd name="adj1" fmla="val 62500"/>
                <a:gd name="adj2" fmla="val 102341"/>
              </a:avLst>
            </a:prstGeom>
            <a:solidFill>
              <a:schemeClr val="accent2"/>
            </a:solidFill>
            <a:ln>
              <a:noFill/>
            </a:ln>
          </p:spPr>
          <p:style>
            <a:lnRef idx="2">
              <a:schemeClr val="accent2"/>
            </a:lnRef>
            <a:fillRef idx="1">
              <a:schemeClr val="lt1"/>
            </a:fillRef>
            <a:effectRef idx="0">
              <a:schemeClr val="accent2"/>
            </a:effectRef>
            <a:fontRef idx="minor">
              <a:schemeClr val="dk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zh-CN" altLang="en-US" sz="2078">
                <a:solidFill>
                  <a:schemeClr val="bg1"/>
                </a:solidFill>
                <a:latin typeface="微软雅黑" panose="020B0503020204020204" pitchFamily="34" charset="-122"/>
                <a:ea typeface="微软雅黑" panose="020B0503020204020204" pitchFamily="34" charset="-122"/>
              </a:endParaRPr>
            </a:p>
          </p:txBody>
        </p:sp>
        <p:sp>
          <p:nvSpPr>
            <p:cNvPr id="36" name="右箭头 26">
              <a:extLst>
                <a:ext uri="{FF2B5EF4-FFF2-40B4-BE49-F238E27FC236}">
                  <a16:creationId xmlns:a16="http://schemas.microsoft.com/office/drawing/2014/main" id="{FA8D58F2-3671-48D7-B932-9917D8090EF7}"/>
                </a:ext>
              </a:extLst>
            </p:cNvPr>
            <p:cNvSpPr/>
            <p:nvPr/>
          </p:nvSpPr>
          <p:spPr>
            <a:xfrm rot="18965983">
              <a:off x="5555237" y="1616951"/>
              <a:ext cx="582888" cy="220188"/>
            </a:xfrm>
            <a:prstGeom prst="rightArrow">
              <a:avLst>
                <a:gd name="adj1" fmla="val 62500"/>
                <a:gd name="adj2" fmla="val 102341"/>
              </a:avLst>
            </a:prstGeom>
            <a:solidFill>
              <a:schemeClr val="accent2"/>
            </a:solidFill>
            <a:ln>
              <a:noFill/>
            </a:ln>
          </p:spPr>
          <p:style>
            <a:lnRef idx="2">
              <a:schemeClr val="accent2"/>
            </a:lnRef>
            <a:fillRef idx="1">
              <a:schemeClr val="lt1"/>
            </a:fillRef>
            <a:effectRef idx="0">
              <a:schemeClr val="accent2"/>
            </a:effectRef>
            <a:fontRef idx="minor">
              <a:schemeClr val="dk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zh-CN" altLang="en-US" sz="2078">
                <a:solidFill>
                  <a:schemeClr val="bg1"/>
                </a:solidFill>
                <a:latin typeface="微软雅黑" panose="020B0503020204020204" pitchFamily="34" charset="-122"/>
                <a:ea typeface="微软雅黑" panose="020B0503020204020204" pitchFamily="34" charset="-122"/>
              </a:endParaRPr>
            </a:p>
          </p:txBody>
        </p:sp>
        <p:sp>
          <p:nvSpPr>
            <p:cNvPr id="37" name="右箭头 26">
              <a:extLst>
                <a:ext uri="{FF2B5EF4-FFF2-40B4-BE49-F238E27FC236}">
                  <a16:creationId xmlns:a16="http://schemas.microsoft.com/office/drawing/2014/main" id="{71B833CD-945C-40F9-B7C4-606681479CD3}"/>
                </a:ext>
              </a:extLst>
            </p:cNvPr>
            <p:cNvSpPr/>
            <p:nvPr/>
          </p:nvSpPr>
          <p:spPr>
            <a:xfrm rot="1336641" flipH="1">
              <a:off x="7501292" y="1275694"/>
              <a:ext cx="841400" cy="240405"/>
            </a:xfrm>
            <a:prstGeom prst="rightArrow">
              <a:avLst>
                <a:gd name="adj1" fmla="val 62500"/>
                <a:gd name="adj2" fmla="val 102341"/>
              </a:avLst>
            </a:prstGeom>
            <a:solidFill>
              <a:schemeClr val="accent2"/>
            </a:solidFill>
            <a:ln>
              <a:noFill/>
            </a:ln>
          </p:spPr>
          <p:style>
            <a:lnRef idx="2">
              <a:schemeClr val="accent2"/>
            </a:lnRef>
            <a:fillRef idx="1">
              <a:schemeClr val="lt1"/>
            </a:fillRef>
            <a:effectRef idx="0">
              <a:schemeClr val="accent2"/>
            </a:effectRef>
            <a:fontRef idx="minor">
              <a:schemeClr val="dk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zh-CN" altLang="en-US" sz="2078">
                <a:solidFill>
                  <a:schemeClr val="bg1"/>
                </a:solidFill>
                <a:latin typeface="微软雅黑" panose="020B0503020204020204" pitchFamily="34" charset="-122"/>
                <a:ea typeface="微软雅黑" panose="020B0503020204020204" pitchFamily="34" charset="-122"/>
              </a:endParaRPr>
            </a:p>
          </p:txBody>
        </p:sp>
        <p:sp>
          <p:nvSpPr>
            <p:cNvPr id="38" name="右箭头 26">
              <a:extLst>
                <a:ext uri="{FF2B5EF4-FFF2-40B4-BE49-F238E27FC236}">
                  <a16:creationId xmlns:a16="http://schemas.microsoft.com/office/drawing/2014/main" id="{D2810AE9-98EA-4303-888C-9CC2BFD94954}"/>
                </a:ext>
              </a:extLst>
            </p:cNvPr>
            <p:cNvSpPr/>
            <p:nvPr/>
          </p:nvSpPr>
          <p:spPr>
            <a:xfrm rot="2634017" flipH="1">
              <a:off x="6968070" y="1613823"/>
              <a:ext cx="582888" cy="220188"/>
            </a:xfrm>
            <a:prstGeom prst="rightArrow">
              <a:avLst>
                <a:gd name="adj1" fmla="val 62500"/>
                <a:gd name="adj2" fmla="val 102341"/>
              </a:avLst>
            </a:prstGeom>
            <a:solidFill>
              <a:schemeClr val="accent2"/>
            </a:solidFill>
            <a:ln>
              <a:noFill/>
            </a:ln>
          </p:spPr>
          <p:style>
            <a:lnRef idx="2">
              <a:schemeClr val="accent2"/>
            </a:lnRef>
            <a:fillRef idx="1">
              <a:schemeClr val="lt1"/>
            </a:fillRef>
            <a:effectRef idx="0">
              <a:schemeClr val="accent2"/>
            </a:effectRef>
            <a:fontRef idx="minor">
              <a:schemeClr val="dk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zh-CN" altLang="en-US" sz="2078">
                <a:solidFill>
                  <a:schemeClr val="bg1"/>
                </a:solidFill>
                <a:latin typeface="微软雅黑" panose="020B0503020204020204" pitchFamily="34" charset="-122"/>
                <a:ea typeface="微软雅黑" panose="020B0503020204020204" pitchFamily="34" charset="-122"/>
              </a:endParaRPr>
            </a:p>
          </p:txBody>
        </p:sp>
        <p:sp>
          <p:nvSpPr>
            <p:cNvPr id="39" name="右箭头 26">
              <a:extLst>
                <a:ext uri="{FF2B5EF4-FFF2-40B4-BE49-F238E27FC236}">
                  <a16:creationId xmlns:a16="http://schemas.microsoft.com/office/drawing/2014/main" id="{A557B548-BB0F-464D-A6D5-DD989105F4D4}"/>
                </a:ext>
              </a:extLst>
            </p:cNvPr>
            <p:cNvSpPr/>
            <p:nvPr/>
          </p:nvSpPr>
          <p:spPr>
            <a:xfrm rot="16200000">
              <a:off x="6300062" y="1841234"/>
              <a:ext cx="515264" cy="230832"/>
            </a:xfrm>
            <a:prstGeom prst="rightArrow">
              <a:avLst>
                <a:gd name="adj1" fmla="val 62500"/>
                <a:gd name="adj2" fmla="val 102341"/>
              </a:avLst>
            </a:prstGeom>
            <a:solidFill>
              <a:schemeClr val="accent2"/>
            </a:solidFill>
            <a:ln>
              <a:noFill/>
            </a:ln>
          </p:spPr>
          <p:style>
            <a:lnRef idx="2">
              <a:schemeClr val="accent2"/>
            </a:lnRef>
            <a:fillRef idx="1">
              <a:schemeClr val="lt1"/>
            </a:fillRef>
            <a:effectRef idx="0">
              <a:schemeClr val="accent2"/>
            </a:effectRef>
            <a:fontRef idx="minor">
              <a:schemeClr val="dk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zh-CN" altLang="en-US" sz="2078">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706218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8985" y="723776"/>
            <a:ext cx="5580207" cy="5643063"/>
          </a:xfrm>
          <a:prstGeom prst="rect">
            <a:avLst/>
          </a:prstGeom>
        </p:spPr>
      </p:pic>
      <p:sp>
        <p:nvSpPr>
          <p:cNvPr id="21" name="椭圆 20"/>
          <p:cNvSpPr/>
          <p:nvPr/>
        </p:nvSpPr>
        <p:spPr>
          <a:xfrm>
            <a:off x="3204887" y="732059"/>
            <a:ext cx="1973488" cy="1973488"/>
          </a:xfrm>
          <a:prstGeom prst="ellipse">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2" name="椭圆 21"/>
          <p:cNvSpPr/>
          <p:nvPr/>
        </p:nvSpPr>
        <p:spPr>
          <a:xfrm>
            <a:off x="3613195" y="812511"/>
            <a:ext cx="1156872" cy="680513"/>
          </a:xfrm>
          <a:prstGeom prst="ellipse">
            <a:avLst/>
          </a:prstGeom>
          <a:gradFill flip="none" rotWithShape="1">
            <a:gsLst>
              <a:gs pos="0">
                <a:sysClr val="window" lastClr="FFFFFF">
                  <a:alpha val="58000"/>
                </a:sysClr>
              </a:gs>
              <a:gs pos="55000">
                <a:sysClr val="window" lastClr="FFFFFF">
                  <a:shade val="100000"/>
                  <a:satMod val="115000"/>
                  <a:alpha val="0"/>
                </a:sysClr>
              </a:gs>
            </a:gsLst>
            <a:lin ang="54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600" kern="0" dirty="0">
              <a:solidFill>
                <a:sysClr val="window" lastClr="FFFFFF"/>
              </a:solidFill>
              <a:latin typeface="微软雅黑" pitchFamily="34" charset="-122"/>
              <a:ea typeface="微软雅黑" pitchFamily="34" charset="-122"/>
            </a:endParaRPr>
          </a:p>
        </p:txBody>
      </p:sp>
      <p:sp>
        <p:nvSpPr>
          <p:cNvPr id="23" name="椭圆 22"/>
          <p:cNvSpPr/>
          <p:nvPr/>
        </p:nvSpPr>
        <p:spPr>
          <a:xfrm>
            <a:off x="6237396" y="723777"/>
            <a:ext cx="1973488" cy="1973488"/>
          </a:xfrm>
          <a:prstGeom prst="ellipse">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4" name="椭圆 23"/>
          <p:cNvSpPr/>
          <p:nvPr/>
        </p:nvSpPr>
        <p:spPr>
          <a:xfrm>
            <a:off x="6645704" y="804229"/>
            <a:ext cx="1156872" cy="680513"/>
          </a:xfrm>
          <a:prstGeom prst="ellipse">
            <a:avLst/>
          </a:prstGeom>
          <a:gradFill flip="none" rotWithShape="1">
            <a:gsLst>
              <a:gs pos="0">
                <a:sysClr val="window" lastClr="FFFFFF">
                  <a:alpha val="58000"/>
                </a:sysClr>
              </a:gs>
              <a:gs pos="55000">
                <a:sysClr val="window" lastClr="FFFFFF">
                  <a:shade val="100000"/>
                  <a:satMod val="115000"/>
                  <a:alpha val="0"/>
                </a:sysClr>
              </a:gs>
            </a:gsLst>
            <a:lin ang="54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5" name="椭圆 24"/>
          <p:cNvSpPr/>
          <p:nvPr/>
        </p:nvSpPr>
        <p:spPr>
          <a:xfrm>
            <a:off x="3190958" y="3768517"/>
            <a:ext cx="1973488" cy="1973488"/>
          </a:xfrm>
          <a:prstGeom prst="ellipse">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6" name="椭圆 25"/>
          <p:cNvSpPr/>
          <p:nvPr/>
        </p:nvSpPr>
        <p:spPr>
          <a:xfrm>
            <a:off x="3599266" y="3848969"/>
            <a:ext cx="1156872" cy="680513"/>
          </a:xfrm>
          <a:prstGeom prst="ellipse">
            <a:avLst/>
          </a:prstGeom>
          <a:gradFill flip="none" rotWithShape="1">
            <a:gsLst>
              <a:gs pos="0">
                <a:sysClr val="window" lastClr="FFFFFF">
                  <a:alpha val="58000"/>
                </a:sysClr>
              </a:gs>
              <a:gs pos="55000">
                <a:sysClr val="window" lastClr="FFFFFF">
                  <a:shade val="100000"/>
                  <a:satMod val="115000"/>
                  <a:alpha val="0"/>
                </a:sysClr>
              </a:gs>
            </a:gsLst>
            <a:lin ang="54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7" name="椭圆 26"/>
          <p:cNvSpPr/>
          <p:nvPr/>
        </p:nvSpPr>
        <p:spPr>
          <a:xfrm>
            <a:off x="6237396" y="3768517"/>
            <a:ext cx="1973488" cy="1973488"/>
          </a:xfrm>
          <a:prstGeom prst="ellipse">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8" name="椭圆 27"/>
          <p:cNvSpPr/>
          <p:nvPr/>
        </p:nvSpPr>
        <p:spPr>
          <a:xfrm>
            <a:off x="6645704" y="3848969"/>
            <a:ext cx="1156872" cy="680513"/>
          </a:xfrm>
          <a:prstGeom prst="ellipse">
            <a:avLst/>
          </a:prstGeom>
          <a:gradFill flip="none" rotWithShape="1">
            <a:gsLst>
              <a:gs pos="0">
                <a:sysClr val="window" lastClr="FFFFFF">
                  <a:alpha val="58000"/>
                </a:sysClr>
              </a:gs>
              <a:gs pos="55000">
                <a:sysClr val="window" lastClr="FFFFFF">
                  <a:shade val="100000"/>
                  <a:satMod val="115000"/>
                  <a:alpha val="0"/>
                </a:sysClr>
              </a:gs>
            </a:gsLst>
            <a:lin ang="54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9" name="TextBox 28"/>
          <p:cNvSpPr txBox="1"/>
          <p:nvPr/>
        </p:nvSpPr>
        <p:spPr>
          <a:xfrm>
            <a:off x="4944421" y="2854788"/>
            <a:ext cx="1420570" cy="1023101"/>
          </a:xfrm>
          <a:prstGeom prst="rect">
            <a:avLst/>
          </a:prstGeom>
          <a:noFill/>
        </p:spPr>
        <p:txBody>
          <a:bodyPr wrap="square" rtlCol="0">
            <a:spAutoFit/>
          </a:bodyPr>
          <a:lstStyle>
            <a:defPPr>
              <a:defRPr lang="en-US"/>
            </a:defPPr>
            <a:lvl1pPr marR="0" lvl="0" indent="0" fontAlgn="auto">
              <a:lnSpc>
                <a:spcPct val="80000"/>
              </a:lnSpc>
              <a:spcBef>
                <a:spcPts val="0"/>
              </a:spcBef>
              <a:spcAft>
                <a:spcPts val="0"/>
              </a:spcAft>
              <a:buClrTx/>
              <a:buSzTx/>
              <a:buFontTx/>
              <a:buNone/>
              <a:tabLst/>
              <a:defRPr kumimoji="0" sz="2800" b="1" i="0" u="none" strike="noStrike" kern="0" cap="none" spc="0" normalizeH="0" baseline="0">
                <a:ln w="18415" cmpd="sng">
                  <a:noFill/>
                  <a:prstDash val="solid"/>
                </a:ln>
                <a:solidFill>
                  <a:srgbClr val="C0504D">
                    <a:lumMod val="75000"/>
                  </a:srgbClr>
                </a:solidFill>
                <a:effectLst/>
                <a:uLnTx/>
                <a:uFillTx/>
                <a:latin typeface="Arial Rounded MT Bold" pitchFamily="34" charset="0"/>
                <a:ea typeface="微软雅黑" pitchFamily="34" charset="-122"/>
                <a:cs typeface="Times New Roman" pitchFamily="18" charset="0"/>
              </a:defRPr>
            </a:lvl1pPr>
          </a:lstStyle>
          <a:p>
            <a:pPr algn="ctr">
              <a:lnSpc>
                <a:spcPct val="100000"/>
              </a:lnSpc>
              <a:defRPr/>
            </a:pPr>
            <a:r>
              <a:rPr lang="zh-CN" altLang="en-US" sz="3024" dirty="0">
                <a:solidFill>
                  <a:sysClr val="windowText" lastClr="000000">
                    <a:lumMod val="65000"/>
                    <a:lumOff val="35000"/>
                  </a:sysClr>
                </a:solidFill>
              </a:rPr>
              <a:t>民生数据库</a:t>
            </a:r>
            <a:endParaRPr lang="en-US" altLang="zh-CN" sz="3024" dirty="0">
              <a:solidFill>
                <a:sysClr val="windowText" lastClr="000000">
                  <a:lumMod val="65000"/>
                  <a:lumOff val="35000"/>
                </a:sysClr>
              </a:solidFill>
            </a:endParaRPr>
          </a:p>
        </p:txBody>
      </p:sp>
      <p:sp>
        <p:nvSpPr>
          <p:cNvPr id="30" name="TextBox 29"/>
          <p:cNvSpPr txBox="1"/>
          <p:nvPr/>
        </p:nvSpPr>
        <p:spPr>
          <a:xfrm flipH="1">
            <a:off x="3288722" y="878084"/>
            <a:ext cx="1777963"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600" dirty="0">
                <a:solidFill>
                  <a:sysClr val="windowText" lastClr="000000">
                    <a:lumMod val="75000"/>
                    <a:lumOff val="25000"/>
                  </a:sysClr>
                </a:solidFill>
                <a:latin typeface="Arial Rounded MT Bold" pitchFamily="34" charset="0"/>
                <a:cs typeface="Times New Roman" pitchFamily="18" charset="0"/>
              </a:rPr>
              <a:t>电子凭据</a:t>
            </a:r>
          </a:p>
        </p:txBody>
      </p:sp>
      <p:sp>
        <p:nvSpPr>
          <p:cNvPr id="31" name="TextBox 30"/>
          <p:cNvSpPr txBox="1"/>
          <p:nvPr/>
        </p:nvSpPr>
        <p:spPr>
          <a:xfrm>
            <a:off x="3383643" y="1255816"/>
            <a:ext cx="1670341" cy="1169551"/>
          </a:xfrm>
          <a:prstGeom prst="rect">
            <a:avLst/>
          </a:prstGeom>
          <a:noFill/>
        </p:spPr>
        <p:txBody>
          <a:bodyPr wrap="square" rtlCol="0">
            <a:spAutoFit/>
          </a:bodyPr>
          <a:lstStyle/>
          <a:p>
            <a:pPr algn="just">
              <a:defRPr/>
            </a:pPr>
            <a:r>
              <a:rPr lang="zh-CN" altLang="en-US" sz="1400" kern="0" dirty="0">
                <a:solidFill>
                  <a:sysClr val="window" lastClr="FFFFFF"/>
                </a:solidFill>
                <a:latin typeface="Arial" pitchFamily="34" charset="0"/>
                <a:ea typeface="微软雅黑" pitchFamily="34" charset="-122"/>
                <a:cs typeface="Arial" pitchFamily="34" charset="0"/>
              </a:rPr>
              <a:t>消费电子凭据数据库，既提供了交易详情信息，又作为交易凭证提供查询、验证、统计、分析</a:t>
            </a:r>
            <a:endParaRPr lang="en-US" altLang="zh-CN" sz="1400" kern="0" dirty="0">
              <a:solidFill>
                <a:sysClr val="window" lastClr="FFFFFF"/>
              </a:solidFill>
              <a:latin typeface="Arial" pitchFamily="34" charset="0"/>
              <a:ea typeface="微软雅黑" pitchFamily="34" charset="-122"/>
              <a:cs typeface="Arial" pitchFamily="34" charset="0"/>
            </a:endParaRPr>
          </a:p>
        </p:txBody>
      </p:sp>
      <p:sp>
        <p:nvSpPr>
          <p:cNvPr id="32" name="TextBox 31"/>
          <p:cNvSpPr txBox="1"/>
          <p:nvPr/>
        </p:nvSpPr>
        <p:spPr>
          <a:xfrm flipH="1">
            <a:off x="6335160" y="913044"/>
            <a:ext cx="1777963"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600" dirty="0">
                <a:solidFill>
                  <a:sysClr val="windowText" lastClr="000000">
                    <a:lumMod val="75000"/>
                    <a:lumOff val="25000"/>
                  </a:sysClr>
                </a:solidFill>
                <a:latin typeface="Arial Rounded MT Bold" pitchFamily="34" charset="0"/>
                <a:cs typeface="Times New Roman" pitchFamily="18" charset="0"/>
              </a:rPr>
              <a:t>电子发票</a:t>
            </a:r>
          </a:p>
        </p:txBody>
      </p:sp>
      <p:sp>
        <p:nvSpPr>
          <p:cNvPr id="33" name="TextBox 32"/>
          <p:cNvSpPr txBox="1"/>
          <p:nvPr/>
        </p:nvSpPr>
        <p:spPr>
          <a:xfrm>
            <a:off x="6487560" y="1316176"/>
            <a:ext cx="1638562" cy="906658"/>
          </a:xfrm>
          <a:prstGeom prst="rect">
            <a:avLst/>
          </a:prstGeom>
          <a:noFill/>
        </p:spPr>
        <p:txBody>
          <a:bodyPr wrap="square" rtlCol="0">
            <a:spAutoFit/>
          </a:bodyPr>
          <a:lstStyle/>
          <a:p>
            <a:pPr algn="just">
              <a:defRPr/>
            </a:pPr>
            <a:r>
              <a:rPr lang="zh-CN" altLang="en-US" sz="1323" kern="0" dirty="0">
                <a:solidFill>
                  <a:sysClr val="window" lastClr="FFFFFF"/>
                </a:solidFill>
                <a:latin typeface="Arial" pitchFamily="34" charset="0"/>
                <a:ea typeface="微软雅黑" pitchFamily="34" charset="-122"/>
                <a:cs typeface="Arial" pitchFamily="34" charset="0"/>
              </a:rPr>
              <a:t>电子明细有利税收征管；提供查询、验证、统计、分析，避免假发票</a:t>
            </a:r>
            <a:endParaRPr lang="en-US" altLang="zh-CN" sz="1323" kern="0" dirty="0">
              <a:solidFill>
                <a:sysClr val="window" lastClr="FFFFFF"/>
              </a:solidFill>
              <a:latin typeface="Arial" pitchFamily="34" charset="0"/>
              <a:ea typeface="微软雅黑" pitchFamily="34" charset="-122"/>
              <a:cs typeface="Arial" pitchFamily="34" charset="0"/>
            </a:endParaRPr>
          </a:p>
        </p:txBody>
      </p:sp>
      <p:sp>
        <p:nvSpPr>
          <p:cNvPr id="34" name="TextBox 33"/>
          <p:cNvSpPr txBox="1"/>
          <p:nvPr/>
        </p:nvSpPr>
        <p:spPr>
          <a:xfrm flipH="1">
            <a:off x="3311191" y="3953443"/>
            <a:ext cx="1777963"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600" dirty="0">
                <a:solidFill>
                  <a:sysClr val="windowText" lastClr="000000">
                    <a:lumMod val="75000"/>
                    <a:lumOff val="25000"/>
                  </a:sysClr>
                </a:solidFill>
                <a:latin typeface="Arial Rounded MT Bold" pitchFamily="34" charset="0"/>
                <a:cs typeface="Times New Roman" pitchFamily="18" charset="0"/>
              </a:rPr>
              <a:t>微指数</a:t>
            </a:r>
          </a:p>
        </p:txBody>
      </p:sp>
      <p:sp>
        <p:nvSpPr>
          <p:cNvPr id="35" name="TextBox 34"/>
          <p:cNvSpPr txBox="1"/>
          <p:nvPr/>
        </p:nvSpPr>
        <p:spPr>
          <a:xfrm>
            <a:off x="3469763" y="4261325"/>
            <a:ext cx="1492690" cy="1169551"/>
          </a:xfrm>
          <a:prstGeom prst="rect">
            <a:avLst/>
          </a:prstGeom>
          <a:noFill/>
        </p:spPr>
        <p:txBody>
          <a:bodyPr wrap="square" rtlCol="0">
            <a:spAutoFit/>
          </a:bodyPr>
          <a:lstStyle/>
          <a:p>
            <a:pPr algn="just">
              <a:defRPr/>
            </a:pPr>
            <a:r>
              <a:rPr lang="zh-CN" altLang="en-US" sz="1400" kern="0" dirty="0">
                <a:solidFill>
                  <a:sysClr val="window" lastClr="FFFFFF"/>
                </a:solidFill>
                <a:latin typeface="Arial" pitchFamily="34" charset="0"/>
                <a:ea typeface="微软雅黑" pitchFamily="34" charset="-122"/>
                <a:cs typeface="Arial" pitchFamily="34" charset="0"/>
              </a:rPr>
              <a:t>根据电子凭据数据建立模型，生成城市民生微指数，反映民生百态</a:t>
            </a:r>
            <a:endParaRPr lang="en-US" altLang="zh-CN" sz="1400" kern="0" dirty="0">
              <a:solidFill>
                <a:sysClr val="window" lastClr="FFFFFF"/>
              </a:solidFill>
              <a:latin typeface="Arial" pitchFamily="34" charset="0"/>
              <a:ea typeface="微软雅黑" pitchFamily="34" charset="-122"/>
              <a:cs typeface="Arial" pitchFamily="34" charset="0"/>
            </a:endParaRPr>
          </a:p>
        </p:txBody>
      </p:sp>
      <p:sp>
        <p:nvSpPr>
          <p:cNvPr id="36" name="TextBox 35"/>
          <p:cNvSpPr txBox="1"/>
          <p:nvPr/>
        </p:nvSpPr>
        <p:spPr>
          <a:xfrm flipH="1">
            <a:off x="6335159" y="3973326"/>
            <a:ext cx="1777963"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600" dirty="0">
                <a:solidFill>
                  <a:sysClr val="windowText" lastClr="000000">
                    <a:lumMod val="75000"/>
                    <a:lumOff val="25000"/>
                  </a:sysClr>
                </a:solidFill>
                <a:latin typeface="微软雅黑" pitchFamily="34" charset="-122"/>
                <a:cs typeface="Times New Roman" pitchFamily="18" charset="0"/>
              </a:rPr>
              <a:t>专题数据库</a:t>
            </a:r>
          </a:p>
        </p:txBody>
      </p:sp>
      <p:sp>
        <p:nvSpPr>
          <p:cNvPr id="37" name="TextBox 36"/>
          <p:cNvSpPr txBox="1"/>
          <p:nvPr/>
        </p:nvSpPr>
        <p:spPr>
          <a:xfrm>
            <a:off x="6493731" y="4262157"/>
            <a:ext cx="1492690" cy="1384995"/>
          </a:xfrm>
          <a:prstGeom prst="rect">
            <a:avLst/>
          </a:prstGeom>
          <a:noFill/>
        </p:spPr>
        <p:txBody>
          <a:bodyPr wrap="square" rtlCol="0">
            <a:spAutoFit/>
          </a:bodyPr>
          <a:lstStyle/>
          <a:p>
            <a:pPr algn="just">
              <a:defRPr/>
            </a:pPr>
            <a:r>
              <a:rPr lang="zh-CN" altLang="en-US" sz="1400" kern="0" dirty="0">
                <a:solidFill>
                  <a:sysClr val="window" lastClr="FFFFFF"/>
                </a:solidFill>
                <a:latin typeface="Arial" pitchFamily="34" charset="0"/>
                <a:ea typeface="微软雅黑" pitchFamily="34" charset="-122"/>
                <a:cs typeface="Arial" pitchFamily="34" charset="0"/>
              </a:rPr>
              <a:t>建立行业、产品、消费者群体、消费者、城市、区域等不同类型的主体，进行数据关联与转换</a:t>
            </a:r>
            <a:endParaRPr lang="en-US" altLang="zh-CN" sz="1400" kern="0" dirty="0">
              <a:solidFill>
                <a:sysClr val="window" lastClr="FFFFFF"/>
              </a:solidFill>
              <a:latin typeface="Arial" pitchFamily="34" charset="0"/>
              <a:ea typeface="微软雅黑" pitchFamily="34" charset="-122"/>
              <a:cs typeface="Arial" pitchFamily="34" charset="0"/>
            </a:endParaRPr>
          </a:p>
        </p:txBody>
      </p:sp>
      <p:sp>
        <p:nvSpPr>
          <p:cNvPr id="38" name="矩形 37">
            <a:extLst>
              <a:ext uri="{FF2B5EF4-FFF2-40B4-BE49-F238E27FC236}">
                <a16:creationId xmlns:a16="http://schemas.microsoft.com/office/drawing/2014/main" id="{A0E59742-8875-47C1-91C4-853D76FA9DDF}"/>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9" name="TextBox 6">
            <a:extLst>
              <a:ext uri="{FF2B5EF4-FFF2-40B4-BE49-F238E27FC236}">
                <a16:creationId xmlns:a16="http://schemas.microsoft.com/office/drawing/2014/main" id="{E8103480-5D91-4DA9-837A-82E556B176E0}"/>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民生数据库</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为政府大民生提供数据补充和支持</a:t>
            </a:r>
          </a:p>
        </p:txBody>
      </p:sp>
      <p:sp>
        <p:nvSpPr>
          <p:cNvPr id="2" name="矩形 1">
            <a:extLst>
              <a:ext uri="{FF2B5EF4-FFF2-40B4-BE49-F238E27FC236}">
                <a16:creationId xmlns:a16="http://schemas.microsoft.com/office/drawing/2014/main" id="{134AD221-E05F-432E-AC01-E44401DA85B8}"/>
              </a:ext>
            </a:extLst>
          </p:cNvPr>
          <p:cNvSpPr/>
          <p:nvPr/>
        </p:nvSpPr>
        <p:spPr>
          <a:xfrm>
            <a:off x="8339197" y="3883991"/>
            <a:ext cx="3120834" cy="830997"/>
          </a:xfrm>
          <a:prstGeom prst="rect">
            <a:avLst/>
          </a:prstGeom>
        </p:spPr>
        <p:txBody>
          <a:bodyPr wrap="square">
            <a:spAutoFit/>
          </a:bodyPr>
          <a:lstStyle/>
          <a:p>
            <a:r>
              <a:rPr lang="zh-CN" altLang="en-US" sz="1600" dirty="0">
                <a:solidFill>
                  <a:srgbClr val="333333"/>
                </a:solidFill>
                <a:latin typeface="微软雅黑" panose="020B0503020204020204" pitchFamily="34" charset="-122"/>
                <a:ea typeface="微软雅黑" panose="020B0503020204020204" pitchFamily="34" charset="-122"/>
              </a:rPr>
              <a:t>民生监管服深度应用，诸如区域宏观经济云图、区域经济景气分析、供给侧该给效果评估等</a:t>
            </a:r>
            <a:endParaRPr lang="zh-CN" altLang="en-US" sz="1600" dirty="0">
              <a:latin typeface="微软雅黑" panose="020B0503020204020204" pitchFamily="34" charset="-122"/>
              <a:ea typeface="微软雅黑" panose="020B0503020204020204" pitchFamily="34" charset="-122"/>
            </a:endParaRPr>
          </a:p>
        </p:txBody>
      </p:sp>
      <p:sp>
        <p:nvSpPr>
          <p:cNvPr id="40" name="矩形 39">
            <a:extLst>
              <a:ext uri="{FF2B5EF4-FFF2-40B4-BE49-F238E27FC236}">
                <a16:creationId xmlns:a16="http://schemas.microsoft.com/office/drawing/2014/main" id="{F230BA89-6C27-4280-935B-F224024D2346}"/>
              </a:ext>
            </a:extLst>
          </p:cNvPr>
          <p:cNvSpPr/>
          <p:nvPr/>
        </p:nvSpPr>
        <p:spPr>
          <a:xfrm>
            <a:off x="254302" y="1813913"/>
            <a:ext cx="2784683" cy="1323439"/>
          </a:xfrm>
          <a:prstGeom prst="rect">
            <a:avLst/>
          </a:prstGeom>
        </p:spPr>
        <p:txBody>
          <a:bodyPr wrap="square">
            <a:spAutoFit/>
          </a:bodyPr>
          <a:lstStyle/>
          <a:p>
            <a:r>
              <a:rPr lang="zh-CN" altLang="en-US" sz="1600" dirty="0">
                <a:solidFill>
                  <a:srgbClr val="333333"/>
                </a:solidFill>
                <a:latin typeface="微软雅黑" panose="020B0503020204020204" pitchFamily="34" charset="-122"/>
                <a:ea typeface="微软雅黑" panose="020B0503020204020204" pitchFamily="34" charset="-122"/>
              </a:rPr>
              <a:t>交易信息凭证化；社会消费成本、消费结构、消费热点、消费稳定性等分析；</a:t>
            </a:r>
            <a:r>
              <a:rPr lang="en-US" altLang="zh-CN" sz="1600" dirty="0">
                <a:solidFill>
                  <a:srgbClr val="333333"/>
                </a:solidFill>
                <a:latin typeface="微软雅黑" panose="020B0503020204020204" pitchFamily="34" charset="-122"/>
                <a:ea typeface="微软雅黑" panose="020B0503020204020204" pitchFamily="34" charset="-122"/>
              </a:rPr>
              <a:t>315</a:t>
            </a:r>
            <a:r>
              <a:rPr lang="zh-CN" altLang="en-US" sz="1600" dirty="0">
                <a:solidFill>
                  <a:srgbClr val="333333"/>
                </a:solidFill>
                <a:latin typeface="微软雅黑" panose="020B0503020204020204" pitchFamily="34" charset="-122"/>
                <a:ea typeface="微软雅黑" panose="020B0503020204020204" pitchFamily="34" charset="-122"/>
              </a:rPr>
              <a:t>维权、打假、食品安全、价格公示、楼市调控等。</a:t>
            </a:r>
            <a:endParaRPr lang="zh-CN" altLang="en-US" sz="1600" dirty="0">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FE883FF0-3099-4605-BD3A-20DEBC42EDD8}"/>
              </a:ext>
            </a:extLst>
          </p:cNvPr>
          <p:cNvGrpSpPr/>
          <p:nvPr/>
        </p:nvGrpSpPr>
        <p:grpSpPr>
          <a:xfrm>
            <a:off x="1593393" y="1198265"/>
            <a:ext cx="1726036" cy="615648"/>
            <a:chOff x="1593393" y="1198265"/>
            <a:chExt cx="1726036" cy="615648"/>
          </a:xfrm>
        </p:grpSpPr>
        <p:cxnSp>
          <p:nvCxnSpPr>
            <p:cNvPr id="4" name="直接连接符 3">
              <a:extLst>
                <a:ext uri="{FF2B5EF4-FFF2-40B4-BE49-F238E27FC236}">
                  <a16:creationId xmlns:a16="http://schemas.microsoft.com/office/drawing/2014/main" id="{91CF9BB2-58DA-4AF0-9768-6CA8B68FA9E6}"/>
                </a:ext>
              </a:extLst>
            </p:cNvPr>
            <p:cNvCxnSpPr>
              <a:cxnSpLocks/>
            </p:cNvCxnSpPr>
            <p:nvPr/>
          </p:nvCxnSpPr>
          <p:spPr>
            <a:xfrm>
              <a:off x="2456411" y="1198265"/>
              <a:ext cx="863018"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41" name="直接连接符 40">
              <a:extLst>
                <a:ext uri="{FF2B5EF4-FFF2-40B4-BE49-F238E27FC236}">
                  <a16:creationId xmlns:a16="http://schemas.microsoft.com/office/drawing/2014/main" id="{FA41A406-203D-42EB-9A0A-B72E75743921}"/>
                </a:ext>
              </a:extLst>
            </p:cNvPr>
            <p:cNvCxnSpPr>
              <a:cxnSpLocks/>
            </p:cNvCxnSpPr>
            <p:nvPr/>
          </p:nvCxnSpPr>
          <p:spPr>
            <a:xfrm flipV="1">
              <a:off x="1593393" y="1198265"/>
              <a:ext cx="863018" cy="615648"/>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grpSp>
        <p:nvGrpSpPr>
          <p:cNvPr id="42" name="组合 41">
            <a:extLst>
              <a:ext uri="{FF2B5EF4-FFF2-40B4-BE49-F238E27FC236}">
                <a16:creationId xmlns:a16="http://schemas.microsoft.com/office/drawing/2014/main" id="{CDB55557-2C1D-423E-AF2F-73CDEB0B72D6}"/>
              </a:ext>
            </a:extLst>
          </p:cNvPr>
          <p:cNvGrpSpPr/>
          <p:nvPr/>
        </p:nvGrpSpPr>
        <p:grpSpPr>
          <a:xfrm flipH="1">
            <a:off x="8066718" y="1121575"/>
            <a:ext cx="1726036" cy="615648"/>
            <a:chOff x="1593393" y="1198265"/>
            <a:chExt cx="1726036" cy="615648"/>
          </a:xfrm>
        </p:grpSpPr>
        <p:cxnSp>
          <p:nvCxnSpPr>
            <p:cNvPr id="43" name="直接连接符 42">
              <a:extLst>
                <a:ext uri="{FF2B5EF4-FFF2-40B4-BE49-F238E27FC236}">
                  <a16:creationId xmlns:a16="http://schemas.microsoft.com/office/drawing/2014/main" id="{86F286F5-CAAE-4040-A7F4-E75228E5C2CD}"/>
                </a:ext>
              </a:extLst>
            </p:cNvPr>
            <p:cNvCxnSpPr>
              <a:cxnSpLocks/>
            </p:cNvCxnSpPr>
            <p:nvPr/>
          </p:nvCxnSpPr>
          <p:spPr>
            <a:xfrm>
              <a:off x="2456411" y="1198265"/>
              <a:ext cx="863018"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44" name="直接连接符 43">
              <a:extLst>
                <a:ext uri="{FF2B5EF4-FFF2-40B4-BE49-F238E27FC236}">
                  <a16:creationId xmlns:a16="http://schemas.microsoft.com/office/drawing/2014/main" id="{D4C5C17B-4D4F-420E-85E9-EA3D59E39BA3}"/>
                </a:ext>
              </a:extLst>
            </p:cNvPr>
            <p:cNvCxnSpPr>
              <a:cxnSpLocks/>
            </p:cNvCxnSpPr>
            <p:nvPr/>
          </p:nvCxnSpPr>
          <p:spPr>
            <a:xfrm flipV="1">
              <a:off x="1593393" y="1198265"/>
              <a:ext cx="863018" cy="615648"/>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sp>
        <p:nvSpPr>
          <p:cNvPr id="45" name="矩形 44">
            <a:extLst>
              <a:ext uri="{FF2B5EF4-FFF2-40B4-BE49-F238E27FC236}">
                <a16:creationId xmlns:a16="http://schemas.microsoft.com/office/drawing/2014/main" id="{11529D42-A7AE-4ED4-AADC-DF7568F18A02}"/>
              </a:ext>
            </a:extLst>
          </p:cNvPr>
          <p:cNvSpPr/>
          <p:nvPr/>
        </p:nvSpPr>
        <p:spPr>
          <a:xfrm>
            <a:off x="254302" y="3910899"/>
            <a:ext cx="2916407" cy="584775"/>
          </a:xfrm>
          <a:prstGeom prst="rect">
            <a:avLst/>
          </a:prstGeom>
        </p:spPr>
        <p:txBody>
          <a:bodyPr wrap="square">
            <a:spAutoFit/>
          </a:bodyPr>
          <a:lstStyle/>
          <a:p>
            <a:r>
              <a:rPr lang="zh-CN" altLang="en-US" sz="1600" dirty="0">
                <a:solidFill>
                  <a:srgbClr val="333333"/>
                </a:solidFill>
                <a:latin typeface="微软雅黑" panose="020B0503020204020204" pitchFamily="34" charset="-122"/>
                <a:ea typeface="微软雅黑" panose="020B0503020204020204" pitchFamily="34" charset="-122"/>
              </a:rPr>
              <a:t>微指数轻应用，通过指数体系直观展示社会民生发展状况</a:t>
            </a:r>
            <a:endParaRPr lang="zh-CN" altLang="en-US" sz="1600" dirty="0">
              <a:latin typeface="微软雅黑" panose="020B0503020204020204" pitchFamily="34" charset="-122"/>
              <a:ea typeface="微软雅黑" panose="020B0503020204020204" pitchFamily="34" charset="-122"/>
            </a:endParaRPr>
          </a:p>
        </p:txBody>
      </p:sp>
      <p:grpSp>
        <p:nvGrpSpPr>
          <p:cNvPr id="46" name="组合 45">
            <a:extLst>
              <a:ext uri="{FF2B5EF4-FFF2-40B4-BE49-F238E27FC236}">
                <a16:creationId xmlns:a16="http://schemas.microsoft.com/office/drawing/2014/main" id="{0ED83356-4672-487D-91F4-F7F2671974E4}"/>
              </a:ext>
            </a:extLst>
          </p:cNvPr>
          <p:cNvGrpSpPr/>
          <p:nvPr/>
        </p:nvGrpSpPr>
        <p:grpSpPr>
          <a:xfrm flipV="1">
            <a:off x="1444673" y="4637775"/>
            <a:ext cx="1726036" cy="615648"/>
            <a:chOff x="1593393" y="1198265"/>
            <a:chExt cx="1726036" cy="615648"/>
          </a:xfrm>
        </p:grpSpPr>
        <p:cxnSp>
          <p:nvCxnSpPr>
            <p:cNvPr id="47" name="直接连接符 46">
              <a:extLst>
                <a:ext uri="{FF2B5EF4-FFF2-40B4-BE49-F238E27FC236}">
                  <a16:creationId xmlns:a16="http://schemas.microsoft.com/office/drawing/2014/main" id="{0E31EF61-5F18-475C-B9AC-FE0DC9BAB40D}"/>
                </a:ext>
              </a:extLst>
            </p:cNvPr>
            <p:cNvCxnSpPr>
              <a:cxnSpLocks/>
            </p:cNvCxnSpPr>
            <p:nvPr/>
          </p:nvCxnSpPr>
          <p:spPr>
            <a:xfrm>
              <a:off x="2456411" y="1198265"/>
              <a:ext cx="863018"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48" name="直接连接符 47">
              <a:extLst>
                <a:ext uri="{FF2B5EF4-FFF2-40B4-BE49-F238E27FC236}">
                  <a16:creationId xmlns:a16="http://schemas.microsoft.com/office/drawing/2014/main" id="{937FA208-E8F7-49F8-B546-211804A53D80}"/>
                </a:ext>
              </a:extLst>
            </p:cNvPr>
            <p:cNvCxnSpPr>
              <a:cxnSpLocks/>
            </p:cNvCxnSpPr>
            <p:nvPr/>
          </p:nvCxnSpPr>
          <p:spPr>
            <a:xfrm flipV="1">
              <a:off x="1593393" y="1198265"/>
              <a:ext cx="863018" cy="615648"/>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sp>
        <p:nvSpPr>
          <p:cNvPr id="49" name="矩形 48">
            <a:extLst>
              <a:ext uri="{FF2B5EF4-FFF2-40B4-BE49-F238E27FC236}">
                <a16:creationId xmlns:a16="http://schemas.microsoft.com/office/drawing/2014/main" id="{43F803A9-DF07-489E-9B42-3669420351B8}"/>
              </a:ext>
            </a:extLst>
          </p:cNvPr>
          <p:cNvSpPr/>
          <p:nvPr/>
        </p:nvSpPr>
        <p:spPr>
          <a:xfrm>
            <a:off x="8339950" y="1962055"/>
            <a:ext cx="3120834" cy="1077218"/>
          </a:xfrm>
          <a:prstGeom prst="rect">
            <a:avLst/>
          </a:prstGeom>
        </p:spPr>
        <p:txBody>
          <a:bodyPr wrap="square">
            <a:spAutoFit/>
          </a:bodyPr>
          <a:lstStyle/>
          <a:p>
            <a:r>
              <a:rPr lang="zh-CN" altLang="en-US" sz="1600" dirty="0">
                <a:solidFill>
                  <a:srgbClr val="333333"/>
                </a:solidFill>
                <a:latin typeface="微软雅黑" panose="020B0503020204020204" pitchFamily="34" charset="-122"/>
                <a:ea typeface="微软雅黑" panose="020B0503020204020204" pitchFamily="34" charset="-122"/>
              </a:rPr>
              <a:t>加强税收征管、强化发票管理、防控发票类违法犯罪、降低征纳成本、提升节能减排效益，消费者权益保护</a:t>
            </a:r>
          </a:p>
        </p:txBody>
      </p:sp>
      <p:grpSp>
        <p:nvGrpSpPr>
          <p:cNvPr id="53" name="组合 52">
            <a:extLst>
              <a:ext uri="{FF2B5EF4-FFF2-40B4-BE49-F238E27FC236}">
                <a16:creationId xmlns:a16="http://schemas.microsoft.com/office/drawing/2014/main" id="{1C74608A-87B0-409A-B3E6-0FF62C56B1CA}"/>
              </a:ext>
            </a:extLst>
          </p:cNvPr>
          <p:cNvGrpSpPr/>
          <p:nvPr/>
        </p:nvGrpSpPr>
        <p:grpSpPr>
          <a:xfrm flipH="1" flipV="1">
            <a:off x="8066718" y="4959341"/>
            <a:ext cx="1726036" cy="615648"/>
            <a:chOff x="1593393" y="1198265"/>
            <a:chExt cx="1726036" cy="615648"/>
          </a:xfrm>
        </p:grpSpPr>
        <p:cxnSp>
          <p:nvCxnSpPr>
            <p:cNvPr id="54" name="直接连接符 53">
              <a:extLst>
                <a:ext uri="{FF2B5EF4-FFF2-40B4-BE49-F238E27FC236}">
                  <a16:creationId xmlns:a16="http://schemas.microsoft.com/office/drawing/2014/main" id="{B67C2E79-AFCF-4EA5-8091-E03B055A6DB9}"/>
                </a:ext>
              </a:extLst>
            </p:cNvPr>
            <p:cNvCxnSpPr>
              <a:cxnSpLocks/>
            </p:cNvCxnSpPr>
            <p:nvPr/>
          </p:nvCxnSpPr>
          <p:spPr>
            <a:xfrm>
              <a:off x="2456411" y="1198265"/>
              <a:ext cx="863018"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55" name="直接连接符 54">
              <a:extLst>
                <a:ext uri="{FF2B5EF4-FFF2-40B4-BE49-F238E27FC236}">
                  <a16:creationId xmlns:a16="http://schemas.microsoft.com/office/drawing/2014/main" id="{7C51A400-E63E-4CA9-B7ED-9BD6AD56CF53}"/>
                </a:ext>
              </a:extLst>
            </p:cNvPr>
            <p:cNvCxnSpPr>
              <a:cxnSpLocks/>
            </p:cNvCxnSpPr>
            <p:nvPr/>
          </p:nvCxnSpPr>
          <p:spPr>
            <a:xfrm flipV="1">
              <a:off x="1593393" y="1198265"/>
              <a:ext cx="863018" cy="615648"/>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54902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a:extLst>
              <a:ext uri="{FF2B5EF4-FFF2-40B4-BE49-F238E27FC236}">
                <a16:creationId xmlns:a16="http://schemas.microsoft.com/office/drawing/2014/main" id="{64CCAB08-E36C-41DE-8225-99FE56E12E5D}"/>
              </a:ext>
            </a:extLst>
          </p:cNvPr>
          <p:cNvGraphicFramePr/>
          <p:nvPr>
            <p:extLst>
              <p:ext uri="{D42A27DB-BD31-4B8C-83A1-F6EECF244321}">
                <p14:modId xmlns:p14="http://schemas.microsoft.com/office/powerpoint/2010/main" val="760899679"/>
              </p:ext>
            </p:extLst>
          </p:nvPr>
        </p:nvGraphicFramePr>
        <p:xfrm>
          <a:off x="1088168" y="1158855"/>
          <a:ext cx="9225540" cy="43599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标题 1"/>
          <p:cNvSpPr txBox="1"/>
          <p:nvPr/>
        </p:nvSpPr>
        <p:spPr bwMode="auto">
          <a:xfrm>
            <a:off x="829877" y="70060"/>
            <a:ext cx="8211249"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defTabSz="914400" eaLnBrk="0" fontAlgn="base" hangingPunct="0">
              <a:spcBef>
                <a:spcPct val="0"/>
              </a:spcBef>
              <a:spcAft>
                <a:spcPct val="0"/>
              </a:spcAft>
            </a:pPr>
            <a:r>
              <a:rPr lang="zh-CN" altLang="en-US"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内置机器学习算法</a:t>
            </a:r>
          </a:p>
          <a:p>
            <a:pPr defTabSz="914400" eaLnBrk="0" fontAlgn="base" hangingPunct="0">
              <a:spcBef>
                <a:spcPct val="0"/>
              </a:spcBef>
              <a:spcAft>
                <a:spcPct val="0"/>
              </a:spcAft>
            </a:pPr>
            <a:endParaRPr lang="zh-CN"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矩形 5"/>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Tree>
    <p:extLst>
      <p:ext uri="{BB962C8B-B14F-4D97-AF65-F5344CB8AC3E}">
        <p14:creationId xmlns:p14="http://schemas.microsoft.com/office/powerpoint/2010/main" val="3939529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98AF7B5-4BAF-4AEF-8D1C-3AD7AB176BAF}"/>
              </a:ext>
            </a:extLst>
          </p:cNvPr>
          <p:cNvPicPr>
            <a:picLocks noChangeAspect="1"/>
          </p:cNvPicPr>
          <p:nvPr/>
        </p:nvPicPr>
        <p:blipFill>
          <a:blip r:embed="rId3"/>
          <a:stretch>
            <a:fillRect/>
          </a:stretch>
        </p:blipFill>
        <p:spPr>
          <a:xfrm>
            <a:off x="1173756" y="1083886"/>
            <a:ext cx="1312468" cy="1001126"/>
          </a:xfrm>
          <a:prstGeom prst="rect">
            <a:avLst/>
          </a:prstGeom>
        </p:spPr>
      </p:pic>
      <p:pic>
        <p:nvPicPr>
          <p:cNvPr id="5" name="图片 4">
            <a:extLst>
              <a:ext uri="{FF2B5EF4-FFF2-40B4-BE49-F238E27FC236}">
                <a16:creationId xmlns:a16="http://schemas.microsoft.com/office/drawing/2014/main" id="{F805CADC-BE53-4B8B-B2C5-9EFD0F099311}"/>
              </a:ext>
            </a:extLst>
          </p:cNvPr>
          <p:cNvPicPr>
            <a:picLocks noChangeAspect="1"/>
          </p:cNvPicPr>
          <p:nvPr/>
        </p:nvPicPr>
        <p:blipFill rotWithShape="1">
          <a:blip r:embed="rId4"/>
          <a:srcRect t="6665" b="15428"/>
          <a:stretch/>
        </p:blipFill>
        <p:spPr>
          <a:xfrm>
            <a:off x="2498284" y="1083722"/>
            <a:ext cx="1429165" cy="1055498"/>
          </a:xfrm>
          <a:prstGeom prst="rect">
            <a:avLst/>
          </a:prstGeom>
        </p:spPr>
      </p:pic>
      <p:pic>
        <p:nvPicPr>
          <p:cNvPr id="6" name="图片 9">
            <a:extLst>
              <a:ext uri="{FF2B5EF4-FFF2-40B4-BE49-F238E27FC236}">
                <a16:creationId xmlns:a16="http://schemas.microsoft.com/office/drawing/2014/main" id="{97F2139C-51AF-4FFD-86CF-CB29D3419777}"/>
              </a:ext>
            </a:extLst>
          </p:cNvPr>
          <p:cNvPicPr>
            <a:picLocks noChangeAspect="1"/>
          </p:cNvPicPr>
          <p:nvPr/>
        </p:nvPicPr>
        <p:blipFill>
          <a:blip r:embed="rId5"/>
          <a:stretch>
            <a:fillRect/>
          </a:stretch>
        </p:blipFill>
        <p:spPr>
          <a:xfrm>
            <a:off x="4008367" y="1081520"/>
            <a:ext cx="1560190" cy="1057819"/>
          </a:xfrm>
          <a:prstGeom prst="rect">
            <a:avLst/>
          </a:prstGeom>
        </p:spPr>
      </p:pic>
      <p:pic>
        <p:nvPicPr>
          <p:cNvPr id="7" name="图片 11">
            <a:extLst>
              <a:ext uri="{FF2B5EF4-FFF2-40B4-BE49-F238E27FC236}">
                <a16:creationId xmlns:a16="http://schemas.microsoft.com/office/drawing/2014/main" id="{E1CAB7E7-33A4-41E4-B033-5F2A77CCF474}"/>
              </a:ext>
            </a:extLst>
          </p:cNvPr>
          <p:cNvPicPr>
            <a:picLocks noChangeAspect="1"/>
          </p:cNvPicPr>
          <p:nvPr/>
        </p:nvPicPr>
        <p:blipFill rotWithShape="1">
          <a:blip r:embed="rId6"/>
          <a:srcRect t="36963"/>
          <a:stretch/>
        </p:blipFill>
        <p:spPr>
          <a:xfrm>
            <a:off x="5674815" y="1116542"/>
            <a:ext cx="1569533" cy="1022797"/>
          </a:xfrm>
          <a:prstGeom prst="rect">
            <a:avLst/>
          </a:prstGeom>
        </p:spPr>
      </p:pic>
      <p:pic>
        <p:nvPicPr>
          <p:cNvPr id="8" name="图片 12">
            <a:extLst>
              <a:ext uri="{FF2B5EF4-FFF2-40B4-BE49-F238E27FC236}">
                <a16:creationId xmlns:a16="http://schemas.microsoft.com/office/drawing/2014/main" id="{2FCF0C6C-23AB-444F-9FBC-0DD2E0DEFC74}"/>
              </a:ext>
            </a:extLst>
          </p:cNvPr>
          <p:cNvPicPr>
            <a:picLocks noChangeAspect="1"/>
          </p:cNvPicPr>
          <p:nvPr/>
        </p:nvPicPr>
        <p:blipFill>
          <a:blip r:embed="rId7"/>
          <a:stretch>
            <a:fillRect/>
          </a:stretch>
        </p:blipFill>
        <p:spPr>
          <a:xfrm>
            <a:off x="7279323" y="1058681"/>
            <a:ext cx="1617943" cy="1026331"/>
          </a:xfrm>
          <a:prstGeom prst="rect">
            <a:avLst/>
          </a:prstGeom>
        </p:spPr>
      </p:pic>
      <p:sp>
        <p:nvSpPr>
          <p:cNvPr id="9" name="文本框 13">
            <a:extLst>
              <a:ext uri="{FF2B5EF4-FFF2-40B4-BE49-F238E27FC236}">
                <a16:creationId xmlns:a16="http://schemas.microsoft.com/office/drawing/2014/main" id="{C2527A26-E373-4AC7-898A-33470A38C2AF}"/>
              </a:ext>
            </a:extLst>
          </p:cNvPr>
          <p:cNvSpPr txBox="1"/>
          <p:nvPr/>
        </p:nvSpPr>
        <p:spPr>
          <a:xfrm>
            <a:off x="1354850" y="2032354"/>
            <a:ext cx="683661"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饼图</a:t>
            </a:r>
          </a:p>
        </p:txBody>
      </p:sp>
      <p:sp>
        <p:nvSpPr>
          <p:cNvPr id="10" name="文本框 15">
            <a:extLst>
              <a:ext uri="{FF2B5EF4-FFF2-40B4-BE49-F238E27FC236}">
                <a16:creationId xmlns:a16="http://schemas.microsoft.com/office/drawing/2014/main" id="{374762EE-CBE5-4700-8C16-1B6AFA5FD288}"/>
              </a:ext>
            </a:extLst>
          </p:cNvPr>
          <p:cNvSpPr txBox="1"/>
          <p:nvPr/>
        </p:nvSpPr>
        <p:spPr>
          <a:xfrm>
            <a:off x="2721419" y="2032354"/>
            <a:ext cx="865390"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折线图</a:t>
            </a:r>
          </a:p>
        </p:txBody>
      </p:sp>
      <p:sp>
        <p:nvSpPr>
          <p:cNvPr id="11" name="文本框 16">
            <a:extLst>
              <a:ext uri="{FF2B5EF4-FFF2-40B4-BE49-F238E27FC236}">
                <a16:creationId xmlns:a16="http://schemas.microsoft.com/office/drawing/2014/main" id="{85D816F4-A4D7-40F3-A4FA-5C64D1769CCA}"/>
              </a:ext>
            </a:extLst>
          </p:cNvPr>
          <p:cNvSpPr txBox="1"/>
          <p:nvPr/>
        </p:nvSpPr>
        <p:spPr>
          <a:xfrm>
            <a:off x="4337551" y="2032354"/>
            <a:ext cx="870970"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面积图</a:t>
            </a:r>
          </a:p>
        </p:txBody>
      </p:sp>
      <p:sp>
        <p:nvSpPr>
          <p:cNvPr id="12" name="文本框 17">
            <a:extLst>
              <a:ext uri="{FF2B5EF4-FFF2-40B4-BE49-F238E27FC236}">
                <a16:creationId xmlns:a16="http://schemas.microsoft.com/office/drawing/2014/main" id="{5CCF1B80-9751-4B4B-AD38-97EEBA087356}"/>
              </a:ext>
            </a:extLst>
          </p:cNvPr>
          <p:cNvSpPr txBox="1"/>
          <p:nvPr/>
        </p:nvSpPr>
        <p:spPr>
          <a:xfrm>
            <a:off x="5989325" y="2032354"/>
            <a:ext cx="889142"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条形图</a:t>
            </a:r>
          </a:p>
        </p:txBody>
      </p:sp>
      <p:sp>
        <p:nvSpPr>
          <p:cNvPr id="13" name="文本框 18">
            <a:extLst>
              <a:ext uri="{FF2B5EF4-FFF2-40B4-BE49-F238E27FC236}">
                <a16:creationId xmlns:a16="http://schemas.microsoft.com/office/drawing/2014/main" id="{F2AF7A1A-F9F1-4FCB-9716-CD25A28D30F0}"/>
              </a:ext>
            </a:extLst>
          </p:cNvPr>
          <p:cNvSpPr txBox="1"/>
          <p:nvPr/>
        </p:nvSpPr>
        <p:spPr>
          <a:xfrm>
            <a:off x="7641091" y="2032354"/>
            <a:ext cx="892604"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散点图</a:t>
            </a:r>
          </a:p>
        </p:txBody>
      </p:sp>
      <p:pic>
        <p:nvPicPr>
          <p:cNvPr id="14" name="图片 14">
            <a:extLst>
              <a:ext uri="{FF2B5EF4-FFF2-40B4-BE49-F238E27FC236}">
                <a16:creationId xmlns:a16="http://schemas.microsoft.com/office/drawing/2014/main" id="{6766030D-24ED-4BA2-873C-77BD3E5AC50F}"/>
              </a:ext>
            </a:extLst>
          </p:cNvPr>
          <p:cNvPicPr>
            <a:picLocks noChangeAspect="1"/>
          </p:cNvPicPr>
          <p:nvPr/>
        </p:nvPicPr>
        <p:blipFill>
          <a:blip r:embed="rId8"/>
          <a:stretch>
            <a:fillRect/>
          </a:stretch>
        </p:blipFill>
        <p:spPr>
          <a:xfrm>
            <a:off x="8955952" y="1102049"/>
            <a:ext cx="1518209" cy="1037290"/>
          </a:xfrm>
          <a:prstGeom prst="rect">
            <a:avLst/>
          </a:prstGeom>
        </p:spPr>
      </p:pic>
      <p:sp>
        <p:nvSpPr>
          <p:cNvPr id="15" name="文本框 20">
            <a:extLst>
              <a:ext uri="{FF2B5EF4-FFF2-40B4-BE49-F238E27FC236}">
                <a16:creationId xmlns:a16="http://schemas.microsoft.com/office/drawing/2014/main" id="{C20A5295-7D79-4387-ABA1-2F8500C34909}"/>
              </a:ext>
            </a:extLst>
          </p:cNvPr>
          <p:cNvSpPr txBox="1"/>
          <p:nvPr/>
        </p:nvSpPr>
        <p:spPr>
          <a:xfrm>
            <a:off x="9257214" y="2032354"/>
            <a:ext cx="892604"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泡沫图</a:t>
            </a:r>
          </a:p>
        </p:txBody>
      </p:sp>
      <p:sp>
        <p:nvSpPr>
          <p:cNvPr id="16" name="文本框 27">
            <a:extLst>
              <a:ext uri="{FF2B5EF4-FFF2-40B4-BE49-F238E27FC236}">
                <a16:creationId xmlns:a16="http://schemas.microsoft.com/office/drawing/2014/main" id="{FC19FB29-E105-42A0-8BDB-2FB320FD7AB1}"/>
              </a:ext>
            </a:extLst>
          </p:cNvPr>
          <p:cNvSpPr txBox="1"/>
          <p:nvPr/>
        </p:nvSpPr>
        <p:spPr>
          <a:xfrm>
            <a:off x="1171299" y="3774463"/>
            <a:ext cx="1267481"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光辐射图</a:t>
            </a:r>
          </a:p>
        </p:txBody>
      </p:sp>
      <p:sp>
        <p:nvSpPr>
          <p:cNvPr id="17" name="文本框 28">
            <a:extLst>
              <a:ext uri="{FF2B5EF4-FFF2-40B4-BE49-F238E27FC236}">
                <a16:creationId xmlns:a16="http://schemas.microsoft.com/office/drawing/2014/main" id="{8D37C37F-D6C8-4236-9045-B32B3FB5B53D}"/>
              </a:ext>
            </a:extLst>
          </p:cNvPr>
          <p:cNvSpPr txBox="1"/>
          <p:nvPr/>
        </p:nvSpPr>
        <p:spPr>
          <a:xfrm>
            <a:off x="2704238" y="3774463"/>
            <a:ext cx="941673"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冰柱图</a:t>
            </a:r>
          </a:p>
        </p:txBody>
      </p:sp>
      <p:sp>
        <p:nvSpPr>
          <p:cNvPr id="18" name="文本框 29">
            <a:extLst>
              <a:ext uri="{FF2B5EF4-FFF2-40B4-BE49-F238E27FC236}">
                <a16:creationId xmlns:a16="http://schemas.microsoft.com/office/drawing/2014/main" id="{B1E4539F-C895-4EF5-9E22-46A88C47B505}"/>
              </a:ext>
            </a:extLst>
          </p:cNvPr>
          <p:cNvSpPr txBox="1"/>
          <p:nvPr/>
        </p:nvSpPr>
        <p:spPr>
          <a:xfrm>
            <a:off x="4320371" y="3774463"/>
            <a:ext cx="947745"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城市图</a:t>
            </a:r>
          </a:p>
        </p:txBody>
      </p:sp>
      <p:sp>
        <p:nvSpPr>
          <p:cNvPr id="19" name="文本框 30">
            <a:extLst>
              <a:ext uri="{FF2B5EF4-FFF2-40B4-BE49-F238E27FC236}">
                <a16:creationId xmlns:a16="http://schemas.microsoft.com/office/drawing/2014/main" id="{E8376057-F2E8-430B-99B3-6463462FA719}"/>
              </a:ext>
            </a:extLst>
          </p:cNvPr>
          <p:cNvSpPr txBox="1"/>
          <p:nvPr/>
        </p:nvSpPr>
        <p:spPr>
          <a:xfrm>
            <a:off x="5972144" y="3774463"/>
            <a:ext cx="967519"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国家图</a:t>
            </a:r>
          </a:p>
        </p:txBody>
      </p:sp>
      <p:sp>
        <p:nvSpPr>
          <p:cNvPr id="20" name="文本框 33">
            <a:extLst>
              <a:ext uri="{FF2B5EF4-FFF2-40B4-BE49-F238E27FC236}">
                <a16:creationId xmlns:a16="http://schemas.microsoft.com/office/drawing/2014/main" id="{5A7E73AE-7FBE-4191-B30D-79F1E864F6C3}"/>
              </a:ext>
            </a:extLst>
          </p:cNvPr>
          <p:cNvSpPr txBox="1"/>
          <p:nvPr/>
        </p:nvSpPr>
        <p:spPr>
          <a:xfrm>
            <a:off x="7612020" y="3774463"/>
            <a:ext cx="971286"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世界图</a:t>
            </a:r>
          </a:p>
        </p:txBody>
      </p:sp>
      <p:sp>
        <p:nvSpPr>
          <p:cNvPr id="21" name="文本框 51">
            <a:extLst>
              <a:ext uri="{FF2B5EF4-FFF2-40B4-BE49-F238E27FC236}">
                <a16:creationId xmlns:a16="http://schemas.microsoft.com/office/drawing/2014/main" id="{6E9CDB5B-D7D9-4F0C-B0A4-5BDEB50DBE28}"/>
              </a:ext>
            </a:extLst>
          </p:cNvPr>
          <p:cNvSpPr txBox="1"/>
          <p:nvPr/>
        </p:nvSpPr>
        <p:spPr>
          <a:xfrm>
            <a:off x="1260467" y="5520964"/>
            <a:ext cx="1204919" cy="510091"/>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极坐标树形分支图</a:t>
            </a:r>
          </a:p>
        </p:txBody>
      </p:sp>
      <p:sp>
        <p:nvSpPr>
          <p:cNvPr id="22" name="文本框 52">
            <a:extLst>
              <a:ext uri="{FF2B5EF4-FFF2-40B4-BE49-F238E27FC236}">
                <a16:creationId xmlns:a16="http://schemas.microsoft.com/office/drawing/2014/main" id="{3A2CB036-74FC-43C3-9B69-6E1E1F611C45}"/>
              </a:ext>
            </a:extLst>
          </p:cNvPr>
          <p:cNvSpPr txBox="1"/>
          <p:nvPr/>
        </p:nvSpPr>
        <p:spPr>
          <a:xfrm>
            <a:off x="2736829" y="5520964"/>
            <a:ext cx="958551"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弦图</a:t>
            </a:r>
          </a:p>
        </p:txBody>
      </p:sp>
      <p:sp>
        <p:nvSpPr>
          <p:cNvPr id="23" name="文本框 53">
            <a:extLst>
              <a:ext uri="{FF2B5EF4-FFF2-40B4-BE49-F238E27FC236}">
                <a16:creationId xmlns:a16="http://schemas.microsoft.com/office/drawing/2014/main" id="{C688884D-D79C-4A77-A123-654713889572}"/>
              </a:ext>
            </a:extLst>
          </p:cNvPr>
          <p:cNvSpPr txBox="1"/>
          <p:nvPr/>
        </p:nvSpPr>
        <p:spPr>
          <a:xfrm>
            <a:off x="4352963" y="5520964"/>
            <a:ext cx="964732"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烛台图</a:t>
            </a:r>
          </a:p>
        </p:txBody>
      </p:sp>
      <p:sp>
        <p:nvSpPr>
          <p:cNvPr id="24" name="文本框 54">
            <a:extLst>
              <a:ext uri="{FF2B5EF4-FFF2-40B4-BE49-F238E27FC236}">
                <a16:creationId xmlns:a16="http://schemas.microsoft.com/office/drawing/2014/main" id="{44B6BF8E-728B-446B-894E-04D0C66182E2}"/>
              </a:ext>
            </a:extLst>
          </p:cNvPr>
          <p:cNvSpPr txBox="1"/>
          <p:nvPr/>
        </p:nvSpPr>
        <p:spPr>
          <a:xfrm>
            <a:off x="6004736" y="5520964"/>
            <a:ext cx="984860"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关系图</a:t>
            </a:r>
          </a:p>
        </p:txBody>
      </p:sp>
      <p:sp>
        <p:nvSpPr>
          <p:cNvPr id="25" name="文本框 55">
            <a:extLst>
              <a:ext uri="{FF2B5EF4-FFF2-40B4-BE49-F238E27FC236}">
                <a16:creationId xmlns:a16="http://schemas.microsoft.com/office/drawing/2014/main" id="{F3B0BE95-6661-4EC6-B2A9-4E42957A3FD3}"/>
              </a:ext>
            </a:extLst>
          </p:cNvPr>
          <p:cNvSpPr txBox="1"/>
          <p:nvPr/>
        </p:nvSpPr>
        <p:spPr>
          <a:xfrm>
            <a:off x="7656502" y="5520964"/>
            <a:ext cx="988695"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雷达图</a:t>
            </a:r>
          </a:p>
        </p:txBody>
      </p:sp>
      <p:sp>
        <p:nvSpPr>
          <p:cNvPr id="26" name="文本框 57">
            <a:extLst>
              <a:ext uri="{FF2B5EF4-FFF2-40B4-BE49-F238E27FC236}">
                <a16:creationId xmlns:a16="http://schemas.microsoft.com/office/drawing/2014/main" id="{8BB752EF-98AB-47AC-BA8F-19649718A921}"/>
              </a:ext>
            </a:extLst>
          </p:cNvPr>
          <p:cNvSpPr txBox="1"/>
          <p:nvPr/>
        </p:nvSpPr>
        <p:spPr>
          <a:xfrm>
            <a:off x="9272625" y="5520964"/>
            <a:ext cx="988695"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词云图</a:t>
            </a:r>
          </a:p>
        </p:txBody>
      </p:sp>
      <p:pic>
        <p:nvPicPr>
          <p:cNvPr id="27" name="图片 19">
            <a:extLst>
              <a:ext uri="{FF2B5EF4-FFF2-40B4-BE49-F238E27FC236}">
                <a16:creationId xmlns:a16="http://schemas.microsoft.com/office/drawing/2014/main" id="{01FF60EB-7752-4025-B807-CF8E4AE0E1B7}"/>
              </a:ext>
            </a:extLst>
          </p:cNvPr>
          <p:cNvPicPr>
            <a:picLocks noChangeAspect="1"/>
          </p:cNvPicPr>
          <p:nvPr/>
        </p:nvPicPr>
        <p:blipFill>
          <a:blip r:embed="rId9"/>
          <a:stretch>
            <a:fillRect/>
          </a:stretch>
        </p:blipFill>
        <p:spPr>
          <a:xfrm>
            <a:off x="2545818" y="2663608"/>
            <a:ext cx="1459529" cy="1093685"/>
          </a:xfrm>
          <a:prstGeom prst="rect">
            <a:avLst/>
          </a:prstGeom>
        </p:spPr>
      </p:pic>
      <p:pic>
        <p:nvPicPr>
          <p:cNvPr id="28" name="图片 58">
            <a:extLst>
              <a:ext uri="{FF2B5EF4-FFF2-40B4-BE49-F238E27FC236}">
                <a16:creationId xmlns:a16="http://schemas.microsoft.com/office/drawing/2014/main" id="{0C039120-6F67-462D-B032-52095EDE94DC}"/>
              </a:ext>
            </a:extLst>
          </p:cNvPr>
          <p:cNvPicPr>
            <a:picLocks noChangeAspect="1"/>
          </p:cNvPicPr>
          <p:nvPr/>
        </p:nvPicPr>
        <p:blipFill>
          <a:blip r:embed="rId10"/>
          <a:stretch>
            <a:fillRect/>
          </a:stretch>
        </p:blipFill>
        <p:spPr>
          <a:xfrm>
            <a:off x="1242038" y="2627144"/>
            <a:ext cx="1223689" cy="1156355"/>
          </a:xfrm>
          <a:prstGeom prst="rect">
            <a:avLst/>
          </a:prstGeom>
        </p:spPr>
      </p:pic>
      <p:pic>
        <p:nvPicPr>
          <p:cNvPr id="29" name="图片 59">
            <a:extLst>
              <a:ext uri="{FF2B5EF4-FFF2-40B4-BE49-F238E27FC236}">
                <a16:creationId xmlns:a16="http://schemas.microsoft.com/office/drawing/2014/main" id="{F3E4E102-6077-4932-9991-1C6D45622E56}"/>
              </a:ext>
            </a:extLst>
          </p:cNvPr>
          <p:cNvPicPr>
            <a:picLocks noChangeAspect="1"/>
          </p:cNvPicPr>
          <p:nvPr/>
        </p:nvPicPr>
        <p:blipFill>
          <a:blip r:embed="rId11"/>
          <a:stretch>
            <a:fillRect/>
          </a:stretch>
        </p:blipFill>
        <p:spPr>
          <a:xfrm>
            <a:off x="1251246" y="4230511"/>
            <a:ext cx="1185870" cy="1198509"/>
          </a:xfrm>
          <a:prstGeom prst="rect">
            <a:avLst/>
          </a:prstGeom>
        </p:spPr>
      </p:pic>
      <p:pic>
        <p:nvPicPr>
          <p:cNvPr id="30" name="图片 61">
            <a:extLst>
              <a:ext uri="{FF2B5EF4-FFF2-40B4-BE49-F238E27FC236}">
                <a16:creationId xmlns:a16="http://schemas.microsoft.com/office/drawing/2014/main" id="{6D0B92C0-0B3D-4364-935E-8A1C8B30B802}"/>
              </a:ext>
            </a:extLst>
          </p:cNvPr>
          <p:cNvPicPr>
            <a:picLocks noChangeAspect="1"/>
          </p:cNvPicPr>
          <p:nvPr/>
        </p:nvPicPr>
        <p:blipFill>
          <a:blip r:embed="rId12"/>
          <a:stretch>
            <a:fillRect/>
          </a:stretch>
        </p:blipFill>
        <p:spPr>
          <a:xfrm>
            <a:off x="2564101" y="4176608"/>
            <a:ext cx="1323169" cy="1283471"/>
          </a:xfrm>
          <a:prstGeom prst="rect">
            <a:avLst/>
          </a:prstGeom>
        </p:spPr>
      </p:pic>
      <p:pic>
        <p:nvPicPr>
          <p:cNvPr id="31" name="图片 62">
            <a:extLst>
              <a:ext uri="{FF2B5EF4-FFF2-40B4-BE49-F238E27FC236}">
                <a16:creationId xmlns:a16="http://schemas.microsoft.com/office/drawing/2014/main" id="{AC72DDBE-D714-48BC-B049-7A3540F7149F}"/>
              </a:ext>
            </a:extLst>
          </p:cNvPr>
          <p:cNvPicPr>
            <a:picLocks noChangeAspect="1"/>
          </p:cNvPicPr>
          <p:nvPr/>
        </p:nvPicPr>
        <p:blipFill>
          <a:blip r:embed="rId13"/>
          <a:stretch>
            <a:fillRect/>
          </a:stretch>
        </p:blipFill>
        <p:spPr>
          <a:xfrm>
            <a:off x="7399332" y="4272441"/>
            <a:ext cx="1496190" cy="1107844"/>
          </a:xfrm>
          <a:prstGeom prst="rect">
            <a:avLst/>
          </a:prstGeom>
        </p:spPr>
      </p:pic>
      <p:pic>
        <p:nvPicPr>
          <p:cNvPr id="32" name="图片 1023">
            <a:extLst>
              <a:ext uri="{FF2B5EF4-FFF2-40B4-BE49-F238E27FC236}">
                <a16:creationId xmlns:a16="http://schemas.microsoft.com/office/drawing/2014/main" id="{B214B2AC-6508-46F9-A4BB-43896E08A8D2}"/>
              </a:ext>
            </a:extLst>
          </p:cNvPr>
          <p:cNvPicPr>
            <a:picLocks noChangeAspect="1"/>
          </p:cNvPicPr>
          <p:nvPr/>
        </p:nvPicPr>
        <p:blipFill>
          <a:blip r:embed="rId14"/>
          <a:stretch>
            <a:fillRect/>
          </a:stretch>
        </p:blipFill>
        <p:spPr>
          <a:xfrm>
            <a:off x="9004589" y="4204466"/>
            <a:ext cx="1481454" cy="1175820"/>
          </a:xfrm>
          <a:prstGeom prst="rect">
            <a:avLst/>
          </a:prstGeom>
        </p:spPr>
      </p:pic>
      <p:pic>
        <p:nvPicPr>
          <p:cNvPr id="33" name="图片 1025">
            <a:extLst>
              <a:ext uri="{FF2B5EF4-FFF2-40B4-BE49-F238E27FC236}">
                <a16:creationId xmlns:a16="http://schemas.microsoft.com/office/drawing/2014/main" id="{CB52192B-DC51-4168-B42E-7E8D681E4F6F}"/>
              </a:ext>
            </a:extLst>
          </p:cNvPr>
          <p:cNvPicPr>
            <a:picLocks noChangeAspect="1"/>
          </p:cNvPicPr>
          <p:nvPr/>
        </p:nvPicPr>
        <p:blipFill>
          <a:blip r:embed="rId15"/>
          <a:stretch>
            <a:fillRect/>
          </a:stretch>
        </p:blipFill>
        <p:spPr>
          <a:xfrm>
            <a:off x="7412227" y="2702284"/>
            <a:ext cx="1457687" cy="1031238"/>
          </a:xfrm>
          <a:prstGeom prst="rect">
            <a:avLst/>
          </a:prstGeom>
        </p:spPr>
      </p:pic>
      <p:pic>
        <p:nvPicPr>
          <p:cNvPr id="34" name="图片 1026">
            <a:extLst>
              <a:ext uri="{FF2B5EF4-FFF2-40B4-BE49-F238E27FC236}">
                <a16:creationId xmlns:a16="http://schemas.microsoft.com/office/drawing/2014/main" id="{FF8EF41E-2B14-435F-9FB6-607694524D32}"/>
              </a:ext>
            </a:extLst>
          </p:cNvPr>
          <p:cNvPicPr>
            <a:picLocks noChangeAspect="1"/>
          </p:cNvPicPr>
          <p:nvPr/>
        </p:nvPicPr>
        <p:blipFill>
          <a:blip r:embed="rId16"/>
          <a:stretch>
            <a:fillRect/>
          </a:stretch>
        </p:blipFill>
        <p:spPr>
          <a:xfrm>
            <a:off x="4077010" y="2702284"/>
            <a:ext cx="1509997" cy="1055009"/>
          </a:xfrm>
          <a:prstGeom prst="rect">
            <a:avLst/>
          </a:prstGeom>
        </p:spPr>
      </p:pic>
      <p:pic>
        <p:nvPicPr>
          <p:cNvPr id="35" name="图片 1027">
            <a:extLst>
              <a:ext uri="{FF2B5EF4-FFF2-40B4-BE49-F238E27FC236}">
                <a16:creationId xmlns:a16="http://schemas.microsoft.com/office/drawing/2014/main" id="{2912CF07-20C8-4046-9770-CCF8F8D4D02C}"/>
              </a:ext>
            </a:extLst>
          </p:cNvPr>
          <p:cNvPicPr>
            <a:picLocks noChangeAspect="1"/>
          </p:cNvPicPr>
          <p:nvPr/>
        </p:nvPicPr>
        <p:blipFill>
          <a:blip r:embed="rId17"/>
          <a:stretch>
            <a:fillRect/>
          </a:stretch>
        </p:blipFill>
        <p:spPr>
          <a:xfrm>
            <a:off x="5674816" y="4328072"/>
            <a:ext cx="1615448" cy="1120850"/>
          </a:xfrm>
          <a:prstGeom prst="rect">
            <a:avLst/>
          </a:prstGeom>
        </p:spPr>
      </p:pic>
      <p:pic>
        <p:nvPicPr>
          <p:cNvPr id="36" name="图片 1030">
            <a:extLst>
              <a:ext uri="{FF2B5EF4-FFF2-40B4-BE49-F238E27FC236}">
                <a16:creationId xmlns:a16="http://schemas.microsoft.com/office/drawing/2014/main" id="{F0E01907-2DD4-467F-B40D-36664C84BF0D}"/>
              </a:ext>
            </a:extLst>
          </p:cNvPr>
          <p:cNvPicPr>
            <a:picLocks noChangeAspect="1"/>
          </p:cNvPicPr>
          <p:nvPr/>
        </p:nvPicPr>
        <p:blipFill>
          <a:blip r:embed="rId18"/>
          <a:stretch>
            <a:fillRect/>
          </a:stretch>
        </p:blipFill>
        <p:spPr>
          <a:xfrm>
            <a:off x="5699602" y="2702284"/>
            <a:ext cx="1611896" cy="1047104"/>
          </a:xfrm>
          <a:prstGeom prst="rect">
            <a:avLst/>
          </a:prstGeom>
        </p:spPr>
      </p:pic>
      <p:pic>
        <p:nvPicPr>
          <p:cNvPr id="37" name="图片 1031">
            <a:extLst>
              <a:ext uri="{FF2B5EF4-FFF2-40B4-BE49-F238E27FC236}">
                <a16:creationId xmlns:a16="http://schemas.microsoft.com/office/drawing/2014/main" id="{9875060C-A494-48C4-8A47-18072307B5EA}"/>
              </a:ext>
            </a:extLst>
          </p:cNvPr>
          <p:cNvPicPr>
            <a:picLocks noChangeAspect="1"/>
          </p:cNvPicPr>
          <p:nvPr/>
        </p:nvPicPr>
        <p:blipFill>
          <a:blip r:embed="rId19"/>
          <a:stretch>
            <a:fillRect/>
          </a:stretch>
        </p:blipFill>
        <p:spPr>
          <a:xfrm>
            <a:off x="3887214" y="4246197"/>
            <a:ext cx="1705811" cy="1223166"/>
          </a:xfrm>
          <a:prstGeom prst="rect">
            <a:avLst/>
          </a:prstGeom>
        </p:spPr>
      </p:pic>
      <p:sp>
        <p:nvSpPr>
          <p:cNvPr id="38" name="文本框 39">
            <a:extLst>
              <a:ext uri="{FF2B5EF4-FFF2-40B4-BE49-F238E27FC236}">
                <a16:creationId xmlns:a16="http://schemas.microsoft.com/office/drawing/2014/main" id="{46AA4F9E-1D2C-410A-BF22-56CBEE1E3757}"/>
              </a:ext>
            </a:extLst>
          </p:cNvPr>
          <p:cNvSpPr txBox="1"/>
          <p:nvPr/>
        </p:nvSpPr>
        <p:spPr>
          <a:xfrm>
            <a:off x="9228155" y="3774463"/>
            <a:ext cx="971286" cy="294648"/>
          </a:xfrm>
          <a:prstGeom prst="rect">
            <a:avLst/>
          </a:prstGeom>
          <a:noFill/>
        </p:spPr>
        <p:txBody>
          <a:bodyPr wrap="square" lIns="78437" tIns="39219" rIns="78437" bIns="39219" rtlCol="0">
            <a:spAutoFit/>
          </a:bodyPr>
          <a:lstStyle/>
          <a:p>
            <a:pPr algn="ctr"/>
            <a:r>
              <a:rPr lang="zh-CN" altLang="en-US" sz="1400" b="1" dirty="0">
                <a:solidFill>
                  <a:srgbClr val="000000"/>
                </a:solidFill>
                <a:latin typeface="微软雅黑" panose="020B0503020204020204" pitchFamily="34" charset="-122"/>
                <a:ea typeface="微软雅黑" panose="020B0503020204020204" pitchFamily="34" charset="-122"/>
              </a:rPr>
              <a:t>地球图</a:t>
            </a:r>
          </a:p>
        </p:txBody>
      </p:sp>
      <p:pic>
        <p:nvPicPr>
          <p:cNvPr id="39" name="图片 40">
            <a:extLst>
              <a:ext uri="{FF2B5EF4-FFF2-40B4-BE49-F238E27FC236}">
                <a16:creationId xmlns:a16="http://schemas.microsoft.com/office/drawing/2014/main" id="{26D29BF8-F164-4C39-A29F-C4CA0E632E03}"/>
              </a:ext>
            </a:extLst>
          </p:cNvPr>
          <p:cNvPicPr>
            <a:picLocks noChangeAspect="1"/>
          </p:cNvPicPr>
          <p:nvPr/>
        </p:nvPicPr>
        <p:blipFill>
          <a:blip r:embed="rId20"/>
          <a:stretch>
            <a:fillRect/>
          </a:stretch>
        </p:blipFill>
        <p:spPr>
          <a:xfrm>
            <a:off x="9003575" y="2702285"/>
            <a:ext cx="1476114" cy="1047103"/>
          </a:xfrm>
          <a:prstGeom prst="rect">
            <a:avLst/>
          </a:prstGeom>
        </p:spPr>
      </p:pic>
      <p:sp>
        <p:nvSpPr>
          <p:cNvPr id="40" name="矩形 39"/>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41" name="标题 1"/>
          <p:cNvSpPr txBox="1"/>
          <p:nvPr/>
        </p:nvSpPr>
        <p:spPr bwMode="auto">
          <a:xfrm>
            <a:off x="829877" y="70060"/>
            <a:ext cx="8211249"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数据分析</a:t>
            </a:r>
            <a:endParaRPr lang="zh-CN"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331280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a:blip r:embed="rId3">
            <a:duotone>
              <a:schemeClr val="accent2">
                <a:shade val="45000"/>
                <a:satMod val="135000"/>
              </a:schemeClr>
              <a:prstClr val="white"/>
            </a:duotone>
          </a:blip>
          <a:stretch>
            <a:fillRect/>
          </a:stretch>
        </p:blipFill>
        <p:spPr>
          <a:xfrm>
            <a:off x="3824718" y="3426340"/>
            <a:ext cx="735074" cy="668248"/>
          </a:xfrm>
          <a:prstGeom prst="rect">
            <a:avLst/>
          </a:prstGeom>
        </p:spPr>
      </p:pic>
      <p:sp>
        <p:nvSpPr>
          <p:cNvPr id="4" name="矩形 3"/>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9219" name="TextBox 6"/>
          <p:cNvSpPr txBox="1">
            <a:spLocks noChangeArrowheads="1"/>
          </p:cNvSpPr>
          <p:nvPr/>
        </p:nvSpPr>
        <p:spPr bwMode="auto">
          <a:xfrm>
            <a:off x="787402" y="150741"/>
            <a:ext cx="5572125" cy="46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数据服务</a:t>
            </a:r>
          </a:p>
        </p:txBody>
      </p:sp>
      <p:sp>
        <p:nvSpPr>
          <p:cNvPr id="41" name="矩形 40"/>
          <p:cNvSpPr/>
          <p:nvPr/>
        </p:nvSpPr>
        <p:spPr>
          <a:xfrm>
            <a:off x="3018081" y="1165355"/>
            <a:ext cx="5138223" cy="4621412"/>
          </a:xfrm>
          <a:prstGeom prst="rect">
            <a:avLst/>
          </a:prstGeom>
          <a:noFill/>
          <a:ln w="127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p>
        </p:txBody>
      </p:sp>
      <p:sp>
        <p:nvSpPr>
          <p:cNvPr id="42" name="圆角矩形 41"/>
          <p:cNvSpPr/>
          <p:nvPr/>
        </p:nvSpPr>
        <p:spPr>
          <a:xfrm>
            <a:off x="546894" y="1165355"/>
            <a:ext cx="1889944" cy="4621413"/>
          </a:xfrm>
          <a:prstGeom prst="roundRect">
            <a:avLst>
              <a:gd name="adj" fmla="val 0"/>
            </a:avLst>
          </a:prstGeom>
          <a:noFill/>
          <a:ln w="12700" cap="flat" cmpd="sng" algn="ctr">
            <a:solidFill>
              <a:schemeClr val="bg1">
                <a:lumMod val="50000"/>
              </a:schemeClr>
            </a:solidFill>
            <a:prstDash val="solid"/>
          </a:ln>
          <a:effectLst/>
        </p:spPr>
        <p:txBody>
          <a:bodyPr lIns="86420" tIns="43210" rIns="86420" bIns="43210" rtlCol="0" anchor="ctr"/>
          <a:lstStyle/>
          <a:p>
            <a:pPr algn="ctr" defTabSz="864199">
              <a:defRPr/>
            </a:pPr>
            <a:endParaRPr lang="zh-CN" altLang="en-US" sz="1700" b="1" kern="0">
              <a:solidFill>
                <a:sysClr val="window" lastClr="FFFFFF"/>
              </a:solidFill>
              <a:latin typeface="微软雅黑" pitchFamily="34" charset="-122"/>
              <a:ea typeface="微软雅黑" pitchFamily="34" charset="-122"/>
            </a:endParaRPr>
          </a:p>
        </p:txBody>
      </p:sp>
      <p:sp>
        <p:nvSpPr>
          <p:cNvPr id="43" name="圆角矩形 42"/>
          <p:cNvSpPr/>
          <p:nvPr/>
        </p:nvSpPr>
        <p:spPr>
          <a:xfrm>
            <a:off x="8760998" y="1165355"/>
            <a:ext cx="1889944" cy="4621413"/>
          </a:xfrm>
          <a:prstGeom prst="roundRect">
            <a:avLst>
              <a:gd name="adj" fmla="val 0"/>
            </a:avLst>
          </a:prstGeom>
          <a:noFill/>
          <a:ln w="12700" cap="flat" cmpd="sng" algn="ctr">
            <a:solidFill>
              <a:schemeClr val="bg1">
                <a:lumMod val="50000"/>
              </a:schemeClr>
            </a:solidFill>
            <a:prstDash val="solid"/>
          </a:ln>
          <a:effectLst/>
        </p:spPr>
        <p:txBody>
          <a:bodyPr lIns="86420" tIns="43210" rIns="86420" bIns="43210" rtlCol="0" anchor="ctr"/>
          <a:lstStyle/>
          <a:p>
            <a:pPr algn="ctr" defTabSz="864199">
              <a:defRPr/>
            </a:pPr>
            <a:endParaRPr lang="zh-CN" altLang="en-US" sz="1700" b="1" kern="0">
              <a:solidFill>
                <a:sysClr val="window" lastClr="FFFFFF"/>
              </a:solidFill>
              <a:latin typeface="微软雅黑" pitchFamily="34" charset="-122"/>
              <a:ea typeface="微软雅黑" pitchFamily="34" charset="-122"/>
            </a:endParaRPr>
          </a:p>
        </p:txBody>
      </p:sp>
      <p:sp>
        <p:nvSpPr>
          <p:cNvPr id="44" name="文本框 11"/>
          <p:cNvSpPr txBox="1"/>
          <p:nvPr/>
        </p:nvSpPr>
        <p:spPr>
          <a:xfrm>
            <a:off x="834257" y="1387534"/>
            <a:ext cx="1374178" cy="441207"/>
          </a:xfrm>
          <a:prstGeom prst="rect">
            <a:avLst/>
          </a:prstGeom>
          <a:noFill/>
        </p:spPr>
        <p:txBody>
          <a:bodyPr wrap="square" lIns="86420" tIns="43210" rIns="86420" bIns="43210" rtlCol="0">
            <a:spAutoFit/>
          </a:bodyPr>
          <a:lstStyle/>
          <a:p>
            <a:pPr algn="ctr"/>
            <a:r>
              <a:rPr lang="zh-CN" altLang="en-US" sz="2300" b="1" dirty="0">
                <a:solidFill>
                  <a:schemeClr val="accent2"/>
                </a:solidFill>
                <a:latin typeface="Microsoft YaHei" charset="0"/>
                <a:ea typeface="Microsoft YaHei" charset="0"/>
                <a:cs typeface="Microsoft YaHei" charset="0"/>
              </a:rPr>
              <a:t>数据源</a:t>
            </a:r>
          </a:p>
        </p:txBody>
      </p:sp>
      <p:sp>
        <p:nvSpPr>
          <p:cNvPr id="45" name="圆角矩形 44"/>
          <p:cNvSpPr/>
          <p:nvPr/>
        </p:nvSpPr>
        <p:spPr>
          <a:xfrm>
            <a:off x="744256" y="2780677"/>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defRPr/>
            </a:pPr>
            <a:r>
              <a:rPr lang="zh-CN" altLang="en-US" sz="1600" b="1" kern="0" dirty="0">
                <a:solidFill>
                  <a:schemeClr val="bg1"/>
                </a:solidFill>
                <a:latin typeface="微软雅黑" pitchFamily="34" charset="-122"/>
                <a:ea typeface="微软雅黑" pitchFamily="34" charset="-122"/>
              </a:rPr>
              <a:t>餐饮</a:t>
            </a:r>
          </a:p>
        </p:txBody>
      </p:sp>
      <p:sp>
        <p:nvSpPr>
          <p:cNvPr id="46" name="圆角矩形 45"/>
          <p:cNvSpPr/>
          <p:nvPr/>
        </p:nvSpPr>
        <p:spPr>
          <a:xfrm>
            <a:off x="744256" y="3392289"/>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defRPr/>
            </a:pPr>
            <a:r>
              <a:rPr lang="zh-CN" altLang="en-US" sz="1600" b="1" kern="0" dirty="0">
                <a:solidFill>
                  <a:schemeClr val="bg1"/>
                </a:solidFill>
                <a:latin typeface="微软雅黑" pitchFamily="34" charset="-122"/>
                <a:ea typeface="微软雅黑" pitchFamily="34" charset="-122"/>
              </a:rPr>
              <a:t>超市</a:t>
            </a:r>
          </a:p>
        </p:txBody>
      </p:sp>
      <p:sp>
        <p:nvSpPr>
          <p:cNvPr id="47" name="圆角矩形 46"/>
          <p:cNvSpPr/>
          <p:nvPr/>
        </p:nvSpPr>
        <p:spPr>
          <a:xfrm>
            <a:off x="748277" y="4003901"/>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r>
              <a:rPr lang="zh-CN" altLang="en-US" sz="1600" b="1" kern="0" dirty="0">
                <a:solidFill>
                  <a:schemeClr val="bg1"/>
                </a:solidFill>
                <a:latin typeface="微软雅黑" pitchFamily="34" charset="-122"/>
                <a:ea typeface="微软雅黑" pitchFamily="34" charset="-122"/>
              </a:rPr>
              <a:t>医院</a:t>
            </a:r>
          </a:p>
        </p:txBody>
      </p:sp>
      <p:sp>
        <p:nvSpPr>
          <p:cNvPr id="48" name="圆角矩形 47"/>
          <p:cNvSpPr/>
          <p:nvPr/>
        </p:nvSpPr>
        <p:spPr>
          <a:xfrm>
            <a:off x="748277" y="5125790"/>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defRPr/>
            </a:pPr>
            <a:r>
              <a:rPr lang="zh-CN" altLang="en-US" sz="1600" b="1" kern="0" dirty="0">
                <a:solidFill>
                  <a:schemeClr val="bg1"/>
                </a:solidFill>
                <a:latin typeface="微软雅黑" pitchFamily="34" charset="-122"/>
                <a:ea typeface="微软雅黑" pitchFamily="34" charset="-122"/>
              </a:rPr>
              <a:t>接口服务</a:t>
            </a:r>
          </a:p>
        </p:txBody>
      </p:sp>
      <p:sp>
        <p:nvSpPr>
          <p:cNvPr id="49" name="圆角矩形 48"/>
          <p:cNvSpPr/>
          <p:nvPr/>
        </p:nvSpPr>
        <p:spPr>
          <a:xfrm>
            <a:off x="4412925" y="5222155"/>
            <a:ext cx="2395386" cy="482844"/>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b="1" kern="0" dirty="0">
                <a:solidFill>
                  <a:schemeClr val="bg1"/>
                </a:solidFill>
                <a:latin typeface="微软雅黑" pitchFamily="34" charset="-122"/>
                <a:ea typeface="微软雅黑" pitchFamily="34" charset="-122"/>
              </a:rPr>
              <a:t>民生数据共享交换</a:t>
            </a:r>
          </a:p>
        </p:txBody>
      </p:sp>
      <p:sp>
        <p:nvSpPr>
          <p:cNvPr id="50" name="圆角矩形 49"/>
          <p:cNvSpPr/>
          <p:nvPr/>
        </p:nvSpPr>
        <p:spPr>
          <a:xfrm>
            <a:off x="3427985" y="1433362"/>
            <a:ext cx="1525290" cy="452510"/>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sz="1600" b="1" kern="0" dirty="0">
                <a:solidFill>
                  <a:schemeClr val="bg1"/>
                </a:solidFill>
                <a:latin typeface="微软雅黑" pitchFamily="34" charset="-122"/>
                <a:ea typeface="微软雅黑" pitchFamily="34" charset="-122"/>
              </a:rPr>
              <a:t>数据采集</a:t>
            </a:r>
          </a:p>
        </p:txBody>
      </p:sp>
      <p:sp>
        <p:nvSpPr>
          <p:cNvPr id="51" name="圆角矩形 50"/>
          <p:cNvSpPr/>
          <p:nvPr/>
        </p:nvSpPr>
        <p:spPr>
          <a:xfrm>
            <a:off x="3427985" y="2169065"/>
            <a:ext cx="1525290" cy="807396"/>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sz="1600" b="1" kern="0" dirty="0">
                <a:solidFill>
                  <a:schemeClr val="bg1"/>
                </a:solidFill>
                <a:latin typeface="微软雅黑" pitchFamily="34" charset="-122"/>
                <a:ea typeface="微软雅黑" pitchFamily="34" charset="-122"/>
              </a:rPr>
              <a:t>数据清洗比对</a:t>
            </a:r>
            <a:endParaRPr lang="en-US" altLang="zh-CN" sz="1600" b="1" kern="0" dirty="0">
              <a:solidFill>
                <a:schemeClr val="bg1"/>
              </a:solidFill>
              <a:latin typeface="微软雅黑" pitchFamily="34" charset="-122"/>
              <a:ea typeface="微软雅黑" pitchFamily="34" charset="-122"/>
            </a:endParaRPr>
          </a:p>
          <a:p>
            <a:pPr algn="ctr" defTabSz="864199">
              <a:defRPr/>
            </a:pPr>
            <a:r>
              <a:rPr lang="zh-CN" altLang="en-US" b="1" kern="0" dirty="0">
                <a:solidFill>
                  <a:schemeClr val="bg1"/>
                </a:solidFill>
                <a:latin typeface="微软雅黑" pitchFamily="34" charset="-122"/>
                <a:ea typeface="微软雅黑" pitchFamily="34" charset="-122"/>
              </a:rPr>
              <a:t>（</a:t>
            </a:r>
            <a:r>
              <a:rPr lang="zh-CN" altLang="en-US" sz="1300" b="1" kern="0" dirty="0">
                <a:solidFill>
                  <a:schemeClr val="bg1"/>
                </a:solidFill>
                <a:latin typeface="微软雅黑" pitchFamily="34" charset="-122"/>
                <a:ea typeface="微软雅黑" pitchFamily="34" charset="-122"/>
              </a:rPr>
              <a:t>映射、转换</a:t>
            </a:r>
            <a:r>
              <a:rPr lang="zh-CN" altLang="en-US" b="1" kern="0" dirty="0">
                <a:solidFill>
                  <a:schemeClr val="bg1"/>
                </a:solidFill>
                <a:latin typeface="微软雅黑" pitchFamily="34" charset="-122"/>
                <a:ea typeface="微软雅黑" pitchFamily="34" charset="-122"/>
              </a:rPr>
              <a:t>）</a:t>
            </a:r>
          </a:p>
        </p:txBody>
      </p:sp>
      <p:sp>
        <p:nvSpPr>
          <p:cNvPr id="52" name="圆角矩形 51"/>
          <p:cNvSpPr/>
          <p:nvPr/>
        </p:nvSpPr>
        <p:spPr>
          <a:xfrm>
            <a:off x="5894882" y="3392107"/>
            <a:ext cx="1892816" cy="492270"/>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b="1" kern="0" dirty="0">
                <a:solidFill>
                  <a:schemeClr val="bg1"/>
                </a:solidFill>
                <a:latin typeface="微软雅黑" pitchFamily="34" charset="-122"/>
                <a:ea typeface="微软雅黑" pitchFamily="34" charset="-122"/>
              </a:rPr>
              <a:t>数据标准化</a:t>
            </a:r>
          </a:p>
        </p:txBody>
      </p:sp>
      <p:sp>
        <p:nvSpPr>
          <p:cNvPr id="53" name="圆角矩形 52"/>
          <p:cNvSpPr/>
          <p:nvPr/>
        </p:nvSpPr>
        <p:spPr>
          <a:xfrm>
            <a:off x="5900940" y="1429723"/>
            <a:ext cx="1896992" cy="1552130"/>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b="1" kern="0" dirty="0">
                <a:solidFill>
                  <a:schemeClr val="bg1"/>
                </a:solidFill>
                <a:latin typeface="微软雅黑" pitchFamily="34" charset="-122"/>
                <a:ea typeface="微软雅黑" pitchFamily="34" charset="-122"/>
              </a:rPr>
              <a:t>数据回溯</a:t>
            </a:r>
            <a:endParaRPr lang="en-US" altLang="zh-CN" b="1" kern="0" dirty="0">
              <a:solidFill>
                <a:schemeClr val="bg1"/>
              </a:solidFill>
              <a:latin typeface="微软雅黑" pitchFamily="34" charset="-122"/>
              <a:ea typeface="微软雅黑" pitchFamily="34" charset="-122"/>
            </a:endParaRPr>
          </a:p>
          <a:p>
            <a:pPr algn="ctr" defTabSz="864199">
              <a:defRPr/>
            </a:pPr>
            <a:r>
              <a:rPr lang="zh-CN" altLang="en-US" b="1" kern="0" dirty="0">
                <a:solidFill>
                  <a:schemeClr val="bg1"/>
                </a:solidFill>
                <a:latin typeface="微软雅黑" pitchFamily="34" charset="-122"/>
                <a:ea typeface="微软雅黑" pitchFamily="34" charset="-122"/>
              </a:rPr>
              <a:t>（</a:t>
            </a:r>
            <a:r>
              <a:rPr lang="zh-CN" altLang="en-US" sz="1100" b="1" kern="0" dirty="0">
                <a:solidFill>
                  <a:schemeClr val="bg1"/>
                </a:solidFill>
                <a:latin typeface="微软雅黑" pitchFamily="34" charset="-122"/>
                <a:ea typeface="微软雅黑" pitchFamily="34" charset="-122"/>
              </a:rPr>
              <a:t>追溯、绩效评估、优化建议</a:t>
            </a:r>
            <a:r>
              <a:rPr lang="zh-CN" altLang="en-US" b="1" kern="0" dirty="0">
                <a:solidFill>
                  <a:schemeClr val="bg1"/>
                </a:solidFill>
                <a:latin typeface="微软雅黑" pitchFamily="34" charset="-122"/>
                <a:ea typeface="微软雅黑" pitchFamily="34" charset="-122"/>
              </a:rPr>
              <a:t>）</a:t>
            </a:r>
          </a:p>
        </p:txBody>
      </p:sp>
      <p:cxnSp>
        <p:nvCxnSpPr>
          <p:cNvPr id="54" name="直接箭头连接符 17"/>
          <p:cNvCxnSpPr/>
          <p:nvPr/>
        </p:nvCxnSpPr>
        <p:spPr>
          <a:xfrm>
            <a:off x="2413386" y="1659617"/>
            <a:ext cx="1014598" cy="1"/>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5" name="直接箭头连接符 21"/>
          <p:cNvCxnSpPr/>
          <p:nvPr/>
        </p:nvCxnSpPr>
        <p:spPr>
          <a:xfrm>
            <a:off x="4190630" y="1885873"/>
            <a:ext cx="0" cy="283192"/>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6" name="直接箭头连接符 24"/>
          <p:cNvCxnSpPr/>
          <p:nvPr/>
        </p:nvCxnSpPr>
        <p:spPr>
          <a:xfrm>
            <a:off x="4190631" y="3010204"/>
            <a:ext cx="4197" cy="361855"/>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7" name="肘形连接符 56"/>
          <p:cNvCxnSpPr/>
          <p:nvPr/>
        </p:nvCxnSpPr>
        <p:spPr>
          <a:xfrm rot="16200000" flipH="1">
            <a:off x="4589258" y="4369448"/>
            <a:ext cx="458276" cy="1247138"/>
          </a:xfrm>
          <a:prstGeom prst="bentConnector3">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8" name="圆角矩形 57"/>
          <p:cNvSpPr/>
          <p:nvPr/>
        </p:nvSpPr>
        <p:spPr>
          <a:xfrm>
            <a:off x="5894882" y="3935735"/>
            <a:ext cx="1892816" cy="492270"/>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b="1" kern="0" dirty="0">
                <a:solidFill>
                  <a:schemeClr val="bg1"/>
                </a:solidFill>
                <a:latin typeface="微软雅黑" pitchFamily="34" charset="-122"/>
                <a:ea typeface="微软雅黑" pitchFamily="34" charset="-122"/>
              </a:rPr>
              <a:t>数据目录化</a:t>
            </a:r>
          </a:p>
        </p:txBody>
      </p:sp>
      <p:sp>
        <p:nvSpPr>
          <p:cNvPr id="59" name="文本框 29"/>
          <p:cNvSpPr txBox="1"/>
          <p:nvPr/>
        </p:nvSpPr>
        <p:spPr>
          <a:xfrm>
            <a:off x="8952691" y="1438106"/>
            <a:ext cx="1572059" cy="364263"/>
          </a:xfrm>
          <a:prstGeom prst="rect">
            <a:avLst/>
          </a:prstGeom>
          <a:noFill/>
        </p:spPr>
        <p:txBody>
          <a:bodyPr wrap="square" lIns="86420" tIns="43210" rIns="86420" bIns="43210" rtlCol="0">
            <a:spAutoFit/>
          </a:bodyPr>
          <a:lstStyle/>
          <a:p>
            <a:r>
              <a:rPr lang="zh-CN" altLang="en-US" b="1" dirty="0">
                <a:solidFill>
                  <a:schemeClr val="accent2"/>
                </a:solidFill>
              </a:rPr>
              <a:t>其他服务对象</a:t>
            </a:r>
          </a:p>
        </p:txBody>
      </p:sp>
      <p:cxnSp>
        <p:nvCxnSpPr>
          <p:cNvPr id="60" name="直接箭头连接符 33"/>
          <p:cNvCxnSpPr/>
          <p:nvPr/>
        </p:nvCxnSpPr>
        <p:spPr>
          <a:xfrm flipH="1">
            <a:off x="7801337" y="2247727"/>
            <a:ext cx="959661" cy="2615"/>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61" name="肘形连接符 60"/>
          <p:cNvCxnSpPr>
            <a:cxnSpLocks/>
          </p:cNvCxnSpPr>
          <p:nvPr/>
        </p:nvCxnSpPr>
        <p:spPr>
          <a:xfrm rot="10800000" flipV="1">
            <a:off x="4489260" y="2250341"/>
            <a:ext cx="1411681" cy="1246228"/>
          </a:xfrm>
          <a:prstGeom prst="bentConnector3">
            <a:avLst>
              <a:gd name="adj1" fmla="val 50000"/>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62" name="直接箭头连接符 42"/>
          <p:cNvCxnSpPr>
            <a:cxnSpLocks/>
          </p:cNvCxnSpPr>
          <p:nvPr/>
        </p:nvCxnSpPr>
        <p:spPr>
          <a:xfrm flipH="1" flipV="1">
            <a:off x="5282183" y="4170900"/>
            <a:ext cx="540000" cy="7977"/>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63" name="直接箭头连接符 44"/>
          <p:cNvCxnSpPr>
            <a:cxnSpLocks/>
          </p:cNvCxnSpPr>
          <p:nvPr/>
        </p:nvCxnSpPr>
        <p:spPr>
          <a:xfrm flipH="1">
            <a:off x="5282183" y="3635231"/>
            <a:ext cx="540000" cy="387"/>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64" name="直接箭头连接符 65"/>
          <p:cNvCxnSpPr>
            <a:stCxn id="49" idx="1"/>
          </p:cNvCxnSpPr>
          <p:nvPr/>
        </p:nvCxnSpPr>
        <p:spPr>
          <a:xfrm flipH="1">
            <a:off x="2436838" y="5463577"/>
            <a:ext cx="1976087" cy="7788"/>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5" name="文本框 35"/>
          <p:cNvSpPr txBox="1"/>
          <p:nvPr/>
        </p:nvSpPr>
        <p:spPr>
          <a:xfrm>
            <a:off x="3164612" y="5175096"/>
            <a:ext cx="1455738" cy="261867"/>
          </a:xfrm>
          <a:prstGeom prst="rect">
            <a:avLst/>
          </a:prstGeom>
          <a:noFill/>
        </p:spPr>
        <p:txBody>
          <a:bodyPr wrap="square" lIns="86420" tIns="43210" rIns="86420" bIns="43210" rtlCol="0">
            <a:spAutoFit/>
          </a:bodyPr>
          <a:lstStyle/>
          <a:p>
            <a:r>
              <a:rPr lang="zh-CN" altLang="en-US" sz="1100" b="1" dirty="0">
                <a:solidFill>
                  <a:schemeClr val="accent2"/>
                </a:solidFill>
                <a:latin typeface="Microsoft YaHei" charset="0"/>
                <a:ea typeface="Microsoft YaHei" charset="0"/>
                <a:cs typeface="Microsoft YaHei" charset="0"/>
              </a:rPr>
              <a:t>数据交换</a:t>
            </a:r>
          </a:p>
        </p:txBody>
      </p:sp>
      <p:cxnSp>
        <p:nvCxnSpPr>
          <p:cNvPr id="66" name="直接箭头连接符 68"/>
          <p:cNvCxnSpPr/>
          <p:nvPr/>
        </p:nvCxnSpPr>
        <p:spPr>
          <a:xfrm>
            <a:off x="6808311" y="5463577"/>
            <a:ext cx="1986052" cy="0"/>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7" name="文本框 37"/>
          <p:cNvSpPr txBox="1"/>
          <p:nvPr/>
        </p:nvSpPr>
        <p:spPr>
          <a:xfrm>
            <a:off x="6904419" y="5200346"/>
            <a:ext cx="1455738" cy="261867"/>
          </a:xfrm>
          <a:prstGeom prst="rect">
            <a:avLst/>
          </a:prstGeom>
          <a:noFill/>
        </p:spPr>
        <p:txBody>
          <a:bodyPr wrap="square" lIns="86420" tIns="43210" rIns="86420" bIns="43210" rtlCol="0">
            <a:spAutoFit/>
          </a:bodyPr>
          <a:lstStyle/>
          <a:p>
            <a:r>
              <a:rPr lang="zh-CN" altLang="en-US" sz="1100" b="1" dirty="0">
                <a:solidFill>
                  <a:schemeClr val="accent2"/>
                </a:solidFill>
                <a:latin typeface="Microsoft YaHei" charset="0"/>
                <a:ea typeface="Microsoft YaHei" charset="0"/>
                <a:cs typeface="Microsoft YaHei" charset="0"/>
              </a:rPr>
              <a:t>对外数据共享</a:t>
            </a:r>
          </a:p>
        </p:txBody>
      </p:sp>
      <p:sp>
        <p:nvSpPr>
          <p:cNvPr id="68" name="TextBox 388"/>
          <p:cNvSpPr txBox="1"/>
          <p:nvPr/>
        </p:nvSpPr>
        <p:spPr>
          <a:xfrm>
            <a:off x="8876519" y="3803316"/>
            <a:ext cx="1707606" cy="290963"/>
          </a:xfrm>
          <a:prstGeom prst="rect">
            <a:avLst/>
          </a:prstGeom>
          <a:noFill/>
        </p:spPr>
        <p:txBody>
          <a:bodyPr wrap="square" lIns="86420" tIns="43210" rIns="86420" bIns="43210" rtlCol="0">
            <a:spAutoFit/>
          </a:bodyPr>
          <a:lstStyle/>
          <a:p>
            <a:pPr algn="ctr"/>
            <a:r>
              <a:rPr lang="zh-CN" altLang="en-US" sz="1300" b="1" dirty="0">
                <a:solidFill>
                  <a:schemeClr val="accent2"/>
                </a:solidFill>
                <a:latin typeface="微软雅黑" pitchFamily="34" charset="-122"/>
                <a:ea typeface="微软雅黑" pitchFamily="34" charset="-122"/>
              </a:rPr>
              <a:t>面向公众</a:t>
            </a:r>
          </a:p>
        </p:txBody>
      </p:sp>
      <p:sp>
        <p:nvSpPr>
          <p:cNvPr id="69" name="TextBox 391"/>
          <p:cNvSpPr txBox="1"/>
          <p:nvPr/>
        </p:nvSpPr>
        <p:spPr>
          <a:xfrm>
            <a:off x="8938974" y="4022672"/>
            <a:ext cx="1529292" cy="256541"/>
          </a:xfrm>
          <a:prstGeom prst="rect">
            <a:avLst/>
          </a:prstGeom>
          <a:noFill/>
        </p:spPr>
        <p:txBody>
          <a:bodyPr wrap="square" lIns="86420" tIns="43210" rIns="86420" bIns="43210" rtlCol="0">
            <a:spAutoFit/>
          </a:bodyPr>
          <a:lstStyle/>
          <a:p>
            <a:pPr marL="162037" indent="-162037">
              <a:buFont typeface="Wingdings" pitchFamily="2" charset="2"/>
              <a:buChar char="l"/>
            </a:pPr>
            <a:r>
              <a:rPr lang="zh-CN" altLang="en-US" sz="1100" b="1" dirty="0">
                <a:solidFill>
                  <a:schemeClr val="accent2"/>
                </a:solidFill>
                <a:latin typeface="微软雅黑" pitchFamily="34" charset="-122"/>
                <a:ea typeface="微软雅黑" pitchFamily="34" charset="-122"/>
              </a:rPr>
              <a:t>智能民生信息服务</a:t>
            </a:r>
          </a:p>
        </p:txBody>
      </p:sp>
      <p:sp>
        <p:nvSpPr>
          <p:cNvPr id="70" name="TextBox 99"/>
          <p:cNvSpPr txBox="1"/>
          <p:nvPr/>
        </p:nvSpPr>
        <p:spPr>
          <a:xfrm>
            <a:off x="8878015" y="5004656"/>
            <a:ext cx="1723684" cy="290963"/>
          </a:xfrm>
          <a:prstGeom prst="rect">
            <a:avLst/>
          </a:prstGeom>
          <a:noFill/>
        </p:spPr>
        <p:txBody>
          <a:bodyPr wrap="square" lIns="86420" tIns="43210" rIns="86420" bIns="43210" rtlCol="0">
            <a:spAutoFit/>
          </a:bodyPr>
          <a:lstStyle/>
          <a:p>
            <a:pPr algn="ctr"/>
            <a:r>
              <a:rPr lang="zh-CN" altLang="en-US" sz="1300" b="1" dirty="0">
                <a:solidFill>
                  <a:schemeClr val="accent2"/>
                </a:solidFill>
                <a:latin typeface="微软雅黑" pitchFamily="34" charset="-122"/>
                <a:ea typeface="微软雅黑" pitchFamily="34" charset="-122"/>
              </a:rPr>
              <a:t>面向企业</a:t>
            </a:r>
          </a:p>
        </p:txBody>
      </p:sp>
      <p:sp>
        <p:nvSpPr>
          <p:cNvPr id="71" name="TextBox 102"/>
          <p:cNvSpPr txBox="1"/>
          <p:nvPr/>
        </p:nvSpPr>
        <p:spPr>
          <a:xfrm>
            <a:off x="8985704" y="5246839"/>
            <a:ext cx="1598421" cy="256541"/>
          </a:xfrm>
          <a:prstGeom prst="rect">
            <a:avLst/>
          </a:prstGeom>
          <a:noFill/>
        </p:spPr>
        <p:txBody>
          <a:bodyPr wrap="square" lIns="86420" tIns="43210" rIns="86420" bIns="43210" rtlCol="0">
            <a:spAutoFit/>
          </a:bodyPr>
          <a:lstStyle/>
          <a:p>
            <a:pPr marL="162037" indent="-162037">
              <a:buFont typeface="Wingdings" pitchFamily="2" charset="2"/>
              <a:buChar char="l"/>
            </a:pPr>
            <a:r>
              <a:rPr lang="zh-CN" altLang="en-US" sz="1100" b="1" dirty="0">
                <a:solidFill>
                  <a:schemeClr val="accent2"/>
                </a:solidFill>
                <a:latin typeface="微软雅黑" pitchFamily="34" charset="-122"/>
                <a:ea typeface="微软雅黑" pitchFamily="34" charset="-122"/>
              </a:rPr>
              <a:t>智能民生信息服务</a:t>
            </a:r>
          </a:p>
        </p:txBody>
      </p:sp>
      <p:sp>
        <p:nvSpPr>
          <p:cNvPr id="72" name="圆角矩形 71"/>
          <p:cNvSpPr/>
          <p:nvPr/>
        </p:nvSpPr>
        <p:spPr>
          <a:xfrm>
            <a:off x="744256" y="2169065"/>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defRPr/>
            </a:pPr>
            <a:r>
              <a:rPr lang="en-US" altLang="zh-CN" sz="1600" b="1" kern="0" dirty="0">
                <a:solidFill>
                  <a:schemeClr val="bg1"/>
                </a:solidFill>
                <a:latin typeface="微软雅黑" pitchFamily="34" charset="-122"/>
                <a:ea typeface="微软雅黑" pitchFamily="34" charset="-122"/>
              </a:rPr>
              <a:t>Mall</a:t>
            </a:r>
            <a:endParaRPr lang="zh-CN" altLang="en-US" sz="1600" b="1" kern="0" dirty="0">
              <a:solidFill>
                <a:schemeClr val="bg1"/>
              </a:solidFill>
              <a:latin typeface="微软雅黑" pitchFamily="34" charset="-122"/>
              <a:ea typeface="微软雅黑" pitchFamily="34" charset="-122"/>
            </a:endParaRPr>
          </a:p>
        </p:txBody>
      </p:sp>
      <p:pic>
        <p:nvPicPr>
          <p:cNvPr id="73" name="图片 72"/>
          <p:cNvPicPr>
            <a:picLocks noChangeAspect="1"/>
          </p:cNvPicPr>
          <p:nvPr/>
        </p:nvPicPr>
        <p:blipFill>
          <a:blip r:embed="rId4">
            <a:duotone>
              <a:schemeClr val="accent2">
                <a:shade val="45000"/>
                <a:satMod val="135000"/>
              </a:schemeClr>
              <a:prstClr val="white"/>
            </a:duotone>
          </a:blip>
          <a:stretch>
            <a:fillRect/>
          </a:stretch>
        </p:blipFill>
        <p:spPr>
          <a:xfrm>
            <a:off x="9434309" y="3186279"/>
            <a:ext cx="613055" cy="632035"/>
          </a:xfrm>
          <a:prstGeom prst="rect">
            <a:avLst/>
          </a:prstGeom>
        </p:spPr>
      </p:pic>
      <p:pic>
        <p:nvPicPr>
          <p:cNvPr id="74" name="图片 73"/>
          <p:cNvPicPr>
            <a:picLocks noChangeAspect="1"/>
          </p:cNvPicPr>
          <p:nvPr/>
        </p:nvPicPr>
        <p:blipFill>
          <a:blip r:embed="rId5">
            <a:duotone>
              <a:schemeClr val="accent2">
                <a:shade val="45000"/>
                <a:satMod val="135000"/>
              </a:schemeClr>
              <a:prstClr val="white"/>
            </a:duotone>
          </a:blip>
          <a:stretch>
            <a:fillRect/>
          </a:stretch>
        </p:blipFill>
        <p:spPr>
          <a:xfrm>
            <a:off x="9434309" y="4402418"/>
            <a:ext cx="635993" cy="623691"/>
          </a:xfrm>
          <a:prstGeom prst="rect">
            <a:avLst/>
          </a:prstGeom>
        </p:spPr>
      </p:pic>
      <p:sp>
        <p:nvSpPr>
          <p:cNvPr id="75" name="文本框 112"/>
          <p:cNvSpPr txBox="1"/>
          <p:nvPr/>
        </p:nvSpPr>
        <p:spPr>
          <a:xfrm>
            <a:off x="2947990" y="4190878"/>
            <a:ext cx="2510104" cy="641262"/>
          </a:xfrm>
          <a:prstGeom prst="rect">
            <a:avLst/>
          </a:prstGeom>
          <a:noFill/>
        </p:spPr>
        <p:txBody>
          <a:bodyPr wrap="none" lIns="86420" tIns="43210" rIns="86420" bIns="43210" rtlCol="0">
            <a:spAutoFit/>
          </a:bodyPr>
          <a:lstStyle/>
          <a:p>
            <a:pPr algn="ctr"/>
            <a:r>
              <a:rPr lang="zh-CN" altLang="en-US" b="1" dirty="0">
                <a:solidFill>
                  <a:schemeClr val="accent2"/>
                </a:solidFill>
                <a:latin typeface="Microsoft YaHei" charset="0"/>
                <a:ea typeface="Microsoft YaHei" charset="0"/>
                <a:cs typeface="Microsoft YaHei" charset="0"/>
              </a:rPr>
              <a:t>信息资源库</a:t>
            </a:r>
            <a:endParaRPr lang="en-US" altLang="zh-CN" b="1" dirty="0">
              <a:solidFill>
                <a:schemeClr val="accent2"/>
              </a:solidFill>
              <a:latin typeface="Microsoft YaHei" charset="0"/>
              <a:ea typeface="Microsoft YaHei" charset="0"/>
              <a:cs typeface="Microsoft YaHei" charset="0"/>
            </a:endParaRPr>
          </a:p>
          <a:p>
            <a:pPr algn="ctr"/>
            <a:r>
              <a:rPr lang="zh-CN" altLang="en-US" b="1" dirty="0">
                <a:solidFill>
                  <a:schemeClr val="accent2"/>
                </a:solidFill>
                <a:latin typeface="Microsoft YaHei" charset="0"/>
                <a:ea typeface="Microsoft YaHei" charset="0"/>
                <a:cs typeface="Microsoft YaHei" charset="0"/>
              </a:rPr>
              <a:t>（</a:t>
            </a:r>
            <a:r>
              <a:rPr lang="zh-CN" altLang="en-US" sz="1300" b="1" dirty="0">
                <a:solidFill>
                  <a:schemeClr val="accent2"/>
                </a:solidFill>
                <a:latin typeface="Microsoft YaHei" charset="0"/>
                <a:ea typeface="Microsoft YaHei" charset="0"/>
                <a:cs typeface="Microsoft YaHei" charset="0"/>
              </a:rPr>
              <a:t>原始库、主题库、指数库</a:t>
            </a:r>
            <a:r>
              <a:rPr lang="zh-CN" altLang="en-US" b="1" dirty="0">
                <a:solidFill>
                  <a:schemeClr val="accent2"/>
                </a:solidFill>
                <a:latin typeface="Microsoft YaHei" charset="0"/>
                <a:ea typeface="Microsoft YaHei" charset="0"/>
                <a:cs typeface="Microsoft YaHei" charset="0"/>
              </a:rPr>
              <a:t>）</a:t>
            </a:r>
          </a:p>
        </p:txBody>
      </p:sp>
      <p:sp>
        <p:nvSpPr>
          <p:cNvPr id="77" name="圆角矩形 76"/>
          <p:cNvSpPr/>
          <p:nvPr/>
        </p:nvSpPr>
        <p:spPr>
          <a:xfrm>
            <a:off x="741182" y="4549722"/>
            <a:ext cx="1525290" cy="452510"/>
          </a:xfrm>
          <a:prstGeom prst="roundRect">
            <a:avLst>
              <a:gd name="adj" fmla="val 0"/>
            </a:avLst>
          </a:prstGeom>
          <a:solidFill>
            <a:schemeClr val="tx1">
              <a:lumMod val="50000"/>
              <a:lumOff val="50000"/>
            </a:schemeClr>
          </a:solidFill>
          <a:ln w="12700" cap="flat" cmpd="sng" algn="ctr">
            <a:noFill/>
            <a:prstDash val="solid"/>
          </a:ln>
          <a:effectLst/>
        </p:spPr>
        <p:txBody>
          <a:bodyPr lIns="86420" tIns="43210" rIns="86420" bIns="43210" rtlCol="0" anchor="ctr"/>
          <a:lstStyle/>
          <a:p>
            <a:pPr algn="ctr" defTabSz="864199"/>
            <a:r>
              <a:rPr lang="en-US" altLang="zh-CN" sz="1600" b="1" kern="0" dirty="0">
                <a:solidFill>
                  <a:schemeClr val="bg1"/>
                </a:solidFill>
                <a:latin typeface="微软雅黑" pitchFamily="34" charset="-122"/>
                <a:ea typeface="微软雅黑" pitchFamily="34" charset="-122"/>
              </a:rPr>
              <a:t>…</a:t>
            </a:r>
            <a:endParaRPr lang="zh-CN" altLang="en-US" sz="1600" b="1" kern="0" dirty="0">
              <a:solidFill>
                <a:schemeClr val="bg1"/>
              </a:solidFill>
              <a:latin typeface="微软雅黑" pitchFamily="34" charset="-122"/>
              <a:ea typeface="微软雅黑" pitchFamily="34" charset="-122"/>
            </a:endParaRPr>
          </a:p>
        </p:txBody>
      </p:sp>
      <p:sp>
        <p:nvSpPr>
          <p:cNvPr id="78" name="TextBox 388"/>
          <p:cNvSpPr txBox="1"/>
          <p:nvPr/>
        </p:nvSpPr>
        <p:spPr>
          <a:xfrm>
            <a:off x="8890007" y="2533549"/>
            <a:ext cx="1707606" cy="290963"/>
          </a:xfrm>
          <a:prstGeom prst="rect">
            <a:avLst/>
          </a:prstGeom>
          <a:noFill/>
        </p:spPr>
        <p:txBody>
          <a:bodyPr wrap="square" lIns="86420" tIns="43210" rIns="86420" bIns="43210" rtlCol="0">
            <a:spAutoFit/>
          </a:bodyPr>
          <a:lstStyle/>
          <a:p>
            <a:pPr algn="ctr"/>
            <a:r>
              <a:rPr lang="zh-CN" altLang="en-US" sz="1300" b="1" dirty="0">
                <a:solidFill>
                  <a:schemeClr val="accent2"/>
                </a:solidFill>
                <a:latin typeface="微软雅黑" pitchFamily="34" charset="-122"/>
                <a:ea typeface="微软雅黑" pitchFamily="34" charset="-122"/>
              </a:rPr>
              <a:t>面向政府</a:t>
            </a:r>
          </a:p>
        </p:txBody>
      </p:sp>
      <p:sp>
        <p:nvSpPr>
          <p:cNvPr id="79" name="TextBox 391"/>
          <p:cNvSpPr txBox="1"/>
          <p:nvPr/>
        </p:nvSpPr>
        <p:spPr>
          <a:xfrm>
            <a:off x="8952462" y="2752905"/>
            <a:ext cx="1529292" cy="256541"/>
          </a:xfrm>
          <a:prstGeom prst="rect">
            <a:avLst/>
          </a:prstGeom>
          <a:noFill/>
        </p:spPr>
        <p:txBody>
          <a:bodyPr wrap="square" lIns="86420" tIns="43210" rIns="86420" bIns="43210" rtlCol="0">
            <a:spAutoFit/>
          </a:bodyPr>
          <a:lstStyle/>
          <a:p>
            <a:pPr marL="162037" indent="-162037">
              <a:buFont typeface="Wingdings" pitchFamily="2" charset="2"/>
              <a:buChar char="l"/>
            </a:pPr>
            <a:r>
              <a:rPr lang="zh-CN" altLang="en-US" sz="1100" b="1" dirty="0">
                <a:solidFill>
                  <a:schemeClr val="accent2"/>
                </a:solidFill>
                <a:latin typeface="微软雅黑" pitchFamily="34" charset="-122"/>
                <a:ea typeface="微软雅黑" pitchFamily="34" charset="-122"/>
              </a:rPr>
              <a:t>智能民生管理服务</a:t>
            </a:r>
          </a:p>
        </p:txBody>
      </p:sp>
      <p:pic>
        <p:nvPicPr>
          <p:cNvPr id="80" name="图片 79"/>
          <p:cNvPicPr>
            <a:picLocks noChangeAspect="1"/>
          </p:cNvPicPr>
          <p:nvPr/>
        </p:nvPicPr>
        <p:blipFill>
          <a:blip r:embed="rId5">
            <a:duotone>
              <a:schemeClr val="accent2">
                <a:shade val="45000"/>
                <a:satMod val="135000"/>
              </a:schemeClr>
              <a:prstClr val="white"/>
            </a:duotone>
          </a:blip>
          <a:stretch>
            <a:fillRect/>
          </a:stretch>
        </p:blipFill>
        <p:spPr>
          <a:xfrm>
            <a:off x="9399111" y="1853572"/>
            <a:ext cx="635993" cy="623691"/>
          </a:xfrm>
          <a:prstGeom prst="rect">
            <a:avLst/>
          </a:prstGeom>
        </p:spPr>
      </p:pic>
      <p:sp>
        <p:nvSpPr>
          <p:cNvPr id="81" name="圆角矩形 57">
            <a:extLst>
              <a:ext uri="{FF2B5EF4-FFF2-40B4-BE49-F238E27FC236}">
                <a16:creationId xmlns:a16="http://schemas.microsoft.com/office/drawing/2014/main" id="{378A6A63-6B0B-4BDC-AE7A-F60F0E7032E6}"/>
              </a:ext>
            </a:extLst>
          </p:cNvPr>
          <p:cNvSpPr/>
          <p:nvPr/>
        </p:nvSpPr>
        <p:spPr>
          <a:xfrm>
            <a:off x="5894882" y="4470284"/>
            <a:ext cx="1892816" cy="492270"/>
          </a:xfrm>
          <a:prstGeom prst="roundRect">
            <a:avLst>
              <a:gd name="adj" fmla="val 0"/>
            </a:avLst>
          </a:prstGeom>
          <a:solidFill>
            <a:schemeClr val="accent2"/>
          </a:solidFill>
          <a:ln w="9525" cap="flat" cmpd="sng" algn="ctr">
            <a:noFill/>
            <a:prstDash val="solid"/>
          </a:ln>
          <a:effectLst/>
        </p:spPr>
        <p:txBody>
          <a:bodyPr lIns="86420" tIns="43210" rIns="86420" bIns="43210" rtlCol="0" anchor="ctr"/>
          <a:lstStyle/>
          <a:p>
            <a:pPr algn="ctr" defTabSz="864199">
              <a:defRPr/>
            </a:pPr>
            <a:r>
              <a:rPr lang="zh-CN" altLang="en-US" b="1" kern="0" dirty="0">
                <a:solidFill>
                  <a:schemeClr val="bg1"/>
                </a:solidFill>
                <a:latin typeface="微软雅黑" pitchFamily="34" charset="-122"/>
                <a:ea typeface="微软雅黑" pitchFamily="34" charset="-122"/>
              </a:rPr>
              <a:t>数据模型化</a:t>
            </a:r>
          </a:p>
        </p:txBody>
      </p:sp>
      <p:cxnSp>
        <p:nvCxnSpPr>
          <p:cNvPr id="82" name="直接箭头连接符 42">
            <a:extLst>
              <a:ext uri="{FF2B5EF4-FFF2-40B4-BE49-F238E27FC236}">
                <a16:creationId xmlns:a16="http://schemas.microsoft.com/office/drawing/2014/main" id="{351EA199-A9B5-42C4-BB69-1C9A508A182D}"/>
              </a:ext>
            </a:extLst>
          </p:cNvPr>
          <p:cNvCxnSpPr>
            <a:cxnSpLocks/>
          </p:cNvCxnSpPr>
          <p:nvPr/>
        </p:nvCxnSpPr>
        <p:spPr>
          <a:xfrm flipH="1" flipV="1">
            <a:off x="5282183" y="4699462"/>
            <a:ext cx="540000" cy="7977"/>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790730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观指数而知民生</a:t>
            </a:r>
          </a:p>
        </p:txBody>
      </p:sp>
      <p:sp>
        <p:nvSpPr>
          <p:cNvPr id="27" name="标题 1"/>
          <p:cNvSpPr txBox="1">
            <a:spLocks/>
          </p:cNvSpPr>
          <p:nvPr/>
        </p:nvSpPr>
        <p:spPr>
          <a:xfrm>
            <a:off x="789391" y="1951922"/>
            <a:ext cx="979844" cy="3810654"/>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zh-CN" altLang="en-US" sz="3600" b="1" dirty="0">
                <a:solidFill>
                  <a:schemeClr val="accent2"/>
                </a:solidFill>
                <a:latin typeface="微软雅黑" pitchFamily="34" charset="-122"/>
                <a:ea typeface="微软雅黑" pitchFamily="34" charset="-122"/>
              </a:rPr>
              <a:t>民生微指数</a:t>
            </a:r>
          </a:p>
        </p:txBody>
      </p:sp>
      <p:sp>
        <p:nvSpPr>
          <p:cNvPr id="29" name="矩形 28"/>
          <p:cNvSpPr/>
          <p:nvPr/>
        </p:nvSpPr>
        <p:spPr>
          <a:xfrm flipH="1">
            <a:off x="1913628" y="979642"/>
            <a:ext cx="45719" cy="4919185"/>
          </a:xfrm>
          <a:prstGeom prst="rect">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2387421" y="914400"/>
            <a:ext cx="8242479" cy="796772"/>
            <a:chOff x="1197720" y="3478788"/>
            <a:chExt cx="7393651" cy="1150937"/>
          </a:xfrm>
        </p:grpSpPr>
        <p:sp>
          <p:nvSpPr>
            <p:cNvPr id="37" name="矩形 36"/>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8" name="矩形 37"/>
            <p:cNvSpPr/>
            <p:nvPr/>
          </p:nvSpPr>
          <p:spPr>
            <a:xfrm>
              <a:off x="1197722" y="3478788"/>
              <a:ext cx="1129373"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zh-CN" altLang="en-US" b="1" dirty="0">
                  <a:solidFill>
                    <a:schemeClr val="bg1"/>
                  </a:solidFill>
                  <a:latin typeface="微软雅黑"/>
                  <a:ea typeface="微软雅黑"/>
                  <a:cs typeface="微软雅黑"/>
                </a:rPr>
                <a:t>物价</a:t>
              </a:r>
              <a:endParaRPr lang="en-US" altLang="zh-CN" b="1" dirty="0">
                <a:solidFill>
                  <a:schemeClr val="bg1"/>
                </a:solidFill>
                <a:latin typeface="微软雅黑"/>
                <a:ea typeface="微软雅黑"/>
                <a:cs typeface="微软雅黑"/>
              </a:endParaRPr>
            </a:p>
            <a:p>
              <a:pPr algn="ctr">
                <a:defRPr/>
              </a:pPr>
              <a:r>
                <a:rPr lang="zh-CN" altLang="en-US" b="1" dirty="0">
                  <a:solidFill>
                    <a:schemeClr val="bg1"/>
                  </a:solidFill>
                  <a:latin typeface="微软雅黑"/>
                  <a:ea typeface="微软雅黑"/>
                  <a:cs typeface="微软雅黑"/>
                </a:rPr>
                <a:t>指数</a:t>
              </a:r>
            </a:p>
          </p:txBody>
        </p:sp>
        <p:sp>
          <p:nvSpPr>
            <p:cNvPr id="39" name="右箭头 38"/>
            <p:cNvSpPr/>
            <p:nvPr/>
          </p:nvSpPr>
          <p:spPr>
            <a:xfrm>
              <a:off x="2111196" y="3837563"/>
              <a:ext cx="360363" cy="433387"/>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grpSp>
      <p:grpSp>
        <p:nvGrpSpPr>
          <p:cNvPr id="41" name="组合 40"/>
          <p:cNvGrpSpPr/>
          <p:nvPr/>
        </p:nvGrpSpPr>
        <p:grpSpPr>
          <a:xfrm>
            <a:off x="2387421" y="1948461"/>
            <a:ext cx="8256835" cy="796772"/>
            <a:chOff x="1184842" y="3478788"/>
            <a:chExt cx="7406529" cy="1150937"/>
          </a:xfrm>
        </p:grpSpPr>
        <p:sp>
          <p:nvSpPr>
            <p:cNvPr id="42" name="矩形 41"/>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43" name="矩形 42"/>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zh-CN" altLang="en-US" b="1" dirty="0">
                  <a:solidFill>
                    <a:schemeClr val="bg1"/>
                  </a:solidFill>
                  <a:latin typeface="微软雅黑"/>
                  <a:ea typeface="微软雅黑"/>
                  <a:cs typeface="微软雅黑"/>
                </a:rPr>
                <a:t>景气</a:t>
              </a:r>
              <a:endParaRPr lang="en-US" altLang="zh-CN" b="1" dirty="0">
                <a:solidFill>
                  <a:schemeClr val="bg1"/>
                </a:solidFill>
                <a:latin typeface="微软雅黑"/>
                <a:ea typeface="微软雅黑"/>
                <a:cs typeface="微软雅黑"/>
              </a:endParaRPr>
            </a:p>
            <a:p>
              <a:pPr algn="ctr">
                <a:defRPr/>
              </a:pPr>
              <a:r>
                <a:rPr lang="zh-CN" altLang="en-US" b="1" dirty="0">
                  <a:solidFill>
                    <a:schemeClr val="bg1"/>
                  </a:solidFill>
                  <a:latin typeface="微软雅黑"/>
                  <a:ea typeface="微软雅黑"/>
                  <a:cs typeface="微软雅黑"/>
                </a:rPr>
                <a:t>指数</a:t>
              </a:r>
            </a:p>
          </p:txBody>
        </p:sp>
        <p:sp>
          <p:nvSpPr>
            <p:cNvPr id="44" name="右箭头 43"/>
            <p:cNvSpPr/>
            <p:nvPr/>
          </p:nvSpPr>
          <p:spPr>
            <a:xfrm>
              <a:off x="2111196" y="3837563"/>
              <a:ext cx="360363" cy="433387"/>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grpSp>
      <p:sp>
        <p:nvSpPr>
          <p:cNvPr id="45" name="矩形 44"/>
          <p:cNvSpPr/>
          <p:nvPr/>
        </p:nvSpPr>
        <p:spPr>
          <a:xfrm>
            <a:off x="3921188" y="2081447"/>
            <a:ext cx="6569011" cy="523220"/>
          </a:xfrm>
          <a:prstGeom prst="rect">
            <a:avLst/>
          </a:prstGeom>
        </p:spPr>
        <p:txBody>
          <a:bodyPr wrap="square">
            <a:spAutoFit/>
          </a:bodyPr>
          <a:lstStyle/>
          <a:p>
            <a:pPr algn="just">
              <a:defRPr/>
            </a:pPr>
            <a:r>
              <a:rPr lang="zh-CN" altLang="en-US" sz="1400" kern="0" dirty="0">
                <a:solidFill>
                  <a:sysClr val="windowText" lastClr="000000">
                    <a:lumMod val="65000"/>
                    <a:lumOff val="35000"/>
                  </a:sysClr>
                </a:solidFill>
                <a:latin typeface="Arial" pitchFamily="34" charset="0"/>
                <a:ea typeface="微软雅黑" pitchFamily="34" charset="-122"/>
                <a:cs typeface="Arial" pitchFamily="34" charset="0"/>
              </a:rPr>
              <a:t>通过对城市各行业的票据信息汇总，进行趋势性以及周期性的分析，建立指数模型，反应城市行业发展及景气情况</a:t>
            </a:r>
            <a:endParaRPr lang="en-US" altLang="zh-CN" sz="1400" kern="0" dirty="0">
              <a:solidFill>
                <a:sysClr val="windowText" lastClr="000000">
                  <a:lumMod val="65000"/>
                  <a:lumOff val="35000"/>
                </a:sysClr>
              </a:solidFill>
              <a:latin typeface="Arial" pitchFamily="34" charset="0"/>
              <a:ea typeface="微软雅黑" pitchFamily="34" charset="-122"/>
              <a:cs typeface="Arial" pitchFamily="34" charset="0"/>
            </a:endParaRPr>
          </a:p>
        </p:txBody>
      </p:sp>
      <p:grpSp>
        <p:nvGrpSpPr>
          <p:cNvPr id="46" name="组合 45"/>
          <p:cNvGrpSpPr/>
          <p:nvPr/>
        </p:nvGrpSpPr>
        <p:grpSpPr>
          <a:xfrm>
            <a:off x="2387421" y="2990791"/>
            <a:ext cx="8242477" cy="796772"/>
            <a:chOff x="1197722" y="3478788"/>
            <a:chExt cx="7393649" cy="1150937"/>
          </a:xfrm>
        </p:grpSpPr>
        <p:sp>
          <p:nvSpPr>
            <p:cNvPr id="47" name="矩形 46"/>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48" name="矩形 47"/>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zh-CN" altLang="en-US" b="1" dirty="0">
                  <a:solidFill>
                    <a:schemeClr val="bg1"/>
                  </a:solidFill>
                  <a:latin typeface="微软雅黑"/>
                  <a:ea typeface="微软雅黑"/>
                  <a:cs typeface="微软雅黑"/>
                </a:rPr>
                <a:t>消费者</a:t>
              </a:r>
              <a:endParaRPr lang="en-US" altLang="zh-CN" b="1" dirty="0">
                <a:solidFill>
                  <a:schemeClr val="bg1"/>
                </a:solidFill>
                <a:latin typeface="微软雅黑"/>
                <a:ea typeface="微软雅黑"/>
                <a:cs typeface="微软雅黑"/>
              </a:endParaRPr>
            </a:p>
            <a:p>
              <a:pPr algn="ctr">
                <a:defRPr/>
              </a:pPr>
              <a:r>
                <a:rPr lang="zh-CN" altLang="en-US" b="1" dirty="0">
                  <a:solidFill>
                    <a:schemeClr val="bg1"/>
                  </a:solidFill>
                  <a:latin typeface="微软雅黑"/>
                  <a:ea typeface="微软雅黑"/>
                  <a:cs typeface="微软雅黑"/>
                </a:rPr>
                <a:t>指数</a:t>
              </a:r>
            </a:p>
          </p:txBody>
        </p:sp>
        <p:sp>
          <p:nvSpPr>
            <p:cNvPr id="49" name="右箭头 48"/>
            <p:cNvSpPr/>
            <p:nvPr/>
          </p:nvSpPr>
          <p:spPr>
            <a:xfrm>
              <a:off x="2111196" y="3837563"/>
              <a:ext cx="360363" cy="433387"/>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50" name="标题 1"/>
            <p:cNvSpPr txBox="1">
              <a:spLocks/>
            </p:cNvSpPr>
            <p:nvPr/>
          </p:nvSpPr>
          <p:spPr bwMode="auto">
            <a:xfrm>
              <a:off x="2596320" y="3837563"/>
              <a:ext cx="5869739" cy="431800"/>
            </a:xfrm>
            <a:prstGeom prst="rect">
              <a:avLst/>
            </a:prstGeom>
            <a:noFill/>
            <a:ln w="9525">
              <a:noFill/>
              <a:miter lim="800000"/>
              <a:headEnd/>
              <a:tailEnd/>
            </a:ln>
          </p:spPr>
          <p:txBody>
            <a:bodyPr anchor="ctr"/>
            <a:lstStyle/>
            <a:p>
              <a:pPr algn="just">
                <a:defRPr/>
              </a:pPr>
              <a:r>
                <a:rPr lang="zh-CN" altLang="en-US" sz="1400" kern="0" dirty="0">
                  <a:solidFill>
                    <a:sysClr val="windowText" lastClr="000000">
                      <a:lumMod val="65000"/>
                      <a:lumOff val="35000"/>
                    </a:sysClr>
                  </a:solidFill>
                  <a:latin typeface="Arial" pitchFamily="34" charset="0"/>
                  <a:ea typeface="微软雅黑" pitchFamily="34" charset="-122"/>
                  <a:cs typeface="Arial" pitchFamily="34" charset="0"/>
                </a:rPr>
                <a:t>根据消费及变动信息，建立模型，加工生成消费者满意指数、信心指数、预期指数、购买力指数等</a:t>
              </a:r>
              <a:endParaRPr lang="en-US" altLang="zh-CN" sz="1400" kern="0" dirty="0">
                <a:solidFill>
                  <a:sysClr val="windowText" lastClr="000000">
                    <a:lumMod val="65000"/>
                    <a:lumOff val="35000"/>
                  </a:sysClr>
                </a:solidFill>
                <a:latin typeface="Arial" pitchFamily="34" charset="0"/>
                <a:ea typeface="微软雅黑" pitchFamily="34" charset="-122"/>
                <a:cs typeface="Arial" pitchFamily="34" charset="0"/>
              </a:endParaRPr>
            </a:p>
          </p:txBody>
        </p:sp>
      </p:grpSp>
      <p:grpSp>
        <p:nvGrpSpPr>
          <p:cNvPr id="51" name="组合 50"/>
          <p:cNvGrpSpPr/>
          <p:nvPr/>
        </p:nvGrpSpPr>
        <p:grpSpPr>
          <a:xfrm>
            <a:off x="2387421" y="4076700"/>
            <a:ext cx="8242479" cy="796772"/>
            <a:chOff x="1197720" y="3478788"/>
            <a:chExt cx="7393651" cy="1150937"/>
          </a:xfrm>
        </p:grpSpPr>
        <p:sp>
          <p:nvSpPr>
            <p:cNvPr id="52" name="矩形 51"/>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53" name="矩形 52"/>
            <p:cNvSpPr/>
            <p:nvPr/>
          </p:nvSpPr>
          <p:spPr>
            <a:xfrm>
              <a:off x="1197722" y="3478788"/>
              <a:ext cx="1129373"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zh-CN" altLang="en-US" b="1" dirty="0">
                  <a:solidFill>
                    <a:schemeClr val="bg1"/>
                  </a:solidFill>
                  <a:latin typeface="微软雅黑"/>
                  <a:ea typeface="微软雅黑"/>
                  <a:cs typeface="微软雅黑"/>
                </a:rPr>
                <a:t>发展</a:t>
              </a:r>
              <a:endParaRPr lang="en-US" altLang="zh-CN" b="1" dirty="0">
                <a:solidFill>
                  <a:schemeClr val="bg1"/>
                </a:solidFill>
                <a:latin typeface="微软雅黑"/>
                <a:ea typeface="微软雅黑"/>
                <a:cs typeface="微软雅黑"/>
              </a:endParaRPr>
            </a:p>
            <a:p>
              <a:pPr algn="ctr">
                <a:defRPr/>
              </a:pPr>
              <a:r>
                <a:rPr lang="zh-CN" altLang="en-US" b="1" dirty="0">
                  <a:solidFill>
                    <a:schemeClr val="bg1"/>
                  </a:solidFill>
                  <a:latin typeface="微软雅黑"/>
                  <a:ea typeface="微软雅黑"/>
                  <a:cs typeface="微软雅黑"/>
                </a:rPr>
                <a:t>指数</a:t>
              </a:r>
            </a:p>
          </p:txBody>
        </p:sp>
        <p:sp>
          <p:nvSpPr>
            <p:cNvPr id="54" name="右箭头 53"/>
            <p:cNvSpPr/>
            <p:nvPr/>
          </p:nvSpPr>
          <p:spPr>
            <a:xfrm>
              <a:off x="2111196" y="3837563"/>
              <a:ext cx="360363" cy="433387"/>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grpSp>
      <p:grpSp>
        <p:nvGrpSpPr>
          <p:cNvPr id="56" name="组合 55"/>
          <p:cNvGrpSpPr/>
          <p:nvPr/>
        </p:nvGrpSpPr>
        <p:grpSpPr>
          <a:xfrm>
            <a:off x="2387421" y="5161561"/>
            <a:ext cx="8256835" cy="796772"/>
            <a:chOff x="1184842" y="3478788"/>
            <a:chExt cx="7406529" cy="1150937"/>
          </a:xfrm>
        </p:grpSpPr>
        <p:sp>
          <p:nvSpPr>
            <p:cNvPr id="57" name="矩形 56"/>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58" name="矩形 57"/>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zh-CN" altLang="en-US" b="1" dirty="0">
                  <a:solidFill>
                    <a:schemeClr val="bg1"/>
                  </a:solidFill>
                  <a:latin typeface="微软雅黑"/>
                  <a:ea typeface="微软雅黑"/>
                  <a:cs typeface="微软雅黑"/>
                </a:rPr>
                <a:t>风险</a:t>
              </a:r>
              <a:endParaRPr lang="en-US" altLang="zh-CN" b="1" dirty="0">
                <a:solidFill>
                  <a:schemeClr val="bg1"/>
                </a:solidFill>
                <a:latin typeface="微软雅黑"/>
                <a:ea typeface="微软雅黑"/>
                <a:cs typeface="微软雅黑"/>
              </a:endParaRPr>
            </a:p>
            <a:p>
              <a:pPr algn="ctr">
                <a:defRPr/>
              </a:pPr>
              <a:r>
                <a:rPr lang="zh-CN" altLang="en-US" b="1" dirty="0">
                  <a:solidFill>
                    <a:schemeClr val="bg1"/>
                  </a:solidFill>
                  <a:latin typeface="微软雅黑"/>
                  <a:ea typeface="微软雅黑"/>
                  <a:cs typeface="微软雅黑"/>
                </a:rPr>
                <a:t>指数</a:t>
              </a:r>
            </a:p>
          </p:txBody>
        </p:sp>
        <p:sp>
          <p:nvSpPr>
            <p:cNvPr id="59" name="右箭头 58"/>
            <p:cNvSpPr/>
            <p:nvPr/>
          </p:nvSpPr>
          <p:spPr>
            <a:xfrm>
              <a:off x="2111196" y="3837563"/>
              <a:ext cx="360363" cy="433387"/>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grpSp>
      <p:sp>
        <p:nvSpPr>
          <p:cNvPr id="66" name="矩形 65"/>
          <p:cNvSpPr/>
          <p:nvPr/>
        </p:nvSpPr>
        <p:spPr>
          <a:xfrm>
            <a:off x="3933736" y="1089902"/>
            <a:ext cx="6556464" cy="523220"/>
          </a:xfrm>
          <a:prstGeom prst="rect">
            <a:avLst/>
          </a:prstGeom>
        </p:spPr>
        <p:txBody>
          <a:bodyPr wrap="square">
            <a:spAutoFit/>
          </a:bodyPr>
          <a:lstStyle/>
          <a:p>
            <a:pPr eaLnBrk="0" hangingPunct="0"/>
            <a:r>
              <a:rPr lang="zh-CN" altLang="en-US" sz="1400" kern="0" dirty="0">
                <a:solidFill>
                  <a:sysClr val="windowText" lastClr="000000">
                    <a:lumMod val="65000"/>
                    <a:lumOff val="35000"/>
                  </a:sysClr>
                </a:solidFill>
                <a:latin typeface="微软雅黑" panose="020B0503020204020204" pitchFamily="34" charset="-122"/>
                <a:ea typeface="微软雅黑" panose="020B0503020204020204" pitchFamily="34" charset="-122"/>
                <a:cs typeface="Arial" pitchFamily="34" charset="0"/>
              </a:rPr>
              <a:t>汇集票据、发票价格信息，建立模型，呈现某类商品价格水平和变动趋势，生成社会关注的消费价格指数（</a:t>
            </a:r>
            <a:r>
              <a:rPr lang="en-US" altLang="zh-CN" sz="1400" kern="0" dirty="0">
                <a:solidFill>
                  <a:sysClr val="windowText" lastClr="000000">
                    <a:lumMod val="65000"/>
                    <a:lumOff val="35000"/>
                  </a:sysClr>
                </a:solidFill>
                <a:latin typeface="微软雅黑" panose="020B0503020204020204" pitchFamily="34" charset="-122"/>
                <a:ea typeface="微软雅黑" panose="020B0503020204020204" pitchFamily="34" charset="-122"/>
                <a:cs typeface="Arial" pitchFamily="34" charset="0"/>
              </a:rPr>
              <a:t>CPI</a:t>
            </a:r>
            <a:r>
              <a:rPr lang="zh-CN" altLang="en-US" sz="1400" kern="0" dirty="0">
                <a:solidFill>
                  <a:sysClr val="windowText" lastClr="000000">
                    <a:lumMod val="65000"/>
                    <a:lumOff val="35000"/>
                  </a:sysClr>
                </a:solidFill>
                <a:latin typeface="微软雅黑" panose="020B0503020204020204" pitchFamily="34" charset="-122"/>
                <a:ea typeface="微软雅黑" panose="020B0503020204020204" pitchFamily="34" charset="-122"/>
                <a:cs typeface="Arial" pitchFamily="34" charset="0"/>
              </a:rPr>
              <a:t>），并可以细化分类，如餐饮类、酒店类等。</a:t>
            </a:r>
            <a:endParaRPr lang="zh-CN" altLang="en-US" sz="1400" dirty="0">
              <a:latin typeface="微软雅黑" pitchFamily="34" charset="-122"/>
              <a:ea typeface="微软雅黑" pitchFamily="34" charset="-122"/>
            </a:endParaRPr>
          </a:p>
        </p:txBody>
      </p:sp>
      <p:sp>
        <p:nvSpPr>
          <p:cNvPr id="67" name="标题 1"/>
          <p:cNvSpPr txBox="1">
            <a:spLocks/>
          </p:cNvSpPr>
          <p:nvPr/>
        </p:nvSpPr>
        <p:spPr bwMode="auto">
          <a:xfrm>
            <a:off x="3946585" y="4305964"/>
            <a:ext cx="6543614" cy="298927"/>
          </a:xfrm>
          <a:prstGeom prst="rect">
            <a:avLst/>
          </a:prstGeom>
          <a:noFill/>
          <a:ln w="9525">
            <a:noFill/>
            <a:miter lim="800000"/>
            <a:headEnd/>
            <a:tailEnd/>
          </a:ln>
        </p:spPr>
        <p:txBody>
          <a:bodyPr anchor="ctr"/>
          <a:lstStyle/>
          <a:p>
            <a:pPr algn="just">
              <a:defRPr/>
            </a:pPr>
            <a:r>
              <a:rPr lang="zh-CN" altLang="en-US" sz="1400" kern="0" dirty="0">
                <a:solidFill>
                  <a:sysClr val="windowText" lastClr="000000">
                    <a:lumMod val="65000"/>
                    <a:lumOff val="35000"/>
                  </a:sysClr>
                </a:solidFill>
                <a:latin typeface="Arial" pitchFamily="34" charset="0"/>
                <a:ea typeface="微软雅黑" pitchFamily="34" charset="-122"/>
                <a:cs typeface="Arial" pitchFamily="34" charset="0"/>
              </a:rPr>
              <a:t>汇集城市的消费、教育、医疗、加油、餐饮、娱乐、生活服务等方面的供需、消费变动、保障、信用等，建立指数体系，反映国计民生</a:t>
            </a:r>
            <a:endParaRPr lang="en-US" altLang="zh-CN" sz="1400" kern="0" dirty="0">
              <a:solidFill>
                <a:sysClr val="windowText" lastClr="000000">
                  <a:lumMod val="65000"/>
                  <a:lumOff val="35000"/>
                </a:sysClr>
              </a:solidFill>
              <a:latin typeface="Arial" pitchFamily="34" charset="0"/>
              <a:ea typeface="微软雅黑" pitchFamily="34" charset="-122"/>
              <a:cs typeface="Arial" pitchFamily="34" charset="0"/>
            </a:endParaRPr>
          </a:p>
        </p:txBody>
      </p:sp>
      <p:sp>
        <p:nvSpPr>
          <p:cNvPr id="68" name="标题 1"/>
          <p:cNvSpPr txBox="1">
            <a:spLocks/>
          </p:cNvSpPr>
          <p:nvPr/>
        </p:nvSpPr>
        <p:spPr bwMode="auto">
          <a:xfrm>
            <a:off x="3959285" y="5398067"/>
            <a:ext cx="6543614" cy="298927"/>
          </a:xfrm>
          <a:prstGeom prst="rect">
            <a:avLst/>
          </a:prstGeom>
          <a:noFill/>
          <a:ln w="9525">
            <a:noFill/>
            <a:miter lim="800000"/>
            <a:headEnd/>
            <a:tailEnd/>
          </a:ln>
        </p:spPr>
        <p:txBody>
          <a:bodyPr anchor="ctr"/>
          <a:lstStyle/>
          <a:p>
            <a:pPr algn="just">
              <a:defRPr/>
            </a:pPr>
            <a:r>
              <a:rPr lang="zh-CN" altLang="en-US" sz="1400" kern="0" dirty="0">
                <a:solidFill>
                  <a:sysClr val="windowText" lastClr="000000">
                    <a:lumMod val="65000"/>
                    <a:lumOff val="35000"/>
                  </a:sysClr>
                </a:solidFill>
                <a:latin typeface="Arial" pitchFamily="34" charset="0"/>
                <a:ea typeface="微软雅黑" pitchFamily="34" charset="-122"/>
                <a:cs typeface="Arial" pitchFamily="34" charset="0"/>
              </a:rPr>
              <a:t>建立风险指数体系，对市场活跃度、行业风险、企业风险、企业城战、企业运营健康、企业合规、企业诚信等方面进行加工生成指数，防控城市民生风险</a:t>
            </a:r>
            <a:endParaRPr lang="en-US" altLang="zh-CN" sz="1400" kern="0" dirty="0">
              <a:solidFill>
                <a:sysClr val="windowText" lastClr="000000">
                  <a:lumMod val="65000"/>
                  <a:lumOff val="35000"/>
                </a:sysClr>
              </a:solidFill>
              <a:latin typeface="Arial" pitchFamily="34" charset="0"/>
              <a:ea typeface="微软雅黑" pitchFamily="34" charset="-122"/>
              <a:cs typeface="Arial" pitchFamily="34" charset="0"/>
            </a:endParaRPr>
          </a:p>
        </p:txBody>
      </p:sp>
    </p:spTree>
    <p:extLst>
      <p:ext uri="{BB962C8B-B14F-4D97-AF65-F5344CB8AC3E}">
        <p14:creationId xmlns:p14="http://schemas.microsoft.com/office/powerpoint/2010/main" val="1901399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a:spLocks noGrp="1"/>
          </p:cNvSpPr>
          <p:nvPr>
            <p:ph type="title"/>
          </p:nvPr>
        </p:nvSpPr>
        <p:spPr>
          <a:xfrm>
            <a:off x="1132291" y="1144062"/>
            <a:ext cx="979844" cy="3813222"/>
          </a:xfrm>
        </p:spPr>
        <p:txBody>
          <a:bodyPr>
            <a:normAutofit/>
          </a:bodyPr>
          <a:lstStyle/>
          <a:p>
            <a:r>
              <a:rPr lang="zh-CN" altLang="en-US" b="1" dirty="0">
                <a:solidFill>
                  <a:schemeClr val="tx1"/>
                </a:solidFill>
                <a:latin typeface="微软雅黑" pitchFamily="34" charset="-122"/>
                <a:ea typeface="微软雅黑" pitchFamily="34" charset="-122"/>
              </a:rPr>
              <a:t>目录</a:t>
            </a:r>
          </a:p>
        </p:txBody>
      </p:sp>
      <p:grpSp>
        <p:nvGrpSpPr>
          <p:cNvPr id="17" name="组合 16"/>
          <p:cNvGrpSpPr/>
          <p:nvPr/>
        </p:nvGrpSpPr>
        <p:grpSpPr>
          <a:xfrm>
            <a:off x="2730321" y="3164004"/>
            <a:ext cx="7393649" cy="655330"/>
            <a:chOff x="1197722" y="3478788"/>
            <a:chExt cx="7393649" cy="1150937"/>
          </a:xfrm>
        </p:grpSpPr>
        <p:sp>
          <p:nvSpPr>
            <p:cNvPr id="12" name="矩形 11"/>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13" name="矩形 12"/>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3</a:t>
              </a:r>
              <a:endParaRPr lang="zh-CN" altLang="en-US" sz="2800" dirty="0">
                <a:solidFill>
                  <a:schemeClr val="bg1"/>
                </a:solidFill>
                <a:latin typeface="微软雅黑"/>
                <a:ea typeface="微软雅黑"/>
                <a:cs typeface="微软雅黑"/>
              </a:endParaRPr>
            </a:p>
          </p:txBody>
        </p:sp>
        <p:sp>
          <p:nvSpPr>
            <p:cNvPr id="15"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endParaRPr lang="zh-CN" altLang="en-US" sz="2000" dirty="0">
                <a:latin typeface="微软雅黑" pitchFamily="34" charset="-122"/>
                <a:ea typeface="微软雅黑" pitchFamily="34" charset="-122"/>
              </a:endParaRPr>
            </a:p>
          </p:txBody>
        </p:sp>
      </p:grpSp>
      <p:grpSp>
        <p:nvGrpSpPr>
          <p:cNvPr id="19" name="组合 18"/>
          <p:cNvGrpSpPr/>
          <p:nvPr/>
        </p:nvGrpSpPr>
        <p:grpSpPr>
          <a:xfrm>
            <a:off x="2730319" y="1624660"/>
            <a:ext cx="7393651" cy="655330"/>
            <a:chOff x="1197720" y="3478788"/>
            <a:chExt cx="7393651" cy="1150937"/>
          </a:xfrm>
        </p:grpSpPr>
        <p:sp>
          <p:nvSpPr>
            <p:cNvPr id="20" name="矩形 19"/>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1" name="矩形 20"/>
            <p:cNvSpPr/>
            <p:nvPr/>
          </p:nvSpPr>
          <p:spPr>
            <a:xfrm>
              <a:off x="1197722" y="3478788"/>
              <a:ext cx="1131898"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rgbClr val="FFFF00"/>
                  </a:solidFill>
                  <a:latin typeface="微软雅黑"/>
                  <a:ea typeface="微软雅黑"/>
                  <a:cs typeface="微软雅黑"/>
                </a:rPr>
                <a:t>1</a:t>
              </a:r>
              <a:endParaRPr lang="zh-CN" altLang="en-US" sz="2800" b="1" dirty="0">
                <a:solidFill>
                  <a:srgbClr val="FFFF00"/>
                </a:solidFill>
                <a:latin typeface="微软雅黑"/>
                <a:ea typeface="微软雅黑"/>
                <a:cs typeface="微软雅黑"/>
              </a:endParaRPr>
            </a:p>
          </p:txBody>
        </p:sp>
        <p:sp>
          <p:nvSpPr>
            <p:cNvPr id="22" name="右箭头 21"/>
            <p:cNvSpPr/>
            <p:nvPr/>
          </p:nvSpPr>
          <p:spPr>
            <a:xfrm>
              <a:off x="2155954" y="3837563"/>
              <a:ext cx="360363" cy="433386"/>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3"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r>
                <a:rPr lang="zh-CN" altLang="en-US" sz="2400" b="1" i="1" dirty="0">
                  <a:solidFill>
                    <a:srgbClr val="C00000"/>
                  </a:solidFill>
                  <a:latin typeface="微软雅黑" pitchFamily="34" charset="-122"/>
                  <a:ea typeface="微软雅黑" pitchFamily="34" charset="-122"/>
                </a:rPr>
                <a:t>建设背景</a:t>
              </a:r>
            </a:p>
          </p:txBody>
        </p:sp>
      </p:grpSp>
      <p:grpSp>
        <p:nvGrpSpPr>
          <p:cNvPr id="24" name="组合 23"/>
          <p:cNvGrpSpPr/>
          <p:nvPr/>
        </p:nvGrpSpPr>
        <p:grpSpPr>
          <a:xfrm>
            <a:off x="2730319" y="2398064"/>
            <a:ext cx="7406529" cy="1216085"/>
            <a:chOff x="1184842" y="3478788"/>
            <a:chExt cx="7406529" cy="2135774"/>
          </a:xfrm>
        </p:grpSpPr>
        <p:sp>
          <p:nvSpPr>
            <p:cNvPr id="25" name="矩形 24"/>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6" name="矩形 25"/>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2</a:t>
              </a:r>
              <a:endParaRPr lang="zh-CN" altLang="en-US" sz="2800" dirty="0">
                <a:solidFill>
                  <a:schemeClr val="bg1"/>
                </a:solidFill>
                <a:latin typeface="微软雅黑"/>
                <a:ea typeface="微软雅黑"/>
                <a:cs typeface="微软雅黑"/>
              </a:endParaRPr>
            </a:p>
          </p:txBody>
        </p:sp>
        <p:sp>
          <p:nvSpPr>
            <p:cNvPr id="28" name="标题 1"/>
            <p:cNvSpPr txBox="1">
              <a:spLocks/>
            </p:cNvSpPr>
            <p:nvPr/>
          </p:nvSpPr>
          <p:spPr bwMode="auto">
            <a:xfrm>
              <a:off x="2687459" y="5182762"/>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运营方案</a:t>
              </a:r>
            </a:p>
          </p:txBody>
        </p:sp>
      </p:grpSp>
      <p:sp>
        <p:nvSpPr>
          <p:cNvPr id="39" name="矩形 38"/>
          <p:cNvSpPr/>
          <p:nvPr/>
        </p:nvSpPr>
        <p:spPr>
          <a:xfrm flipH="1">
            <a:off x="2256531" y="1984236"/>
            <a:ext cx="69548" cy="2197770"/>
          </a:xfrm>
          <a:prstGeom prst="rect">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 name="矩形 1"/>
          <p:cNvSpPr/>
          <p:nvPr/>
        </p:nvSpPr>
        <p:spPr>
          <a:xfrm>
            <a:off x="4263934" y="2541062"/>
            <a:ext cx="1210588" cy="400110"/>
          </a:xfrm>
          <a:prstGeom prst="rect">
            <a:avLst/>
          </a:prstGeom>
        </p:spPr>
        <p:txBody>
          <a:bodyPr wrap="none">
            <a:spAutoFit/>
          </a:bodyPr>
          <a:lstStyle/>
          <a:p>
            <a:pPr eaLnBrk="0" hangingPunct="0"/>
            <a:r>
              <a:rPr lang="zh-CN" altLang="en-US" sz="2000" dirty="0">
                <a:latin typeface="微软雅黑" pitchFamily="34" charset="-122"/>
                <a:ea typeface="微软雅黑" pitchFamily="34" charset="-122"/>
              </a:rPr>
              <a:t>建设方案</a:t>
            </a:r>
          </a:p>
        </p:txBody>
      </p:sp>
      <p:grpSp>
        <p:nvGrpSpPr>
          <p:cNvPr id="29" name="组合 28"/>
          <p:cNvGrpSpPr/>
          <p:nvPr/>
        </p:nvGrpSpPr>
        <p:grpSpPr>
          <a:xfrm>
            <a:off x="2730319" y="3950681"/>
            <a:ext cx="7393649" cy="655330"/>
            <a:chOff x="1197722" y="3478788"/>
            <a:chExt cx="7393649" cy="1150937"/>
          </a:xfrm>
        </p:grpSpPr>
        <p:sp>
          <p:nvSpPr>
            <p:cNvPr id="30" name="矩形 29"/>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1" name="矩形 30"/>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4</a:t>
              </a:r>
              <a:endParaRPr lang="zh-CN" altLang="en-US" sz="2800" dirty="0">
                <a:solidFill>
                  <a:schemeClr val="bg1"/>
                </a:solidFill>
                <a:latin typeface="微软雅黑"/>
                <a:ea typeface="微软雅黑"/>
                <a:cs typeface="微软雅黑"/>
              </a:endParaRPr>
            </a:p>
          </p:txBody>
        </p:sp>
        <p:sp>
          <p:nvSpPr>
            <p:cNvPr id="33"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九次方介绍</a:t>
              </a:r>
            </a:p>
          </p:txBody>
        </p:sp>
      </p:grpSp>
    </p:spTree>
    <p:extLst>
      <p:ext uri="{BB962C8B-B14F-4D97-AF65-F5344CB8AC3E}">
        <p14:creationId xmlns:p14="http://schemas.microsoft.com/office/powerpoint/2010/main" val="26027399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DF381E75-CDD1-4CB5-A2E1-68F6BD9C6122}"/>
              </a:ext>
            </a:extLst>
          </p:cNvPr>
          <p:cNvSpPr/>
          <p:nvPr/>
        </p:nvSpPr>
        <p:spPr>
          <a:xfrm>
            <a:off x="136418" y="1688081"/>
            <a:ext cx="4421813" cy="2235470"/>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8F1D87F1-1479-44FB-AFB2-CFC5738F05BC}"/>
              </a:ext>
            </a:extLst>
          </p:cNvPr>
          <p:cNvSpPr/>
          <p:nvPr/>
        </p:nvSpPr>
        <p:spPr>
          <a:xfrm>
            <a:off x="259080" y="850557"/>
            <a:ext cx="11121101" cy="646331"/>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针对采购周期、采集范围的缺点，解决</a:t>
            </a:r>
            <a:r>
              <a:rPr lang="en-US" altLang="zh-CN" b="1" dirty="0">
                <a:latin typeface="微软雅黑" panose="020B0503020204020204" pitchFamily="34" charset="-122"/>
                <a:ea typeface="微软雅黑" panose="020B0503020204020204" pitchFamily="34" charset="-122"/>
              </a:rPr>
              <a:t>CPI</a:t>
            </a:r>
            <a:r>
              <a:rPr lang="zh-CN" altLang="en-US" b="1" dirty="0">
                <a:latin typeface="微软雅黑" panose="020B0503020204020204" pitchFamily="34" charset="-122"/>
                <a:ea typeface="微软雅黑" panose="020B0503020204020204" pitchFamily="34" charset="-122"/>
              </a:rPr>
              <a:t>滞后性，将原先每周乃至每月生成的数据改为日发布（乃至时段发布），让指数更有预测价值，而不仅仅供宏观的展示。</a:t>
            </a:r>
            <a:endParaRPr lang="en-US" altLang="zh-CN" b="1" dirty="0">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DDB34605-99EC-4EDD-9F8B-56136AD3E62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707F08D4-015F-4ED7-9642-656D9596079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物价微指数</a:t>
            </a:r>
          </a:p>
        </p:txBody>
      </p:sp>
      <p:sp>
        <p:nvSpPr>
          <p:cNvPr id="5" name="矩形 4">
            <a:extLst>
              <a:ext uri="{FF2B5EF4-FFF2-40B4-BE49-F238E27FC236}">
                <a16:creationId xmlns:a16="http://schemas.microsoft.com/office/drawing/2014/main" id="{DD762D53-ADFA-4309-AE4F-A9F455879E7C}"/>
              </a:ext>
            </a:extLst>
          </p:cNvPr>
          <p:cNvSpPr/>
          <p:nvPr/>
        </p:nvSpPr>
        <p:spPr>
          <a:xfrm>
            <a:off x="258133" y="196908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连续性</a:t>
            </a:r>
          </a:p>
        </p:txBody>
      </p:sp>
      <p:sp>
        <p:nvSpPr>
          <p:cNvPr id="6" name="矩形 5">
            <a:extLst>
              <a:ext uri="{FF2B5EF4-FFF2-40B4-BE49-F238E27FC236}">
                <a16:creationId xmlns:a16="http://schemas.microsoft.com/office/drawing/2014/main" id="{EBD3BD79-FCFC-4A31-BEB7-23B12223889C}"/>
              </a:ext>
            </a:extLst>
          </p:cNvPr>
          <p:cNvSpPr/>
          <p:nvPr/>
        </p:nvSpPr>
        <p:spPr>
          <a:xfrm>
            <a:off x="259080" y="261382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精度高</a:t>
            </a:r>
          </a:p>
        </p:txBody>
      </p:sp>
      <p:sp>
        <p:nvSpPr>
          <p:cNvPr id="7" name="矩形 6">
            <a:extLst>
              <a:ext uri="{FF2B5EF4-FFF2-40B4-BE49-F238E27FC236}">
                <a16:creationId xmlns:a16="http://schemas.microsoft.com/office/drawing/2014/main" id="{BEAD077F-E098-45D1-BCE2-D7DE40ED65D7}"/>
              </a:ext>
            </a:extLst>
          </p:cNvPr>
          <p:cNvSpPr/>
          <p:nvPr/>
        </p:nvSpPr>
        <p:spPr>
          <a:xfrm>
            <a:off x="259080" y="325925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频率快</a:t>
            </a:r>
          </a:p>
        </p:txBody>
      </p:sp>
      <p:sp>
        <p:nvSpPr>
          <p:cNvPr id="8" name="矩形 7">
            <a:extLst>
              <a:ext uri="{FF2B5EF4-FFF2-40B4-BE49-F238E27FC236}">
                <a16:creationId xmlns:a16="http://schemas.microsoft.com/office/drawing/2014/main" id="{641B5CA9-9344-4DD6-B198-CB07A5D277C2}"/>
              </a:ext>
            </a:extLst>
          </p:cNvPr>
          <p:cNvSpPr/>
          <p:nvPr/>
        </p:nvSpPr>
        <p:spPr>
          <a:xfrm>
            <a:off x="1846571" y="1969780"/>
            <a:ext cx="2558238"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数据持续获取</a:t>
            </a:r>
          </a:p>
        </p:txBody>
      </p:sp>
      <p:sp>
        <p:nvSpPr>
          <p:cNvPr id="9" name="矩形 8">
            <a:extLst>
              <a:ext uri="{FF2B5EF4-FFF2-40B4-BE49-F238E27FC236}">
                <a16:creationId xmlns:a16="http://schemas.microsoft.com/office/drawing/2014/main" id="{671736BA-AF17-4048-BB9F-FE9614BF18F7}"/>
              </a:ext>
            </a:extLst>
          </p:cNvPr>
          <p:cNvSpPr/>
          <p:nvPr/>
        </p:nvSpPr>
        <p:spPr>
          <a:xfrm>
            <a:off x="1847518" y="2614518"/>
            <a:ext cx="2558238"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数据更全面、精度更高，改善调查取样的随机性</a:t>
            </a:r>
          </a:p>
        </p:txBody>
      </p:sp>
      <p:sp>
        <p:nvSpPr>
          <p:cNvPr id="10" name="矩形 9">
            <a:extLst>
              <a:ext uri="{FF2B5EF4-FFF2-40B4-BE49-F238E27FC236}">
                <a16:creationId xmlns:a16="http://schemas.microsoft.com/office/drawing/2014/main" id="{9DCB5C0E-E163-4031-AD16-95BCE676FD8E}"/>
              </a:ext>
            </a:extLst>
          </p:cNvPr>
          <p:cNvSpPr/>
          <p:nvPr/>
        </p:nvSpPr>
        <p:spPr>
          <a:xfrm>
            <a:off x="1847518" y="3259949"/>
            <a:ext cx="2558238"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改善周采集、月采集的状况，提供日采集、半日采集、小时采集</a:t>
            </a:r>
          </a:p>
        </p:txBody>
      </p:sp>
      <p:sp>
        <p:nvSpPr>
          <p:cNvPr id="12" name="矩形 11">
            <a:extLst>
              <a:ext uri="{FF2B5EF4-FFF2-40B4-BE49-F238E27FC236}">
                <a16:creationId xmlns:a16="http://schemas.microsoft.com/office/drawing/2014/main" id="{7C0ADACC-2B26-49AA-A245-F8EA586F7429}"/>
              </a:ext>
            </a:extLst>
          </p:cNvPr>
          <p:cNvSpPr/>
          <p:nvPr/>
        </p:nvSpPr>
        <p:spPr>
          <a:xfrm>
            <a:off x="4720086" y="1688081"/>
            <a:ext cx="6660096" cy="4571569"/>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CD25A3B8-65C3-406F-94D2-841EA6A030BD}"/>
              </a:ext>
            </a:extLst>
          </p:cNvPr>
          <p:cNvSpPr/>
          <p:nvPr/>
        </p:nvSpPr>
        <p:spPr>
          <a:xfrm>
            <a:off x="4849170" y="1811239"/>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居民</a:t>
            </a:r>
            <a:r>
              <a:rPr lang="en-US" altLang="zh-CN" sz="1400" dirty="0">
                <a:solidFill>
                  <a:schemeClr val="bg1"/>
                </a:solidFill>
                <a:latin typeface="微软雅黑" panose="020B0503020204020204" pitchFamily="34" charset="-122"/>
                <a:ea typeface="微软雅黑" panose="020B0503020204020204" pitchFamily="34" charset="-122"/>
              </a:rPr>
              <a:t>CPI</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7B7ACD38-5FA1-4013-A345-E40372405DAC}"/>
              </a:ext>
            </a:extLst>
          </p:cNvPr>
          <p:cNvSpPr/>
          <p:nvPr/>
        </p:nvSpPr>
        <p:spPr>
          <a:xfrm>
            <a:off x="4850117" y="245597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医疗指数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73E41E52-CF0A-43D2-80D2-939AF1571205}"/>
              </a:ext>
            </a:extLst>
          </p:cNvPr>
          <p:cNvSpPr/>
          <p:nvPr/>
        </p:nvSpPr>
        <p:spPr>
          <a:xfrm>
            <a:off x="4850117" y="310140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汽车</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2E4736EC-3474-43A2-9F32-BBD91E9EFD88}"/>
              </a:ext>
            </a:extLst>
          </p:cNvPr>
          <p:cNvSpPr/>
          <p:nvPr/>
        </p:nvSpPr>
        <p:spPr>
          <a:xfrm>
            <a:off x="6490963" y="1811239"/>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餐饮指数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4ADD7CE4-9721-4D00-9164-BDC678E4C80D}"/>
              </a:ext>
            </a:extLst>
          </p:cNvPr>
          <p:cNvSpPr/>
          <p:nvPr/>
        </p:nvSpPr>
        <p:spPr>
          <a:xfrm>
            <a:off x="6491910" y="245597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旅游</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9735FB7-B96D-42FE-9057-79F89D2C59D0}"/>
              </a:ext>
            </a:extLst>
          </p:cNvPr>
          <p:cNvSpPr/>
          <p:nvPr/>
        </p:nvSpPr>
        <p:spPr>
          <a:xfrm>
            <a:off x="6491910" y="310140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娱乐</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919F599-7C84-4E46-82D5-A5730ACA2DFC}"/>
              </a:ext>
            </a:extLst>
          </p:cNvPr>
          <p:cNvSpPr/>
          <p:nvPr/>
        </p:nvSpPr>
        <p:spPr>
          <a:xfrm>
            <a:off x="8132756" y="1811239"/>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酒店指数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a:extLst>
              <a:ext uri="{FF2B5EF4-FFF2-40B4-BE49-F238E27FC236}">
                <a16:creationId xmlns:a16="http://schemas.microsoft.com/office/drawing/2014/main" id="{3B821045-BC94-4BBF-8A14-3DEAFA5C6EFF}"/>
              </a:ext>
            </a:extLst>
          </p:cNvPr>
          <p:cNvSpPr/>
          <p:nvPr/>
        </p:nvSpPr>
        <p:spPr>
          <a:xfrm>
            <a:off x="8133703" y="245597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教育培训</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27C68249-FF59-4188-939D-C1765FC391D6}"/>
              </a:ext>
            </a:extLst>
          </p:cNvPr>
          <p:cNvSpPr/>
          <p:nvPr/>
        </p:nvSpPr>
        <p:spPr>
          <a:xfrm>
            <a:off x="8133703" y="310140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书店</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314A1ACD-EFCC-4CEC-BF90-D15EE4FCAC5D}"/>
              </a:ext>
            </a:extLst>
          </p:cNvPr>
          <p:cNvSpPr/>
          <p:nvPr/>
        </p:nvSpPr>
        <p:spPr>
          <a:xfrm>
            <a:off x="9774549" y="1811239"/>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零售指数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DABAE6CF-BC27-486B-A9DF-CB47E8939599}"/>
              </a:ext>
            </a:extLst>
          </p:cNvPr>
          <p:cNvSpPr/>
          <p:nvPr/>
        </p:nvSpPr>
        <p:spPr>
          <a:xfrm>
            <a:off x="9775496" y="245597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加油</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DF6BA080-51F6-4A4A-BE40-DB7C8E094638}"/>
              </a:ext>
            </a:extLst>
          </p:cNvPr>
          <p:cNvSpPr/>
          <p:nvPr/>
        </p:nvSpPr>
        <p:spPr>
          <a:xfrm>
            <a:off x="9775496" y="310140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生活服务</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48964B7A-E991-4AC6-A14D-555515C1944A}"/>
              </a:ext>
            </a:extLst>
          </p:cNvPr>
          <p:cNvSpPr/>
          <p:nvPr/>
        </p:nvSpPr>
        <p:spPr>
          <a:xfrm>
            <a:off x="4848223" y="371648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服装指数</a:t>
            </a:r>
          </a:p>
        </p:txBody>
      </p:sp>
      <p:sp>
        <p:nvSpPr>
          <p:cNvPr id="29" name="矩形 28">
            <a:extLst>
              <a:ext uri="{FF2B5EF4-FFF2-40B4-BE49-F238E27FC236}">
                <a16:creationId xmlns:a16="http://schemas.microsoft.com/office/drawing/2014/main" id="{5E3BF3A4-3B85-4CFF-9BB7-D09448C2B4A0}"/>
              </a:ext>
            </a:extLst>
          </p:cNvPr>
          <p:cNvSpPr/>
          <p:nvPr/>
        </p:nvSpPr>
        <p:spPr>
          <a:xfrm>
            <a:off x="4849170" y="436122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馒头指数</a:t>
            </a:r>
          </a:p>
        </p:txBody>
      </p:sp>
      <p:sp>
        <p:nvSpPr>
          <p:cNvPr id="30" name="矩形 29">
            <a:extLst>
              <a:ext uri="{FF2B5EF4-FFF2-40B4-BE49-F238E27FC236}">
                <a16:creationId xmlns:a16="http://schemas.microsoft.com/office/drawing/2014/main" id="{96D27823-8634-413E-8F21-589114045975}"/>
              </a:ext>
            </a:extLst>
          </p:cNvPr>
          <p:cNvSpPr/>
          <p:nvPr/>
        </p:nvSpPr>
        <p:spPr>
          <a:xfrm>
            <a:off x="4849170" y="500665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牛肉指数</a:t>
            </a:r>
          </a:p>
        </p:txBody>
      </p:sp>
      <p:sp>
        <p:nvSpPr>
          <p:cNvPr id="31" name="矩形 30">
            <a:extLst>
              <a:ext uri="{FF2B5EF4-FFF2-40B4-BE49-F238E27FC236}">
                <a16:creationId xmlns:a16="http://schemas.microsoft.com/office/drawing/2014/main" id="{EA37C307-EEFD-4589-AAFD-5DB13DAE46BF}"/>
              </a:ext>
            </a:extLst>
          </p:cNvPr>
          <p:cNvSpPr/>
          <p:nvPr/>
        </p:nvSpPr>
        <p:spPr>
          <a:xfrm>
            <a:off x="6490016" y="371648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食品指数</a:t>
            </a:r>
          </a:p>
        </p:txBody>
      </p:sp>
      <p:sp>
        <p:nvSpPr>
          <p:cNvPr id="32" name="矩形 31">
            <a:extLst>
              <a:ext uri="{FF2B5EF4-FFF2-40B4-BE49-F238E27FC236}">
                <a16:creationId xmlns:a16="http://schemas.microsoft.com/office/drawing/2014/main" id="{1DE3ACC7-3591-4C3D-8A90-B693334488C0}"/>
              </a:ext>
            </a:extLst>
          </p:cNvPr>
          <p:cNvSpPr/>
          <p:nvPr/>
        </p:nvSpPr>
        <p:spPr>
          <a:xfrm>
            <a:off x="6490963" y="436122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面包指数</a:t>
            </a:r>
          </a:p>
        </p:txBody>
      </p:sp>
      <p:sp>
        <p:nvSpPr>
          <p:cNvPr id="33" name="矩形 32">
            <a:extLst>
              <a:ext uri="{FF2B5EF4-FFF2-40B4-BE49-F238E27FC236}">
                <a16:creationId xmlns:a16="http://schemas.microsoft.com/office/drawing/2014/main" id="{87B937B1-8249-4D01-9442-7FADCB100945}"/>
              </a:ext>
            </a:extLst>
          </p:cNvPr>
          <p:cNvSpPr/>
          <p:nvPr/>
        </p:nvSpPr>
        <p:spPr>
          <a:xfrm>
            <a:off x="6490963" y="500665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羊肉指数</a:t>
            </a:r>
          </a:p>
        </p:txBody>
      </p:sp>
      <p:sp>
        <p:nvSpPr>
          <p:cNvPr id="34" name="矩形 33">
            <a:extLst>
              <a:ext uri="{FF2B5EF4-FFF2-40B4-BE49-F238E27FC236}">
                <a16:creationId xmlns:a16="http://schemas.microsoft.com/office/drawing/2014/main" id="{A4FC5ED1-388C-4C44-9AC7-AD4B9621E152}"/>
              </a:ext>
            </a:extLst>
          </p:cNvPr>
          <p:cNvSpPr/>
          <p:nvPr/>
        </p:nvSpPr>
        <p:spPr>
          <a:xfrm>
            <a:off x="8131809" y="371648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大米指数</a:t>
            </a:r>
          </a:p>
        </p:txBody>
      </p:sp>
      <p:sp>
        <p:nvSpPr>
          <p:cNvPr id="35" name="矩形 34">
            <a:extLst>
              <a:ext uri="{FF2B5EF4-FFF2-40B4-BE49-F238E27FC236}">
                <a16:creationId xmlns:a16="http://schemas.microsoft.com/office/drawing/2014/main" id="{3D4A5DE7-784B-42F3-B4B7-E390CD39A6C7}"/>
              </a:ext>
            </a:extLst>
          </p:cNvPr>
          <p:cNvSpPr/>
          <p:nvPr/>
        </p:nvSpPr>
        <p:spPr>
          <a:xfrm>
            <a:off x="8132756" y="436122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蔬菜指数</a:t>
            </a:r>
          </a:p>
        </p:txBody>
      </p:sp>
      <p:sp>
        <p:nvSpPr>
          <p:cNvPr id="36" name="矩形 35">
            <a:extLst>
              <a:ext uri="{FF2B5EF4-FFF2-40B4-BE49-F238E27FC236}">
                <a16:creationId xmlns:a16="http://schemas.microsoft.com/office/drawing/2014/main" id="{8E0FEC93-918E-46CA-AECE-3FCCCDAE456B}"/>
              </a:ext>
            </a:extLst>
          </p:cNvPr>
          <p:cNvSpPr/>
          <p:nvPr/>
        </p:nvSpPr>
        <p:spPr>
          <a:xfrm>
            <a:off x="8132756" y="500665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鸡肉指数</a:t>
            </a:r>
          </a:p>
        </p:txBody>
      </p:sp>
      <p:sp>
        <p:nvSpPr>
          <p:cNvPr id="37" name="矩形 36">
            <a:extLst>
              <a:ext uri="{FF2B5EF4-FFF2-40B4-BE49-F238E27FC236}">
                <a16:creationId xmlns:a16="http://schemas.microsoft.com/office/drawing/2014/main" id="{4FE11BA8-191E-42DF-89B4-57D2BA574BF3}"/>
              </a:ext>
            </a:extLst>
          </p:cNvPr>
          <p:cNvSpPr/>
          <p:nvPr/>
        </p:nvSpPr>
        <p:spPr>
          <a:xfrm>
            <a:off x="9773602" y="371648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面粉指数</a:t>
            </a:r>
          </a:p>
        </p:txBody>
      </p:sp>
      <p:sp>
        <p:nvSpPr>
          <p:cNvPr id="38" name="矩形 37">
            <a:extLst>
              <a:ext uri="{FF2B5EF4-FFF2-40B4-BE49-F238E27FC236}">
                <a16:creationId xmlns:a16="http://schemas.microsoft.com/office/drawing/2014/main" id="{64D909CD-7F35-4101-8299-E613A036149B}"/>
              </a:ext>
            </a:extLst>
          </p:cNvPr>
          <p:cNvSpPr/>
          <p:nvPr/>
        </p:nvSpPr>
        <p:spPr>
          <a:xfrm>
            <a:off x="9774549" y="436122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猪肉指数</a:t>
            </a:r>
          </a:p>
        </p:txBody>
      </p:sp>
      <p:sp>
        <p:nvSpPr>
          <p:cNvPr id="39" name="矩形 38">
            <a:extLst>
              <a:ext uri="{FF2B5EF4-FFF2-40B4-BE49-F238E27FC236}">
                <a16:creationId xmlns:a16="http://schemas.microsoft.com/office/drawing/2014/main" id="{DCA1D169-D4F6-455F-A61F-62FB39A407A5}"/>
              </a:ext>
            </a:extLst>
          </p:cNvPr>
          <p:cNvSpPr/>
          <p:nvPr/>
        </p:nvSpPr>
        <p:spPr>
          <a:xfrm>
            <a:off x="9774549" y="5006657"/>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鱼肉指数</a:t>
            </a:r>
          </a:p>
        </p:txBody>
      </p:sp>
      <p:sp>
        <p:nvSpPr>
          <p:cNvPr id="40" name="矩形 39">
            <a:extLst>
              <a:ext uri="{FF2B5EF4-FFF2-40B4-BE49-F238E27FC236}">
                <a16:creationId xmlns:a16="http://schemas.microsoft.com/office/drawing/2014/main" id="{CD662124-AFB0-43DD-9F67-7DC92EAF27BD}"/>
              </a:ext>
            </a:extLst>
          </p:cNvPr>
          <p:cNvSpPr/>
          <p:nvPr/>
        </p:nvSpPr>
        <p:spPr>
          <a:xfrm>
            <a:off x="4848223" y="560946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鸡蛋指数</a:t>
            </a:r>
          </a:p>
        </p:txBody>
      </p:sp>
      <p:sp>
        <p:nvSpPr>
          <p:cNvPr id="41" name="矩形 40">
            <a:extLst>
              <a:ext uri="{FF2B5EF4-FFF2-40B4-BE49-F238E27FC236}">
                <a16:creationId xmlns:a16="http://schemas.microsoft.com/office/drawing/2014/main" id="{75097E75-427D-4F09-BFF8-30E2A6111A07}"/>
              </a:ext>
            </a:extLst>
          </p:cNvPr>
          <p:cNvSpPr/>
          <p:nvPr/>
        </p:nvSpPr>
        <p:spPr>
          <a:xfrm>
            <a:off x="6490016" y="560946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婴幼品指数</a:t>
            </a:r>
          </a:p>
        </p:txBody>
      </p:sp>
      <p:sp>
        <p:nvSpPr>
          <p:cNvPr id="42" name="矩形 41">
            <a:extLst>
              <a:ext uri="{FF2B5EF4-FFF2-40B4-BE49-F238E27FC236}">
                <a16:creationId xmlns:a16="http://schemas.microsoft.com/office/drawing/2014/main" id="{B7859D71-1FD3-46CD-8693-E10050F751B0}"/>
              </a:ext>
            </a:extLst>
          </p:cNvPr>
          <p:cNvSpPr/>
          <p:nvPr/>
        </p:nvSpPr>
        <p:spPr>
          <a:xfrm>
            <a:off x="8131809" y="560946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牛奶指数</a:t>
            </a:r>
          </a:p>
        </p:txBody>
      </p:sp>
      <p:sp>
        <p:nvSpPr>
          <p:cNvPr id="43" name="矩形 42">
            <a:extLst>
              <a:ext uri="{FF2B5EF4-FFF2-40B4-BE49-F238E27FC236}">
                <a16:creationId xmlns:a16="http://schemas.microsoft.com/office/drawing/2014/main" id="{22788CE0-88E2-47AC-B4E3-C76AB323A4D9}"/>
              </a:ext>
            </a:extLst>
          </p:cNvPr>
          <p:cNvSpPr/>
          <p:nvPr/>
        </p:nvSpPr>
        <p:spPr>
          <a:xfrm>
            <a:off x="9773602" y="560946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5" name="矩形 44">
            <a:extLst>
              <a:ext uri="{FF2B5EF4-FFF2-40B4-BE49-F238E27FC236}">
                <a16:creationId xmlns:a16="http://schemas.microsoft.com/office/drawing/2014/main" id="{B4BDA8D0-121C-4744-B34B-510EFE24828C}"/>
              </a:ext>
            </a:extLst>
          </p:cNvPr>
          <p:cNvSpPr/>
          <p:nvPr/>
        </p:nvSpPr>
        <p:spPr>
          <a:xfrm>
            <a:off x="7079451" y="1338290"/>
            <a:ext cx="4131194"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提供</a:t>
            </a:r>
            <a:r>
              <a:rPr lang="en-US" altLang="zh-CN" b="1" dirty="0">
                <a:latin typeface="微软雅黑" panose="020B0503020204020204" pitchFamily="34" charset="-122"/>
                <a:ea typeface="微软雅黑" panose="020B0503020204020204" pitchFamily="34" charset="-122"/>
              </a:rPr>
              <a:t>11</a:t>
            </a:r>
            <a:r>
              <a:rPr lang="zh-CN" altLang="en-US" b="1" dirty="0">
                <a:latin typeface="微软雅黑" panose="020B0503020204020204" pitchFamily="34" charset="-122"/>
                <a:ea typeface="微软雅黑" panose="020B0503020204020204" pitchFamily="34" charset="-122"/>
              </a:rPr>
              <a:t>大类行业微指数。</a:t>
            </a:r>
            <a:endParaRPr lang="en-US" altLang="zh-CN" b="1" dirty="0">
              <a:latin typeface="微软雅黑" panose="020B0503020204020204" pitchFamily="34" charset="-122"/>
              <a:ea typeface="微软雅黑" panose="020B0503020204020204" pitchFamily="34" charset="-122"/>
            </a:endParaRPr>
          </a:p>
        </p:txBody>
      </p:sp>
      <p:pic>
        <p:nvPicPr>
          <p:cNvPr id="46" name="图片 45">
            <a:extLst>
              <a:ext uri="{FF2B5EF4-FFF2-40B4-BE49-F238E27FC236}">
                <a16:creationId xmlns:a16="http://schemas.microsoft.com/office/drawing/2014/main" id="{A9131093-9860-4608-90B4-424338EBAE2C}"/>
              </a:ext>
            </a:extLst>
          </p:cNvPr>
          <p:cNvPicPr>
            <a:picLocks noChangeAspect="1"/>
          </p:cNvPicPr>
          <p:nvPr/>
        </p:nvPicPr>
        <p:blipFill>
          <a:blip r:embed="rId2"/>
          <a:stretch>
            <a:fillRect/>
          </a:stretch>
        </p:blipFill>
        <p:spPr>
          <a:xfrm>
            <a:off x="136417" y="4031906"/>
            <a:ext cx="4466481" cy="2227743"/>
          </a:xfrm>
          <a:prstGeom prst="rect">
            <a:avLst/>
          </a:prstGeom>
        </p:spPr>
      </p:pic>
    </p:spTree>
    <p:extLst>
      <p:ext uri="{BB962C8B-B14F-4D97-AF65-F5344CB8AC3E}">
        <p14:creationId xmlns:p14="http://schemas.microsoft.com/office/powerpoint/2010/main" val="1887675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DDB34605-99EC-4EDD-9F8B-56136AD3E62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707F08D4-015F-4ED7-9642-656D9596079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消费者微指数</a:t>
            </a:r>
          </a:p>
        </p:txBody>
      </p:sp>
      <p:sp>
        <p:nvSpPr>
          <p:cNvPr id="12" name="矩形 11">
            <a:extLst>
              <a:ext uri="{FF2B5EF4-FFF2-40B4-BE49-F238E27FC236}">
                <a16:creationId xmlns:a16="http://schemas.microsoft.com/office/drawing/2014/main" id="{7C0ADACC-2B26-49AA-A245-F8EA586F7429}"/>
              </a:ext>
            </a:extLst>
          </p:cNvPr>
          <p:cNvSpPr/>
          <p:nvPr/>
        </p:nvSpPr>
        <p:spPr>
          <a:xfrm>
            <a:off x="3455881" y="822778"/>
            <a:ext cx="6660096" cy="2687538"/>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CD25A3B8-65C3-406F-94D2-841EA6A030BD}"/>
              </a:ext>
            </a:extLst>
          </p:cNvPr>
          <p:cNvSpPr/>
          <p:nvPr/>
        </p:nvSpPr>
        <p:spPr>
          <a:xfrm>
            <a:off x="3584965" y="945935"/>
            <a:ext cx="1489393" cy="492338"/>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消费者指数</a:t>
            </a:r>
          </a:p>
        </p:txBody>
      </p:sp>
      <p:sp>
        <p:nvSpPr>
          <p:cNvPr id="14" name="矩形 13">
            <a:extLst>
              <a:ext uri="{FF2B5EF4-FFF2-40B4-BE49-F238E27FC236}">
                <a16:creationId xmlns:a16="http://schemas.microsoft.com/office/drawing/2014/main" id="{7B7ACD38-5FA1-4013-A345-E40372405DAC}"/>
              </a:ext>
            </a:extLst>
          </p:cNvPr>
          <p:cNvSpPr/>
          <p:nvPr/>
        </p:nvSpPr>
        <p:spPr>
          <a:xfrm>
            <a:off x="3585912" y="159067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医疗指数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73E41E52-CF0A-43D2-80D2-939AF1571205}"/>
              </a:ext>
            </a:extLst>
          </p:cNvPr>
          <p:cNvSpPr/>
          <p:nvPr/>
        </p:nvSpPr>
        <p:spPr>
          <a:xfrm>
            <a:off x="3585912" y="2236104"/>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汽车</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2E4736EC-3474-43A2-9F32-BBD91E9EFD88}"/>
              </a:ext>
            </a:extLst>
          </p:cNvPr>
          <p:cNvSpPr/>
          <p:nvPr/>
        </p:nvSpPr>
        <p:spPr>
          <a:xfrm>
            <a:off x="5226758" y="94593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餐饮指数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4ADD7CE4-9721-4D00-9164-BDC678E4C80D}"/>
              </a:ext>
            </a:extLst>
          </p:cNvPr>
          <p:cNvSpPr/>
          <p:nvPr/>
        </p:nvSpPr>
        <p:spPr>
          <a:xfrm>
            <a:off x="5227705" y="159067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旅游</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9735FB7-B96D-42FE-9057-79F89D2C59D0}"/>
              </a:ext>
            </a:extLst>
          </p:cNvPr>
          <p:cNvSpPr/>
          <p:nvPr/>
        </p:nvSpPr>
        <p:spPr>
          <a:xfrm>
            <a:off x="5227705" y="2236104"/>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娱乐</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919F599-7C84-4E46-82D5-A5730ACA2DFC}"/>
              </a:ext>
            </a:extLst>
          </p:cNvPr>
          <p:cNvSpPr/>
          <p:nvPr/>
        </p:nvSpPr>
        <p:spPr>
          <a:xfrm>
            <a:off x="6868551" y="94593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酒店指数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a:extLst>
              <a:ext uri="{FF2B5EF4-FFF2-40B4-BE49-F238E27FC236}">
                <a16:creationId xmlns:a16="http://schemas.microsoft.com/office/drawing/2014/main" id="{3B821045-BC94-4BBF-8A14-3DEAFA5C6EFF}"/>
              </a:ext>
            </a:extLst>
          </p:cNvPr>
          <p:cNvSpPr/>
          <p:nvPr/>
        </p:nvSpPr>
        <p:spPr>
          <a:xfrm>
            <a:off x="6869498" y="159067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教育培训</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27C68249-FF59-4188-939D-C1765FC391D6}"/>
              </a:ext>
            </a:extLst>
          </p:cNvPr>
          <p:cNvSpPr/>
          <p:nvPr/>
        </p:nvSpPr>
        <p:spPr>
          <a:xfrm>
            <a:off x="6869498" y="2236104"/>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书店</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314A1ACD-EFCC-4CEC-BF90-D15EE4FCAC5D}"/>
              </a:ext>
            </a:extLst>
          </p:cNvPr>
          <p:cNvSpPr/>
          <p:nvPr/>
        </p:nvSpPr>
        <p:spPr>
          <a:xfrm>
            <a:off x="8510344" y="94593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零售指数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DABAE6CF-BC27-486B-A9DF-CB47E8939599}"/>
              </a:ext>
            </a:extLst>
          </p:cNvPr>
          <p:cNvSpPr/>
          <p:nvPr/>
        </p:nvSpPr>
        <p:spPr>
          <a:xfrm>
            <a:off x="8511291" y="1590673"/>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加油</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DF6BA080-51F6-4A4A-BE40-DB7C8E094638}"/>
              </a:ext>
            </a:extLst>
          </p:cNvPr>
          <p:cNvSpPr/>
          <p:nvPr/>
        </p:nvSpPr>
        <p:spPr>
          <a:xfrm>
            <a:off x="8511291" y="2236104"/>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生活服务</a:t>
            </a: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指数</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48964B7A-E991-4AC6-A14D-555515C1944A}"/>
              </a:ext>
            </a:extLst>
          </p:cNvPr>
          <p:cNvSpPr/>
          <p:nvPr/>
        </p:nvSpPr>
        <p:spPr>
          <a:xfrm>
            <a:off x="3584018" y="2851184"/>
            <a:ext cx="1489393" cy="492338"/>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消费者满意指数</a:t>
            </a:r>
          </a:p>
        </p:txBody>
      </p:sp>
      <p:sp>
        <p:nvSpPr>
          <p:cNvPr id="31" name="矩形 30">
            <a:extLst>
              <a:ext uri="{FF2B5EF4-FFF2-40B4-BE49-F238E27FC236}">
                <a16:creationId xmlns:a16="http://schemas.microsoft.com/office/drawing/2014/main" id="{EA37C307-EEFD-4589-AAFD-5DB13DAE46BF}"/>
              </a:ext>
            </a:extLst>
          </p:cNvPr>
          <p:cNvSpPr/>
          <p:nvPr/>
        </p:nvSpPr>
        <p:spPr>
          <a:xfrm>
            <a:off x="5225811" y="2851184"/>
            <a:ext cx="1489393" cy="492338"/>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消费者信心指数</a:t>
            </a:r>
          </a:p>
        </p:txBody>
      </p:sp>
      <p:sp>
        <p:nvSpPr>
          <p:cNvPr id="34" name="矩形 33">
            <a:extLst>
              <a:ext uri="{FF2B5EF4-FFF2-40B4-BE49-F238E27FC236}">
                <a16:creationId xmlns:a16="http://schemas.microsoft.com/office/drawing/2014/main" id="{A4FC5ED1-388C-4C44-9AC7-AD4B9621E152}"/>
              </a:ext>
            </a:extLst>
          </p:cNvPr>
          <p:cNvSpPr/>
          <p:nvPr/>
        </p:nvSpPr>
        <p:spPr>
          <a:xfrm>
            <a:off x="6867604" y="2851184"/>
            <a:ext cx="1489393" cy="492338"/>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消费者购买力指数</a:t>
            </a:r>
          </a:p>
        </p:txBody>
      </p:sp>
      <p:sp>
        <p:nvSpPr>
          <p:cNvPr id="37" name="矩形 36">
            <a:extLst>
              <a:ext uri="{FF2B5EF4-FFF2-40B4-BE49-F238E27FC236}">
                <a16:creationId xmlns:a16="http://schemas.microsoft.com/office/drawing/2014/main" id="{4FE11BA8-191E-42DF-89B4-57D2BA574BF3}"/>
              </a:ext>
            </a:extLst>
          </p:cNvPr>
          <p:cNvSpPr/>
          <p:nvPr/>
        </p:nvSpPr>
        <p:spPr>
          <a:xfrm>
            <a:off x="8509397" y="2851184"/>
            <a:ext cx="1489393" cy="492338"/>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消费者消费预期指数</a:t>
            </a:r>
          </a:p>
        </p:txBody>
      </p:sp>
      <p:sp>
        <p:nvSpPr>
          <p:cNvPr id="45" name="矩形 44">
            <a:extLst>
              <a:ext uri="{FF2B5EF4-FFF2-40B4-BE49-F238E27FC236}">
                <a16:creationId xmlns:a16="http://schemas.microsoft.com/office/drawing/2014/main" id="{B4BDA8D0-121C-4744-B34B-510EFE24828C}"/>
              </a:ext>
            </a:extLst>
          </p:cNvPr>
          <p:cNvSpPr/>
          <p:nvPr/>
        </p:nvSpPr>
        <p:spPr>
          <a:xfrm>
            <a:off x="291216" y="1761586"/>
            <a:ext cx="4131194" cy="646331"/>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提供</a:t>
            </a:r>
            <a:r>
              <a:rPr lang="en-US" altLang="zh-CN" b="1" dirty="0">
                <a:latin typeface="微软雅黑" panose="020B0503020204020204" pitchFamily="34" charset="-122"/>
                <a:ea typeface="微软雅黑" panose="020B0503020204020204" pitchFamily="34" charset="-122"/>
              </a:rPr>
              <a:t>11</a:t>
            </a:r>
            <a:r>
              <a:rPr lang="zh-CN" altLang="en-US" b="1" dirty="0">
                <a:latin typeface="微软雅黑" panose="020B0503020204020204" pitchFamily="34" charset="-122"/>
                <a:ea typeface="微软雅黑" panose="020B0503020204020204" pitchFamily="34" charset="-122"/>
              </a:rPr>
              <a:t>大类行业微指数。</a:t>
            </a:r>
            <a:endParaRPr lang="en-US" altLang="zh-CN" b="1" dirty="0">
              <a:latin typeface="微软雅黑" panose="020B0503020204020204" pitchFamily="34" charset="-122"/>
              <a:ea typeface="微软雅黑" panose="020B0503020204020204" pitchFamily="34" charset="-122"/>
            </a:endParaRPr>
          </a:p>
          <a:p>
            <a:r>
              <a:rPr lang="zh-CN" altLang="en-US" b="1" dirty="0">
                <a:latin typeface="微软雅黑" panose="020B0503020204020204" pitchFamily="34" charset="-122"/>
                <a:ea typeface="微软雅黑" panose="020B0503020204020204" pitchFamily="34" charset="-122"/>
              </a:rPr>
              <a:t>提供</a:t>
            </a:r>
            <a:r>
              <a:rPr lang="en-US" altLang="zh-CN" b="1" dirty="0">
                <a:latin typeface="微软雅黑" panose="020B0503020204020204" pitchFamily="34" charset="-122"/>
                <a:ea typeface="微软雅黑" panose="020B0503020204020204" pitchFamily="34" charset="-122"/>
              </a:rPr>
              <a:t>4</a:t>
            </a:r>
            <a:r>
              <a:rPr lang="zh-CN" altLang="en-US" b="1" dirty="0">
                <a:latin typeface="微软雅黑" panose="020B0503020204020204" pitchFamily="34" charset="-122"/>
                <a:ea typeface="微软雅黑" panose="020B0503020204020204" pitchFamily="34" charset="-122"/>
              </a:rPr>
              <a:t>大类消费者微指数</a:t>
            </a:r>
            <a:endParaRPr lang="en-US" altLang="zh-CN" b="1" dirty="0">
              <a:latin typeface="微软雅黑" panose="020B0503020204020204" pitchFamily="34" charset="-122"/>
              <a:ea typeface="微软雅黑" panose="020B0503020204020204" pitchFamily="34" charset="-122"/>
            </a:endParaRPr>
          </a:p>
        </p:txBody>
      </p:sp>
      <p:pic>
        <p:nvPicPr>
          <p:cNvPr id="16" name="图片 15">
            <a:extLst>
              <a:ext uri="{FF2B5EF4-FFF2-40B4-BE49-F238E27FC236}">
                <a16:creationId xmlns:a16="http://schemas.microsoft.com/office/drawing/2014/main" id="{C2175FF2-6772-4023-905F-1368C0391EBA}"/>
              </a:ext>
            </a:extLst>
          </p:cNvPr>
          <p:cNvPicPr>
            <a:picLocks noChangeAspect="1"/>
          </p:cNvPicPr>
          <p:nvPr/>
        </p:nvPicPr>
        <p:blipFill>
          <a:blip r:embed="rId2"/>
          <a:stretch>
            <a:fillRect/>
          </a:stretch>
        </p:blipFill>
        <p:spPr>
          <a:xfrm>
            <a:off x="769938" y="4394813"/>
            <a:ext cx="4280517" cy="1427970"/>
          </a:xfrm>
          <a:prstGeom prst="rect">
            <a:avLst/>
          </a:prstGeom>
        </p:spPr>
      </p:pic>
      <p:pic>
        <p:nvPicPr>
          <p:cNvPr id="17" name="图片 16">
            <a:extLst>
              <a:ext uri="{FF2B5EF4-FFF2-40B4-BE49-F238E27FC236}">
                <a16:creationId xmlns:a16="http://schemas.microsoft.com/office/drawing/2014/main" id="{0C6170E0-EF11-4DAC-93FF-256C2592FF45}"/>
              </a:ext>
            </a:extLst>
          </p:cNvPr>
          <p:cNvPicPr>
            <a:picLocks noChangeAspect="1"/>
          </p:cNvPicPr>
          <p:nvPr/>
        </p:nvPicPr>
        <p:blipFill>
          <a:blip r:embed="rId3"/>
          <a:stretch>
            <a:fillRect/>
          </a:stretch>
        </p:blipFill>
        <p:spPr>
          <a:xfrm>
            <a:off x="5226758" y="3623885"/>
            <a:ext cx="4365446" cy="2598684"/>
          </a:xfrm>
          <a:prstGeom prst="rect">
            <a:avLst/>
          </a:prstGeom>
        </p:spPr>
      </p:pic>
    </p:spTree>
    <p:extLst>
      <p:ext uri="{BB962C8B-B14F-4D97-AF65-F5344CB8AC3E}">
        <p14:creationId xmlns:p14="http://schemas.microsoft.com/office/powerpoint/2010/main" val="2269144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DDB34605-99EC-4EDD-9F8B-56136AD3E62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707F08D4-015F-4ED7-9642-656D9596079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微指数可以做什么</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以火锅大数据为例</a:t>
            </a:r>
          </a:p>
        </p:txBody>
      </p:sp>
      <p:pic>
        <p:nvPicPr>
          <p:cNvPr id="2" name="图片 1">
            <a:extLst>
              <a:ext uri="{FF2B5EF4-FFF2-40B4-BE49-F238E27FC236}">
                <a16:creationId xmlns:a16="http://schemas.microsoft.com/office/drawing/2014/main" id="{78472358-9C82-48B1-8819-DDF5AF77273E}"/>
              </a:ext>
            </a:extLst>
          </p:cNvPr>
          <p:cNvPicPr>
            <a:picLocks noChangeAspect="1"/>
          </p:cNvPicPr>
          <p:nvPr/>
        </p:nvPicPr>
        <p:blipFill>
          <a:blip r:embed="rId3">
            <a:duotone>
              <a:schemeClr val="accent2">
                <a:shade val="45000"/>
                <a:satMod val="135000"/>
              </a:schemeClr>
              <a:prstClr val="white"/>
            </a:duotone>
          </a:blip>
          <a:stretch>
            <a:fillRect/>
          </a:stretch>
        </p:blipFill>
        <p:spPr>
          <a:xfrm>
            <a:off x="393991" y="1151058"/>
            <a:ext cx="4963835" cy="3369885"/>
          </a:xfrm>
          <a:prstGeom prst="rect">
            <a:avLst/>
          </a:prstGeom>
        </p:spPr>
      </p:pic>
      <p:sp>
        <p:nvSpPr>
          <p:cNvPr id="5" name="矩形 4">
            <a:extLst>
              <a:ext uri="{FF2B5EF4-FFF2-40B4-BE49-F238E27FC236}">
                <a16:creationId xmlns:a16="http://schemas.microsoft.com/office/drawing/2014/main" id="{4D94063D-852C-4C91-8954-643021048A4D}"/>
              </a:ext>
            </a:extLst>
          </p:cNvPr>
          <p:cNvSpPr/>
          <p:nvPr/>
        </p:nvSpPr>
        <p:spPr>
          <a:xfrm>
            <a:off x="547253" y="741778"/>
            <a:ext cx="4407469" cy="369332"/>
          </a:xfrm>
          <a:prstGeom prst="rect">
            <a:avLst/>
          </a:prstGeom>
        </p:spPr>
        <p:txBody>
          <a:bodyPr wrap="square">
            <a:spAutoFit/>
          </a:bodyPr>
          <a:lstStyle/>
          <a:p>
            <a:r>
              <a:rPr lang="zh-CN" altLang="en-US" b="1" dirty="0">
                <a:solidFill>
                  <a:srgbClr val="000000"/>
                </a:solidFill>
                <a:latin typeface="微软雅黑" panose="020B0503020204020204" pitchFamily="34" charset="-122"/>
                <a:ea typeface="微软雅黑" panose="020B0503020204020204" pitchFamily="34" charset="-122"/>
              </a:rPr>
              <a:t>深度解析重庆人生活消费方式：</a:t>
            </a:r>
            <a:endParaRPr lang="zh-CN" altLang="en-US" b="1" dirty="0">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F837C4E2-D471-4D90-A557-E3D7E6E6DBBF}"/>
              </a:ext>
            </a:extLst>
          </p:cNvPr>
          <p:cNvSpPr/>
          <p:nvPr/>
        </p:nvSpPr>
        <p:spPr>
          <a:xfrm>
            <a:off x="5430004" y="1040878"/>
            <a:ext cx="5759450" cy="3785652"/>
          </a:xfrm>
          <a:prstGeom prst="rect">
            <a:avLst/>
          </a:prstGeom>
        </p:spPr>
        <p:txBody>
          <a:bodyPr>
            <a:spAutoFit/>
          </a:bodyPr>
          <a:lstStyle/>
          <a:p>
            <a:pPr marL="285750" indent="-285750" algn="just">
              <a:lnSpc>
                <a:spcPct val="150000"/>
              </a:lnSpc>
              <a:buFont typeface="Arial" panose="020B0604020202020204" pitchFamily="34" charset="0"/>
              <a:buChar char="•"/>
            </a:pPr>
            <a:r>
              <a:rPr lang="zh-CN" altLang="en-US" sz="1600" dirty="0">
                <a:solidFill>
                  <a:srgbClr val="000000"/>
                </a:solidFill>
                <a:latin typeface="微软雅黑" panose="020B0503020204020204" pitchFamily="34" charset="-122"/>
                <a:ea typeface="微软雅黑" panose="020B0503020204020204" pitchFamily="34" charset="-122"/>
              </a:rPr>
              <a:t>牛肉是重庆人吃火锅最爱点的荤菜，牛肉、毛肚和鹅肠占据了荤菜排行榜的前三名。</a:t>
            </a:r>
            <a:endParaRPr lang="en-US" altLang="zh-CN" sz="1600" dirty="0">
              <a:solidFill>
                <a:srgbClr val="000000"/>
              </a:solidFill>
              <a:latin typeface="微软雅黑" panose="020B0503020204020204" pitchFamily="34" charset="-122"/>
              <a:ea typeface="微软雅黑" panose="020B0503020204020204" pitchFamily="34" charset="-122"/>
            </a:endParaRPr>
          </a:p>
          <a:p>
            <a:pPr marL="285750" indent="-285750" algn="just">
              <a:lnSpc>
                <a:spcPct val="150000"/>
              </a:lnSpc>
              <a:buFont typeface="Arial" panose="020B0604020202020204" pitchFamily="34" charset="0"/>
              <a:buChar char="•"/>
            </a:pPr>
            <a:r>
              <a:rPr lang="zh-CN" altLang="en-US" sz="1600" dirty="0">
                <a:solidFill>
                  <a:srgbClr val="000000"/>
                </a:solidFill>
                <a:latin typeface="微软雅黑" panose="020B0503020204020204" pitchFamily="34" charset="-122"/>
                <a:ea typeface="微软雅黑" panose="020B0503020204020204" pitchFamily="34" charset="-122"/>
              </a:rPr>
              <a:t>重庆人最爱的火锅素菜依次为：苕粉宽粉类、时蔬类、豆腐类。</a:t>
            </a:r>
          </a:p>
          <a:p>
            <a:pPr marL="285750" indent="-285750" algn="just">
              <a:lnSpc>
                <a:spcPct val="150000"/>
              </a:lnSpc>
              <a:buFont typeface="Arial" panose="020B0604020202020204" pitchFamily="34" charset="0"/>
              <a:buChar char="•"/>
            </a:pPr>
            <a:r>
              <a:rPr lang="en-US" altLang="zh-CN" sz="1600" dirty="0">
                <a:solidFill>
                  <a:srgbClr val="000000"/>
                </a:solidFill>
                <a:latin typeface="微软雅黑" panose="020B0503020204020204" pitchFamily="34" charset="-122"/>
                <a:ea typeface="微软雅黑" panose="020B0503020204020204" pitchFamily="34" charset="-122"/>
              </a:rPr>
              <a:t>40.68%</a:t>
            </a:r>
            <a:r>
              <a:rPr lang="zh-CN" altLang="en-US" sz="1600" dirty="0">
                <a:solidFill>
                  <a:srgbClr val="000000"/>
                </a:solidFill>
                <a:latin typeface="微软雅黑" panose="020B0503020204020204" pitchFamily="34" charset="-122"/>
                <a:ea typeface="微软雅黑" panose="020B0503020204020204" pitchFamily="34" charset="-122"/>
              </a:rPr>
              <a:t>的火锅人均消费价格集中在</a:t>
            </a:r>
            <a:r>
              <a:rPr lang="en-US" altLang="zh-CN" sz="1600" dirty="0">
                <a:solidFill>
                  <a:srgbClr val="000000"/>
                </a:solidFill>
                <a:latin typeface="微软雅黑" panose="020B0503020204020204" pitchFamily="34" charset="-122"/>
                <a:ea typeface="微软雅黑" panose="020B0503020204020204" pitchFamily="34" charset="-122"/>
              </a:rPr>
              <a:t>30-50</a:t>
            </a:r>
            <a:r>
              <a:rPr lang="zh-CN" altLang="en-US" sz="1600" dirty="0">
                <a:solidFill>
                  <a:srgbClr val="000000"/>
                </a:solidFill>
                <a:latin typeface="微软雅黑" panose="020B0503020204020204" pitchFamily="34" charset="-122"/>
                <a:ea typeface="微软雅黑" panose="020B0503020204020204" pitchFamily="34" charset="-122"/>
              </a:rPr>
              <a:t>元间。价格在</a:t>
            </a:r>
            <a:r>
              <a:rPr lang="en-US" altLang="zh-CN" sz="1600" dirty="0">
                <a:solidFill>
                  <a:srgbClr val="000000"/>
                </a:solidFill>
                <a:latin typeface="微软雅黑" panose="020B0503020204020204" pitchFamily="34" charset="-122"/>
                <a:ea typeface="微软雅黑" panose="020B0503020204020204" pitchFamily="34" charset="-122"/>
              </a:rPr>
              <a:t>70-100</a:t>
            </a:r>
            <a:r>
              <a:rPr lang="zh-CN" altLang="en-US" sz="1600" dirty="0">
                <a:solidFill>
                  <a:srgbClr val="000000"/>
                </a:solidFill>
                <a:latin typeface="微软雅黑" panose="020B0503020204020204" pitchFamily="34" charset="-122"/>
                <a:ea typeface="微软雅黑" panose="020B0503020204020204" pitchFamily="34" charset="-122"/>
              </a:rPr>
              <a:t>元间的火锅较少，仅占约</a:t>
            </a:r>
            <a:r>
              <a:rPr lang="en-US" altLang="zh-CN" sz="1600" dirty="0">
                <a:solidFill>
                  <a:srgbClr val="000000"/>
                </a:solidFill>
                <a:latin typeface="微软雅黑" panose="020B0503020204020204" pitchFamily="34" charset="-122"/>
                <a:ea typeface="微软雅黑" panose="020B0503020204020204" pitchFamily="34" charset="-122"/>
              </a:rPr>
              <a:t>8.8%</a:t>
            </a:r>
            <a:r>
              <a:rPr lang="zh-CN" altLang="en-US" sz="1600" dirty="0">
                <a:solidFill>
                  <a:srgbClr val="000000"/>
                </a:solidFill>
                <a:latin typeface="微软雅黑" panose="020B0503020204020204" pitchFamily="34" charset="-122"/>
                <a:ea typeface="微软雅黑" panose="020B0503020204020204" pitchFamily="34" charset="-122"/>
              </a:rPr>
              <a:t>。</a:t>
            </a:r>
            <a:endParaRPr lang="en-US" altLang="zh-CN" sz="1600" dirty="0">
              <a:solidFill>
                <a:srgbClr val="000000"/>
              </a:solidFill>
              <a:latin typeface="微软雅黑" panose="020B0503020204020204" pitchFamily="34" charset="-122"/>
              <a:ea typeface="微软雅黑" panose="020B0503020204020204" pitchFamily="34" charset="-122"/>
            </a:endParaRPr>
          </a:p>
          <a:p>
            <a:pPr marL="285750" indent="-285750" algn="just">
              <a:lnSpc>
                <a:spcPct val="150000"/>
              </a:lnSpc>
              <a:buFont typeface="Arial" panose="020B0604020202020204" pitchFamily="34" charset="0"/>
              <a:buChar char="•"/>
            </a:pPr>
            <a:r>
              <a:rPr lang="zh-CN" altLang="en-US" sz="1600" dirty="0">
                <a:solidFill>
                  <a:srgbClr val="000000"/>
                </a:solidFill>
                <a:latin typeface="微软雅黑" panose="020B0503020204020204" pitchFamily="34" charset="-122"/>
                <a:ea typeface="微软雅黑" panose="020B0503020204020204" pitchFamily="34" charset="-122"/>
              </a:rPr>
              <a:t>主城区火锅店密度高达每平方公里</a:t>
            </a:r>
            <a:r>
              <a:rPr lang="en-US" altLang="zh-CN" sz="1600" dirty="0">
                <a:solidFill>
                  <a:srgbClr val="000000"/>
                </a:solidFill>
                <a:latin typeface="微软雅黑" panose="020B0503020204020204" pitchFamily="34" charset="-122"/>
                <a:ea typeface="微软雅黑" panose="020B0503020204020204" pitchFamily="34" charset="-122"/>
              </a:rPr>
              <a:t>17.65</a:t>
            </a:r>
            <a:r>
              <a:rPr lang="zh-CN" altLang="en-US" sz="1600" dirty="0">
                <a:solidFill>
                  <a:srgbClr val="000000"/>
                </a:solidFill>
                <a:latin typeface="微软雅黑" panose="020B0503020204020204" pitchFamily="34" charset="-122"/>
                <a:ea typeface="微软雅黑" panose="020B0503020204020204" pitchFamily="34" charset="-122"/>
              </a:rPr>
              <a:t>家。仅有</a:t>
            </a:r>
            <a:r>
              <a:rPr lang="en-US" altLang="zh-CN" sz="1600" dirty="0">
                <a:solidFill>
                  <a:srgbClr val="000000"/>
                </a:solidFill>
                <a:latin typeface="微软雅黑" panose="020B0503020204020204" pitchFamily="34" charset="-122"/>
                <a:ea typeface="微软雅黑" panose="020B0503020204020204" pitchFamily="34" charset="-122"/>
              </a:rPr>
              <a:t>16.4%</a:t>
            </a:r>
            <a:r>
              <a:rPr lang="zh-CN" altLang="en-US" sz="1600" dirty="0">
                <a:solidFill>
                  <a:srgbClr val="000000"/>
                </a:solidFill>
                <a:latin typeface="微软雅黑" panose="020B0503020204020204" pitchFamily="34" charset="-122"/>
                <a:ea typeface="微软雅黑" panose="020B0503020204020204" pitchFamily="34" charset="-122"/>
              </a:rPr>
              <a:t>的重庆火锅店入驻购物中心，更多的重庆火锅则主要分布在街头巷尾。</a:t>
            </a:r>
          </a:p>
          <a:p>
            <a:pPr marL="285750" indent="-285750" algn="just">
              <a:lnSpc>
                <a:spcPct val="150000"/>
              </a:lnSpc>
              <a:buFont typeface="Arial" panose="020B0604020202020204" pitchFamily="34" charset="0"/>
              <a:buChar char="•"/>
            </a:pPr>
            <a:endParaRPr lang="zh-CN" altLang="en-US" sz="1600" dirty="0">
              <a:solidFill>
                <a:srgbClr val="000000"/>
              </a:solidFill>
              <a:latin typeface="微软雅黑" panose="020B0503020204020204" pitchFamily="34" charset="-122"/>
              <a:ea typeface="微软雅黑" panose="020B0503020204020204" pitchFamily="34" charset="-122"/>
            </a:endParaRPr>
          </a:p>
        </p:txBody>
      </p:sp>
      <p:sp>
        <p:nvSpPr>
          <p:cNvPr id="29" name="矩形 28">
            <a:extLst>
              <a:ext uri="{FF2B5EF4-FFF2-40B4-BE49-F238E27FC236}">
                <a16:creationId xmlns:a16="http://schemas.microsoft.com/office/drawing/2014/main" id="{31122ED2-E04D-4B67-B07E-CEEE4A7C26A8}"/>
              </a:ext>
            </a:extLst>
          </p:cNvPr>
          <p:cNvSpPr/>
          <p:nvPr/>
        </p:nvSpPr>
        <p:spPr>
          <a:xfrm>
            <a:off x="269071" y="5059595"/>
            <a:ext cx="10920383" cy="646331"/>
          </a:xfrm>
          <a:prstGeom prst="rect">
            <a:avLst/>
          </a:prstGeom>
          <a:solidFill>
            <a:schemeClr val="accent2"/>
          </a:solidFill>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民生统计数据不再是冷冰冰的，可有可无，而是作为优化改善民生服务的抓手。</a:t>
            </a:r>
            <a:endParaRPr lang="en-US" altLang="zh-CN" b="1" dirty="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洞悉火锅指数之后，政府可以从食品安全、消费维权、消费引导等方面有针对性地服务民生。</a:t>
            </a:r>
          </a:p>
        </p:txBody>
      </p:sp>
    </p:spTree>
    <p:extLst>
      <p:ext uri="{BB962C8B-B14F-4D97-AF65-F5344CB8AC3E}">
        <p14:creationId xmlns:p14="http://schemas.microsoft.com/office/powerpoint/2010/main" val="2757287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a:extLst>
              <a:ext uri="{FF2B5EF4-FFF2-40B4-BE49-F238E27FC236}">
                <a16:creationId xmlns:a16="http://schemas.microsoft.com/office/drawing/2014/main" id="{B1D695FD-AA27-4C2F-AEF4-5DBD53BF97A2}"/>
              </a:ext>
            </a:extLst>
          </p:cNvPr>
          <p:cNvSpPr/>
          <p:nvPr/>
        </p:nvSpPr>
        <p:spPr>
          <a:xfrm>
            <a:off x="119495" y="689549"/>
            <a:ext cx="11294919" cy="671777"/>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做监管而知民生</a:t>
            </a:r>
          </a:p>
        </p:txBody>
      </p:sp>
      <p:sp>
        <p:nvSpPr>
          <p:cNvPr id="9" name="矩形 8">
            <a:extLst>
              <a:ext uri="{FF2B5EF4-FFF2-40B4-BE49-F238E27FC236}">
                <a16:creationId xmlns:a16="http://schemas.microsoft.com/office/drawing/2014/main" id="{EC06FFCD-9415-45F4-ABC1-C2A42814F1CB}"/>
              </a:ext>
            </a:extLst>
          </p:cNvPr>
          <p:cNvSpPr/>
          <p:nvPr/>
        </p:nvSpPr>
        <p:spPr>
          <a:xfrm>
            <a:off x="117765" y="694744"/>
            <a:ext cx="1773382" cy="5596950"/>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0FFB922C-F38B-47CB-B755-4ED733D65202}"/>
              </a:ext>
            </a:extLst>
          </p:cNvPr>
          <p:cNvSpPr/>
          <p:nvPr/>
        </p:nvSpPr>
        <p:spPr>
          <a:xfrm>
            <a:off x="244954" y="1743766"/>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物价监测</a:t>
            </a:r>
          </a:p>
        </p:txBody>
      </p:sp>
      <p:sp>
        <p:nvSpPr>
          <p:cNvPr id="11" name="矩形 10">
            <a:extLst>
              <a:ext uri="{FF2B5EF4-FFF2-40B4-BE49-F238E27FC236}">
                <a16:creationId xmlns:a16="http://schemas.microsoft.com/office/drawing/2014/main" id="{E156BF4E-4CD8-4D09-A5FF-10C3C04B1D94}"/>
              </a:ext>
            </a:extLst>
          </p:cNvPr>
          <p:cNvSpPr/>
          <p:nvPr/>
        </p:nvSpPr>
        <p:spPr>
          <a:xfrm>
            <a:off x="245901" y="2388504"/>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消费监测</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CD521B64-CF3E-4E53-8A07-EB3426F081D2}"/>
              </a:ext>
            </a:extLst>
          </p:cNvPr>
          <p:cNvSpPr/>
          <p:nvPr/>
        </p:nvSpPr>
        <p:spPr>
          <a:xfrm>
            <a:off x="245901" y="303393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风险监测</a:t>
            </a:r>
          </a:p>
        </p:txBody>
      </p:sp>
      <p:sp>
        <p:nvSpPr>
          <p:cNvPr id="22" name="矩形 21">
            <a:extLst>
              <a:ext uri="{FF2B5EF4-FFF2-40B4-BE49-F238E27FC236}">
                <a16:creationId xmlns:a16="http://schemas.microsoft.com/office/drawing/2014/main" id="{40DD598E-9D38-4075-841D-25AFAAF3A539}"/>
              </a:ext>
            </a:extLst>
          </p:cNvPr>
          <p:cNvSpPr/>
          <p:nvPr/>
        </p:nvSpPr>
        <p:spPr>
          <a:xfrm>
            <a:off x="244007" y="3649015"/>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产业景气监测</a:t>
            </a:r>
          </a:p>
        </p:txBody>
      </p:sp>
      <p:sp>
        <p:nvSpPr>
          <p:cNvPr id="26" name="矩形 25">
            <a:extLst>
              <a:ext uri="{FF2B5EF4-FFF2-40B4-BE49-F238E27FC236}">
                <a16:creationId xmlns:a16="http://schemas.microsoft.com/office/drawing/2014/main" id="{58A0B393-1C72-4F75-960E-52622316B152}"/>
              </a:ext>
            </a:extLst>
          </p:cNvPr>
          <p:cNvSpPr/>
          <p:nvPr/>
        </p:nvSpPr>
        <p:spPr>
          <a:xfrm>
            <a:off x="243060" y="4280260"/>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市场经营监测</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E6476F03-0081-4FC4-9EE2-F250224C0492}"/>
              </a:ext>
            </a:extLst>
          </p:cNvPr>
          <p:cNvSpPr/>
          <p:nvPr/>
        </p:nvSpPr>
        <p:spPr>
          <a:xfrm>
            <a:off x="244007" y="4924998"/>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经济发展监测</a:t>
            </a:r>
          </a:p>
        </p:txBody>
      </p:sp>
      <p:sp>
        <p:nvSpPr>
          <p:cNvPr id="28" name="矩形 27">
            <a:extLst>
              <a:ext uri="{FF2B5EF4-FFF2-40B4-BE49-F238E27FC236}">
                <a16:creationId xmlns:a16="http://schemas.microsoft.com/office/drawing/2014/main" id="{BEDE9A6C-B3BB-4481-8034-AFBB484E368E}"/>
              </a:ext>
            </a:extLst>
          </p:cNvPr>
          <p:cNvSpPr/>
          <p:nvPr/>
        </p:nvSpPr>
        <p:spPr>
          <a:xfrm>
            <a:off x="244007" y="5570429"/>
            <a:ext cx="1489393"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城市民生应急</a:t>
            </a:r>
          </a:p>
        </p:txBody>
      </p:sp>
      <p:sp>
        <p:nvSpPr>
          <p:cNvPr id="30" name="矩形 29">
            <a:extLst>
              <a:ext uri="{FF2B5EF4-FFF2-40B4-BE49-F238E27FC236}">
                <a16:creationId xmlns:a16="http://schemas.microsoft.com/office/drawing/2014/main" id="{095321FA-0BB8-47A3-8AA3-D9F112F90562}"/>
              </a:ext>
            </a:extLst>
          </p:cNvPr>
          <p:cNvSpPr/>
          <p:nvPr/>
        </p:nvSpPr>
        <p:spPr>
          <a:xfrm>
            <a:off x="3453494"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医疗</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A89D324E-CF36-4561-9674-344121D531F7}"/>
              </a:ext>
            </a:extLst>
          </p:cNvPr>
          <p:cNvSpPr/>
          <p:nvPr/>
        </p:nvSpPr>
        <p:spPr>
          <a:xfrm>
            <a:off x="6435773" y="765376"/>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汽车</a:t>
            </a:r>
          </a:p>
        </p:txBody>
      </p:sp>
      <p:sp>
        <p:nvSpPr>
          <p:cNvPr id="32" name="矩形 31">
            <a:extLst>
              <a:ext uri="{FF2B5EF4-FFF2-40B4-BE49-F238E27FC236}">
                <a16:creationId xmlns:a16="http://schemas.microsoft.com/office/drawing/2014/main" id="{D25513FA-3682-496B-B79B-0584852E3F46}"/>
              </a:ext>
            </a:extLst>
          </p:cNvPr>
          <p:cNvSpPr/>
          <p:nvPr/>
        </p:nvSpPr>
        <p:spPr>
          <a:xfrm>
            <a:off x="471215"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餐饮</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a16="http://schemas.microsoft.com/office/drawing/2014/main" id="{5ED550BB-1E9A-438D-A908-657E4139BBBA}"/>
              </a:ext>
            </a:extLst>
          </p:cNvPr>
          <p:cNvSpPr/>
          <p:nvPr/>
        </p:nvSpPr>
        <p:spPr>
          <a:xfrm>
            <a:off x="4447587"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旅游</a:t>
            </a:r>
          </a:p>
        </p:txBody>
      </p:sp>
      <p:sp>
        <p:nvSpPr>
          <p:cNvPr id="36" name="矩形 35">
            <a:extLst>
              <a:ext uri="{FF2B5EF4-FFF2-40B4-BE49-F238E27FC236}">
                <a16:creationId xmlns:a16="http://schemas.microsoft.com/office/drawing/2014/main" id="{9DA2BA2F-95FD-4599-8CF1-2B8C79F65986}"/>
              </a:ext>
            </a:extLst>
          </p:cNvPr>
          <p:cNvSpPr/>
          <p:nvPr/>
        </p:nvSpPr>
        <p:spPr>
          <a:xfrm>
            <a:off x="8423959" y="746675"/>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娱乐</a:t>
            </a:r>
          </a:p>
        </p:txBody>
      </p:sp>
      <p:sp>
        <p:nvSpPr>
          <p:cNvPr id="37" name="矩形 36">
            <a:extLst>
              <a:ext uri="{FF2B5EF4-FFF2-40B4-BE49-F238E27FC236}">
                <a16:creationId xmlns:a16="http://schemas.microsoft.com/office/drawing/2014/main" id="{A6EC7D83-5B69-4078-A133-BD516F46AD04}"/>
              </a:ext>
            </a:extLst>
          </p:cNvPr>
          <p:cNvSpPr/>
          <p:nvPr/>
        </p:nvSpPr>
        <p:spPr>
          <a:xfrm>
            <a:off x="2459401"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酒店</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FE2C9DC3-13DF-4B43-9CC4-D695F2E4297C}"/>
              </a:ext>
            </a:extLst>
          </p:cNvPr>
          <p:cNvSpPr/>
          <p:nvPr/>
        </p:nvSpPr>
        <p:spPr>
          <a:xfrm>
            <a:off x="5441680"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教育</a:t>
            </a:r>
            <a:endParaRPr lang="en-US" altLang="zh-CN" sz="1400" dirty="0">
              <a:solidFill>
                <a:schemeClr val="bg1"/>
              </a:solidFill>
              <a:latin typeface="微软雅黑" panose="020B0503020204020204" pitchFamily="34" charset="-122"/>
              <a:ea typeface="微软雅黑" panose="020B0503020204020204" pitchFamily="34" charset="-122"/>
            </a:endParaRPr>
          </a:p>
          <a:p>
            <a:pPr algn="ctr"/>
            <a:r>
              <a:rPr lang="zh-CN" altLang="en-US" sz="1400" dirty="0">
                <a:solidFill>
                  <a:schemeClr val="bg1"/>
                </a:solidFill>
                <a:latin typeface="微软雅黑" panose="020B0503020204020204" pitchFamily="34" charset="-122"/>
                <a:ea typeface="微软雅黑" panose="020B0503020204020204" pitchFamily="34" charset="-122"/>
              </a:rPr>
              <a:t>培训</a:t>
            </a:r>
          </a:p>
        </p:txBody>
      </p:sp>
      <p:sp>
        <p:nvSpPr>
          <p:cNvPr id="39" name="矩形 38">
            <a:extLst>
              <a:ext uri="{FF2B5EF4-FFF2-40B4-BE49-F238E27FC236}">
                <a16:creationId xmlns:a16="http://schemas.microsoft.com/office/drawing/2014/main" id="{2E40C094-29E7-411D-AF1D-FFA9167C08EB}"/>
              </a:ext>
            </a:extLst>
          </p:cNvPr>
          <p:cNvSpPr/>
          <p:nvPr/>
        </p:nvSpPr>
        <p:spPr>
          <a:xfrm>
            <a:off x="9418052" y="753947"/>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书店</a:t>
            </a:r>
          </a:p>
        </p:txBody>
      </p:sp>
      <p:sp>
        <p:nvSpPr>
          <p:cNvPr id="40" name="矩形 39">
            <a:extLst>
              <a:ext uri="{FF2B5EF4-FFF2-40B4-BE49-F238E27FC236}">
                <a16:creationId xmlns:a16="http://schemas.microsoft.com/office/drawing/2014/main" id="{1D4478B0-CFEC-4FDC-82A4-D6C705000936}"/>
              </a:ext>
            </a:extLst>
          </p:cNvPr>
          <p:cNvSpPr/>
          <p:nvPr/>
        </p:nvSpPr>
        <p:spPr>
          <a:xfrm>
            <a:off x="1465308" y="761219"/>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零售</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1" name="矩形 40">
            <a:extLst>
              <a:ext uri="{FF2B5EF4-FFF2-40B4-BE49-F238E27FC236}">
                <a16:creationId xmlns:a16="http://schemas.microsoft.com/office/drawing/2014/main" id="{D69EE2BA-1D63-474F-9E3E-711410D30800}"/>
              </a:ext>
            </a:extLst>
          </p:cNvPr>
          <p:cNvSpPr/>
          <p:nvPr/>
        </p:nvSpPr>
        <p:spPr>
          <a:xfrm>
            <a:off x="7429866" y="769533"/>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加油</a:t>
            </a:r>
          </a:p>
        </p:txBody>
      </p:sp>
      <p:sp>
        <p:nvSpPr>
          <p:cNvPr id="42" name="矩形 41">
            <a:extLst>
              <a:ext uri="{FF2B5EF4-FFF2-40B4-BE49-F238E27FC236}">
                <a16:creationId xmlns:a16="http://schemas.microsoft.com/office/drawing/2014/main" id="{90F84789-8F0F-4570-9F73-F6E2CF20AA42}"/>
              </a:ext>
            </a:extLst>
          </p:cNvPr>
          <p:cNvSpPr/>
          <p:nvPr/>
        </p:nvSpPr>
        <p:spPr>
          <a:xfrm>
            <a:off x="10412146" y="741480"/>
            <a:ext cx="852449" cy="49233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生活</a:t>
            </a:r>
            <a:endParaRPr lang="en-US" altLang="zh-CN" sz="1400" dirty="0">
              <a:solidFill>
                <a:schemeClr val="bg1"/>
              </a:solidFill>
              <a:latin typeface="微软雅黑" panose="020B0503020204020204" pitchFamily="34" charset="-122"/>
              <a:ea typeface="微软雅黑" panose="020B0503020204020204" pitchFamily="34" charset="-122"/>
            </a:endParaRPr>
          </a:p>
          <a:p>
            <a:pPr algn="ctr"/>
            <a:r>
              <a:rPr lang="zh-CN" altLang="en-US" sz="1400" dirty="0">
                <a:solidFill>
                  <a:schemeClr val="bg1"/>
                </a:solidFill>
                <a:latin typeface="微软雅黑" panose="020B0503020204020204" pitchFamily="34" charset="-122"/>
                <a:ea typeface="微软雅黑" panose="020B0503020204020204" pitchFamily="34" charset="-122"/>
              </a:rPr>
              <a:t>服务</a:t>
            </a:r>
          </a:p>
        </p:txBody>
      </p:sp>
      <p:pic>
        <p:nvPicPr>
          <p:cNvPr id="44" name="图片 43">
            <a:extLst>
              <a:ext uri="{FF2B5EF4-FFF2-40B4-BE49-F238E27FC236}">
                <a16:creationId xmlns:a16="http://schemas.microsoft.com/office/drawing/2014/main" id="{4872164E-D6B9-46C5-811F-A0F425BE030B}"/>
              </a:ext>
            </a:extLst>
          </p:cNvPr>
          <p:cNvPicPr>
            <a:picLocks noChangeAspect="1"/>
          </p:cNvPicPr>
          <p:nvPr/>
        </p:nvPicPr>
        <p:blipFill>
          <a:blip r:embed="rId3"/>
          <a:stretch>
            <a:fillRect/>
          </a:stretch>
        </p:blipFill>
        <p:spPr>
          <a:xfrm>
            <a:off x="2374694" y="1525814"/>
            <a:ext cx="2840182" cy="1435290"/>
          </a:xfrm>
          <a:prstGeom prst="rect">
            <a:avLst/>
          </a:prstGeom>
        </p:spPr>
      </p:pic>
      <p:pic>
        <p:nvPicPr>
          <p:cNvPr id="3" name="图片 2">
            <a:extLst>
              <a:ext uri="{FF2B5EF4-FFF2-40B4-BE49-F238E27FC236}">
                <a16:creationId xmlns:a16="http://schemas.microsoft.com/office/drawing/2014/main" id="{560F2FCE-EDD1-4E81-A903-70B206FCB24D}"/>
              </a:ext>
            </a:extLst>
          </p:cNvPr>
          <p:cNvPicPr>
            <a:picLocks noChangeAspect="1"/>
          </p:cNvPicPr>
          <p:nvPr/>
        </p:nvPicPr>
        <p:blipFill>
          <a:blip r:embed="rId4"/>
          <a:stretch>
            <a:fillRect/>
          </a:stretch>
        </p:blipFill>
        <p:spPr>
          <a:xfrm>
            <a:off x="5120262" y="1479758"/>
            <a:ext cx="3398311" cy="1499648"/>
          </a:xfrm>
          <a:prstGeom prst="rect">
            <a:avLst/>
          </a:prstGeom>
        </p:spPr>
      </p:pic>
      <p:pic>
        <p:nvPicPr>
          <p:cNvPr id="47" name="图片 46">
            <a:extLst>
              <a:ext uri="{FF2B5EF4-FFF2-40B4-BE49-F238E27FC236}">
                <a16:creationId xmlns:a16="http://schemas.microsoft.com/office/drawing/2014/main" id="{02656324-1134-488E-97F0-1DB0855487E9}"/>
              </a:ext>
            </a:extLst>
          </p:cNvPr>
          <p:cNvPicPr>
            <a:picLocks noChangeAspect="1"/>
          </p:cNvPicPr>
          <p:nvPr/>
        </p:nvPicPr>
        <p:blipFill>
          <a:blip r:embed="rId5"/>
          <a:stretch>
            <a:fillRect/>
          </a:stretch>
        </p:blipFill>
        <p:spPr>
          <a:xfrm>
            <a:off x="8423959" y="3068318"/>
            <a:ext cx="2641743" cy="1244628"/>
          </a:xfrm>
          <a:prstGeom prst="rect">
            <a:avLst/>
          </a:prstGeom>
        </p:spPr>
      </p:pic>
      <p:pic>
        <p:nvPicPr>
          <p:cNvPr id="48" name="图片 47">
            <a:extLst>
              <a:ext uri="{FF2B5EF4-FFF2-40B4-BE49-F238E27FC236}">
                <a16:creationId xmlns:a16="http://schemas.microsoft.com/office/drawing/2014/main" id="{AC0857B9-4330-4B38-9320-29A458A7313E}"/>
              </a:ext>
            </a:extLst>
          </p:cNvPr>
          <p:cNvPicPr>
            <a:picLocks noChangeAspect="1"/>
          </p:cNvPicPr>
          <p:nvPr/>
        </p:nvPicPr>
        <p:blipFill>
          <a:blip r:embed="rId6"/>
          <a:stretch>
            <a:fillRect/>
          </a:stretch>
        </p:blipFill>
        <p:spPr>
          <a:xfrm>
            <a:off x="2279289" y="3125592"/>
            <a:ext cx="2641745" cy="1237858"/>
          </a:xfrm>
          <a:prstGeom prst="rect">
            <a:avLst/>
          </a:prstGeom>
        </p:spPr>
      </p:pic>
      <p:pic>
        <p:nvPicPr>
          <p:cNvPr id="50" name="图片 49">
            <a:extLst>
              <a:ext uri="{FF2B5EF4-FFF2-40B4-BE49-F238E27FC236}">
                <a16:creationId xmlns:a16="http://schemas.microsoft.com/office/drawing/2014/main" id="{605C820A-9192-4D32-8FB2-6868930DFFE2}"/>
              </a:ext>
            </a:extLst>
          </p:cNvPr>
          <p:cNvPicPr>
            <a:picLocks noChangeAspect="1"/>
          </p:cNvPicPr>
          <p:nvPr/>
        </p:nvPicPr>
        <p:blipFill>
          <a:blip r:embed="rId7"/>
          <a:stretch>
            <a:fillRect/>
          </a:stretch>
        </p:blipFill>
        <p:spPr>
          <a:xfrm>
            <a:off x="2459401" y="4443993"/>
            <a:ext cx="4275749" cy="1847701"/>
          </a:xfrm>
          <a:prstGeom prst="rect">
            <a:avLst/>
          </a:prstGeom>
        </p:spPr>
      </p:pic>
      <p:pic>
        <p:nvPicPr>
          <p:cNvPr id="51" name="图片 50">
            <a:extLst>
              <a:ext uri="{FF2B5EF4-FFF2-40B4-BE49-F238E27FC236}">
                <a16:creationId xmlns:a16="http://schemas.microsoft.com/office/drawing/2014/main" id="{97C36ABA-4239-4656-96DB-A68DBA03F69F}"/>
              </a:ext>
            </a:extLst>
          </p:cNvPr>
          <p:cNvPicPr>
            <a:picLocks noChangeAspect="1"/>
          </p:cNvPicPr>
          <p:nvPr/>
        </p:nvPicPr>
        <p:blipFill>
          <a:blip r:embed="rId8"/>
          <a:stretch>
            <a:fillRect/>
          </a:stretch>
        </p:blipFill>
        <p:spPr>
          <a:xfrm>
            <a:off x="7340113" y="4387058"/>
            <a:ext cx="3309657" cy="1866924"/>
          </a:xfrm>
          <a:prstGeom prst="rect">
            <a:avLst/>
          </a:prstGeom>
        </p:spPr>
      </p:pic>
      <p:sp>
        <p:nvSpPr>
          <p:cNvPr id="53" name="椭圆 52">
            <a:extLst>
              <a:ext uri="{FF2B5EF4-FFF2-40B4-BE49-F238E27FC236}">
                <a16:creationId xmlns:a16="http://schemas.microsoft.com/office/drawing/2014/main" id="{FD4450CB-94E6-42D6-84A4-D51105EB9A69}"/>
              </a:ext>
            </a:extLst>
          </p:cNvPr>
          <p:cNvSpPr/>
          <p:nvPr/>
        </p:nvSpPr>
        <p:spPr>
          <a:xfrm>
            <a:off x="5120262" y="2961104"/>
            <a:ext cx="3260158" cy="1673459"/>
          </a:xfrm>
          <a:prstGeom prst="ellipse">
            <a:avLst/>
          </a:prstGeom>
          <a:blipFill dpi="0" rotWithShape="1">
            <a:blip r:embed="rId9">
              <a:alphaModFix amt="67000"/>
              <a:extLst>
                <a:ext uri="{28A0092B-C50C-407E-A947-70E740481C1C}">
                  <a14:useLocalDpi xmlns:a14="http://schemas.microsoft.com/office/drawing/2010/main" val="0"/>
                </a:ext>
              </a:extLst>
            </a:blip>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02665018-0F49-4329-BBF7-62670468A5F0}"/>
              </a:ext>
            </a:extLst>
          </p:cNvPr>
          <p:cNvPicPr>
            <a:picLocks noChangeAspect="1"/>
          </p:cNvPicPr>
          <p:nvPr/>
        </p:nvPicPr>
        <p:blipFill>
          <a:blip r:embed="rId10"/>
          <a:stretch>
            <a:fillRect/>
          </a:stretch>
        </p:blipFill>
        <p:spPr>
          <a:xfrm>
            <a:off x="8423959" y="1651988"/>
            <a:ext cx="2641743" cy="1228854"/>
          </a:xfrm>
          <a:prstGeom prst="rect">
            <a:avLst/>
          </a:prstGeom>
          <a:noFill/>
        </p:spPr>
      </p:pic>
    </p:spTree>
    <p:extLst>
      <p:ext uri="{BB962C8B-B14F-4D97-AF65-F5344CB8AC3E}">
        <p14:creationId xmlns:p14="http://schemas.microsoft.com/office/powerpoint/2010/main" val="2025075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多品种、多业态价格监测、分析</a:t>
            </a:r>
          </a:p>
        </p:txBody>
      </p:sp>
      <p:pic>
        <p:nvPicPr>
          <p:cNvPr id="5" name="内容占位符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24200" y="1297010"/>
            <a:ext cx="5561660" cy="3709808"/>
          </a:xfrm>
          <a:prstGeom prst="rect">
            <a:avLst/>
          </a:prstGeom>
        </p:spPr>
      </p:pic>
      <p:sp>
        <p:nvSpPr>
          <p:cNvPr id="6" name="矩形标注 5"/>
          <p:cNvSpPr/>
          <p:nvPr/>
        </p:nvSpPr>
        <p:spPr>
          <a:xfrm>
            <a:off x="490381" y="1297010"/>
            <a:ext cx="2411897" cy="3709808"/>
          </a:xfrm>
          <a:prstGeom prst="wedgeRectCallout">
            <a:avLst>
              <a:gd name="adj1" fmla="val 59381"/>
              <a:gd name="adj2" fmla="val -14606"/>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86420" tIns="43210" rIns="86420" bIns="43210" rtlCol="0" anchor="ctr"/>
          <a:lstStyle/>
          <a:p>
            <a:r>
              <a:rPr lang="zh-CN" altLang="en-US" b="1" dirty="0">
                <a:solidFill>
                  <a:schemeClr val="bg1"/>
                </a:solidFill>
                <a:latin typeface="微软雅黑" panose="020B0503020204020204" pitchFamily="34" charset="-122"/>
                <a:ea typeface="微软雅黑" panose="020B0503020204020204" pitchFamily="34" charset="-122"/>
              </a:rPr>
              <a:t>实时价格监测</a:t>
            </a:r>
            <a:endParaRPr lang="en-US" altLang="zh-CN" b="1" dirty="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针对重点行业重点企业价格监测，后台实时查询终端成交价格，</a:t>
            </a:r>
            <a:r>
              <a:rPr lang="zh-CN" altLang="zh-CN" dirty="0">
                <a:solidFill>
                  <a:schemeClr val="bg1"/>
                </a:solidFill>
                <a:latin typeface="微软雅黑" panose="020B0503020204020204" pitchFamily="34" charset="-122"/>
                <a:ea typeface="微软雅黑" panose="020B0503020204020204" pitchFamily="34" charset="-122"/>
              </a:rPr>
              <a:t>按月度、季度、半年、全年对本地价格形势、各类监测商品价格变动情况及其变化趋势做出综合分析</a:t>
            </a:r>
            <a:r>
              <a:rPr lang="zh-CN" altLang="en-US" dirty="0">
                <a:solidFill>
                  <a:schemeClr val="bg1"/>
                </a:solidFill>
                <a:latin typeface="微软雅黑" panose="020B0503020204020204" pitchFamily="34" charset="-122"/>
                <a:ea typeface="微软雅黑" panose="020B0503020204020204" pitchFamily="34" charset="-122"/>
              </a:rPr>
              <a:t>，及时调整价格策略及供需平衡</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7" name="矩形标注 6"/>
          <p:cNvSpPr/>
          <p:nvPr/>
        </p:nvSpPr>
        <p:spPr>
          <a:xfrm>
            <a:off x="8663390" y="1195410"/>
            <a:ext cx="2411897" cy="3811408"/>
          </a:xfrm>
          <a:prstGeom prst="wedgeRectCallout">
            <a:avLst>
              <a:gd name="adj1" fmla="val -56374"/>
              <a:gd name="adj2" fmla="val -26470"/>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86420" tIns="43210" rIns="86420" bIns="43210" rtlCol="0" anchor="ctr"/>
          <a:lstStyle/>
          <a:p>
            <a:r>
              <a:rPr lang="zh-CN" altLang="en-US" b="1" dirty="0">
                <a:solidFill>
                  <a:schemeClr val="bg1"/>
                </a:solidFill>
                <a:latin typeface="微软雅黑" panose="020B0503020204020204" pitchFamily="34" charset="-122"/>
                <a:ea typeface="微软雅黑" panose="020B0503020204020204" pitchFamily="34" charset="-122"/>
              </a:rPr>
              <a:t>价格监测内容（跨区域）</a:t>
            </a:r>
            <a:endParaRPr lang="en-US" altLang="zh-CN" b="1" dirty="0">
              <a:solidFill>
                <a:schemeClr val="bg1"/>
              </a:solidFill>
              <a:latin typeface="微软雅黑" panose="020B0503020204020204" pitchFamily="34" charset="-122"/>
              <a:ea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r>
              <a:rPr lang="zh-CN" altLang="zh-CN" dirty="0">
                <a:solidFill>
                  <a:schemeClr val="bg1"/>
                </a:solidFill>
                <a:latin typeface="微软雅黑" panose="020B0503020204020204" pitchFamily="34" charset="-122"/>
                <a:ea typeface="微软雅黑" panose="020B0503020204020204" pitchFamily="34" charset="-122"/>
              </a:rPr>
              <a:t>城市居民食品零售价格</a:t>
            </a: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r>
              <a:rPr lang="zh-CN" altLang="zh-CN" dirty="0">
                <a:solidFill>
                  <a:schemeClr val="bg1"/>
                </a:solidFill>
                <a:latin typeface="微软雅黑" panose="020B0503020204020204" pitchFamily="34" charset="-122"/>
                <a:ea typeface="微软雅黑" panose="020B0503020204020204" pitchFamily="34" charset="-122"/>
              </a:rPr>
              <a:t>城市居民日用工业消费品零售价格</a:t>
            </a: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r>
              <a:rPr lang="zh-CN" altLang="zh-CN" dirty="0">
                <a:solidFill>
                  <a:schemeClr val="bg1"/>
                </a:solidFill>
                <a:latin typeface="微软雅黑" panose="020B0503020204020204" pitchFamily="34" charset="-122"/>
                <a:ea typeface="微软雅黑" panose="020B0503020204020204" pitchFamily="34" charset="-122"/>
              </a:rPr>
              <a:t>城乡居民服务价格</a:t>
            </a: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324075" indent="-324075">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547219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内容占位符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84592" y="774699"/>
            <a:ext cx="6875782" cy="4121371"/>
          </a:xfrm>
          <a:prstGeom prst="rect">
            <a:avLst/>
          </a:prstGeom>
        </p:spPr>
      </p:pic>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实时自动预警</a:t>
            </a:r>
          </a:p>
        </p:txBody>
      </p:sp>
      <p:sp>
        <p:nvSpPr>
          <p:cNvPr id="9" name="矩形标注 8"/>
          <p:cNvSpPr/>
          <p:nvPr/>
        </p:nvSpPr>
        <p:spPr>
          <a:xfrm>
            <a:off x="908472" y="1665182"/>
            <a:ext cx="2681247" cy="3176529"/>
          </a:xfrm>
          <a:prstGeom prst="wedgeRectCallout">
            <a:avLst>
              <a:gd name="adj1" fmla="val 59381"/>
              <a:gd name="adj2" fmla="val -14606"/>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86420" tIns="43210" rIns="86420" bIns="43210" rtlCol="0" anchor="ctr"/>
          <a:lstStyle/>
          <a:p>
            <a:r>
              <a:rPr lang="zh-CN" altLang="en-US" b="1" dirty="0">
                <a:solidFill>
                  <a:schemeClr val="bg1"/>
                </a:solidFill>
                <a:latin typeface="微软雅黑" panose="020B0503020204020204" pitchFamily="34" charset="-122"/>
                <a:ea typeface="微软雅黑" panose="020B0503020204020204" pitchFamily="34" charset="-122"/>
              </a:rPr>
              <a:t>重点行业商品销量预警</a:t>
            </a:r>
            <a:endParaRPr lang="en-US" altLang="zh-CN" b="1" dirty="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被监测行业商品销量</a:t>
            </a:r>
            <a:r>
              <a:rPr lang="zh-CN" altLang="zh-CN" dirty="0">
                <a:solidFill>
                  <a:schemeClr val="bg1"/>
                </a:solidFill>
                <a:latin typeface="微软雅黑" panose="020B0503020204020204" pitchFamily="34" charset="-122"/>
                <a:ea typeface="微软雅黑" panose="020B0503020204020204" pitchFamily="34" charset="-122"/>
              </a:rPr>
              <a:t>出现价格异常波动征兆和迹象时，</a:t>
            </a:r>
            <a:r>
              <a:rPr lang="zh-CN" altLang="en-US" dirty="0">
                <a:solidFill>
                  <a:schemeClr val="bg1"/>
                </a:solidFill>
                <a:latin typeface="微软雅黑" panose="020B0503020204020204" pitchFamily="34" charset="-122"/>
                <a:ea typeface="微软雅黑" panose="020B0503020204020204" pitchFamily="34" charset="-122"/>
              </a:rPr>
              <a:t>后台依据历史预警线启动自动</a:t>
            </a:r>
            <a:r>
              <a:rPr lang="zh-CN" altLang="zh-CN" dirty="0">
                <a:solidFill>
                  <a:schemeClr val="bg1"/>
                </a:solidFill>
                <a:latin typeface="微软雅黑" panose="020B0503020204020204" pitchFamily="34" charset="-122"/>
                <a:ea typeface="微软雅黑" panose="020B0503020204020204" pitchFamily="34" charset="-122"/>
              </a:rPr>
              <a:t>启动</a:t>
            </a:r>
            <a:r>
              <a:rPr lang="zh-CN" altLang="en-US" dirty="0">
                <a:solidFill>
                  <a:schemeClr val="bg1"/>
                </a:solidFill>
                <a:latin typeface="微软雅黑" panose="020B0503020204020204" pitchFamily="34" charset="-122"/>
                <a:ea typeface="微软雅黑" panose="020B0503020204020204" pitchFamily="34" charset="-122"/>
              </a:rPr>
              <a:t>，为各地价格主管部门提供及时影响决策依据，提前预警</a:t>
            </a:r>
            <a:r>
              <a:rPr lang="zh-CN" altLang="zh-CN" dirty="0">
                <a:solidFill>
                  <a:schemeClr val="bg1"/>
                </a:solidFill>
                <a:latin typeface="微软雅黑" panose="020B0503020204020204" pitchFamily="34" charset="-122"/>
                <a:ea typeface="微软雅黑" panose="020B0503020204020204" pitchFamily="34" charset="-122"/>
              </a:rPr>
              <a:t>抢购、争购、货源断档</a:t>
            </a:r>
            <a:r>
              <a:rPr lang="zh-CN" altLang="en-US" dirty="0">
                <a:solidFill>
                  <a:schemeClr val="bg1"/>
                </a:solidFill>
                <a:latin typeface="微软雅黑" panose="020B0503020204020204" pitchFamily="34" charset="-122"/>
                <a:ea typeface="微软雅黑" panose="020B0503020204020204" pitchFamily="34" charset="-122"/>
              </a:rPr>
              <a:t>等异常性情况。</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840901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图示 34"/>
          <p:cNvGraphicFramePr/>
          <p:nvPr>
            <p:extLst>
              <p:ext uri="{D42A27DB-BD31-4B8C-83A1-F6EECF244321}">
                <p14:modId xmlns:p14="http://schemas.microsoft.com/office/powerpoint/2010/main" val="3132122547"/>
              </p:ext>
            </p:extLst>
          </p:nvPr>
        </p:nvGraphicFramePr>
        <p:xfrm>
          <a:off x="4740077" y="2138204"/>
          <a:ext cx="2921205" cy="27490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Freeform 5"/>
          <p:cNvSpPr>
            <a:spLocks noEditPoints="1"/>
          </p:cNvSpPr>
          <p:nvPr/>
        </p:nvSpPr>
        <p:spPr bwMode="auto">
          <a:xfrm>
            <a:off x="5871443" y="3114812"/>
            <a:ext cx="656528" cy="728646"/>
          </a:xfrm>
          <a:custGeom>
            <a:avLst/>
            <a:gdLst>
              <a:gd name="T0" fmla="*/ 0 w 161"/>
              <a:gd name="T1" fmla="*/ 196 h 196"/>
              <a:gd name="T2" fmla="*/ 20 w 161"/>
              <a:gd name="T3" fmla="*/ 148 h 196"/>
              <a:gd name="T4" fmla="*/ 41 w 161"/>
              <a:gd name="T5" fmla="*/ 132 h 196"/>
              <a:gd name="T6" fmla="*/ 124 w 161"/>
              <a:gd name="T7" fmla="*/ 132 h 196"/>
              <a:gd name="T8" fmla="*/ 144 w 161"/>
              <a:gd name="T9" fmla="*/ 148 h 196"/>
              <a:gd name="T10" fmla="*/ 161 w 161"/>
              <a:gd name="T11" fmla="*/ 196 h 196"/>
              <a:gd name="T12" fmla="*/ 0 w 161"/>
              <a:gd name="T13" fmla="*/ 196 h 196"/>
              <a:gd name="T14" fmla="*/ 80 w 161"/>
              <a:gd name="T15" fmla="*/ 128 h 196"/>
              <a:gd name="T16" fmla="*/ 16 w 161"/>
              <a:gd name="T17" fmla="*/ 64 h 196"/>
              <a:gd name="T18" fmla="*/ 80 w 161"/>
              <a:gd name="T19" fmla="*/ 0 h 196"/>
              <a:gd name="T20" fmla="*/ 144 w 161"/>
              <a:gd name="T21" fmla="*/ 64 h 196"/>
              <a:gd name="T22" fmla="*/ 80 w 161"/>
              <a:gd name="T23" fmla="*/ 128 h 196"/>
              <a:gd name="T24" fmla="*/ 70 w 161"/>
              <a:gd name="T25" fmla="*/ 17 h 196"/>
              <a:gd name="T26" fmla="*/ 31 w 161"/>
              <a:gd name="T27" fmla="*/ 64 h 196"/>
              <a:gd name="T28" fmla="*/ 80 w 161"/>
              <a:gd name="T29" fmla="*/ 113 h 196"/>
              <a:gd name="T30" fmla="*/ 129 w 161"/>
              <a:gd name="T31" fmla="*/ 64 h 196"/>
              <a:gd name="T32" fmla="*/ 70 w 161"/>
              <a:gd name="T33" fmla="*/ 17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1" h="196">
                <a:moveTo>
                  <a:pt x="0" y="196"/>
                </a:moveTo>
                <a:cubicBezTo>
                  <a:pt x="20" y="148"/>
                  <a:pt x="20" y="148"/>
                  <a:pt x="20" y="148"/>
                </a:cubicBezTo>
                <a:cubicBezTo>
                  <a:pt x="20" y="148"/>
                  <a:pt x="25" y="132"/>
                  <a:pt x="41" y="132"/>
                </a:cubicBezTo>
                <a:cubicBezTo>
                  <a:pt x="124" y="132"/>
                  <a:pt x="124" y="132"/>
                  <a:pt x="124" y="132"/>
                </a:cubicBezTo>
                <a:cubicBezTo>
                  <a:pt x="139" y="132"/>
                  <a:pt x="144" y="148"/>
                  <a:pt x="144" y="148"/>
                </a:cubicBezTo>
                <a:cubicBezTo>
                  <a:pt x="161" y="196"/>
                  <a:pt x="161" y="196"/>
                  <a:pt x="161" y="196"/>
                </a:cubicBezTo>
                <a:lnTo>
                  <a:pt x="0" y="196"/>
                </a:lnTo>
                <a:close/>
                <a:moveTo>
                  <a:pt x="80" y="128"/>
                </a:moveTo>
                <a:cubicBezTo>
                  <a:pt x="45" y="128"/>
                  <a:pt x="16" y="99"/>
                  <a:pt x="16" y="64"/>
                </a:cubicBezTo>
                <a:cubicBezTo>
                  <a:pt x="16" y="29"/>
                  <a:pt x="45" y="0"/>
                  <a:pt x="80" y="0"/>
                </a:cubicBezTo>
                <a:cubicBezTo>
                  <a:pt x="116" y="0"/>
                  <a:pt x="144" y="29"/>
                  <a:pt x="144" y="64"/>
                </a:cubicBezTo>
                <a:cubicBezTo>
                  <a:pt x="144" y="99"/>
                  <a:pt x="116" y="128"/>
                  <a:pt x="80" y="128"/>
                </a:cubicBezTo>
                <a:close/>
                <a:moveTo>
                  <a:pt x="70" y="17"/>
                </a:moveTo>
                <a:cubicBezTo>
                  <a:pt x="50" y="24"/>
                  <a:pt x="74" y="49"/>
                  <a:pt x="31" y="64"/>
                </a:cubicBezTo>
                <a:cubicBezTo>
                  <a:pt x="31" y="91"/>
                  <a:pt x="53" y="113"/>
                  <a:pt x="80" y="113"/>
                </a:cubicBezTo>
                <a:cubicBezTo>
                  <a:pt x="107" y="113"/>
                  <a:pt x="129" y="91"/>
                  <a:pt x="129" y="64"/>
                </a:cubicBezTo>
                <a:cubicBezTo>
                  <a:pt x="104" y="43"/>
                  <a:pt x="62" y="53"/>
                  <a:pt x="70" y="17"/>
                </a:cubicBezTo>
                <a:close/>
              </a:path>
            </a:pathLst>
          </a:custGeom>
          <a:ln>
            <a:noFill/>
          </a:ln>
        </p:spPr>
        <p:style>
          <a:lnRef idx="3">
            <a:schemeClr val="lt1"/>
          </a:lnRef>
          <a:fillRef idx="1">
            <a:schemeClr val="accent2"/>
          </a:fillRef>
          <a:effectRef idx="1">
            <a:schemeClr val="accent2"/>
          </a:effectRef>
          <a:fontRef idx="minor">
            <a:schemeClr val="lt1"/>
          </a:fontRef>
        </p:style>
        <p:txBody>
          <a:bodyPr vert="horz" wrap="square" lIns="86420" tIns="43210" rIns="86420" bIns="43210" numCol="1" anchor="t" anchorCtr="0" compatLnSpc="1">
            <a:prstTxWarp prst="textNoShape">
              <a:avLst/>
            </a:prstTxWarp>
          </a:bodyPr>
          <a:lstStyle/>
          <a:p>
            <a:endParaRPr lang="zh-CN" altLang="en-US">
              <a:solidFill>
                <a:prstClr val="black"/>
              </a:solidFill>
            </a:endParaRPr>
          </a:p>
        </p:txBody>
      </p:sp>
      <p:sp>
        <p:nvSpPr>
          <p:cNvPr id="2" name="矩形 1"/>
          <p:cNvSpPr/>
          <p:nvPr/>
        </p:nvSpPr>
        <p:spPr>
          <a:xfrm>
            <a:off x="1168402" y="1436146"/>
            <a:ext cx="3391525" cy="4337831"/>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6" name="椭圆 5"/>
          <p:cNvSpPr/>
          <p:nvPr/>
        </p:nvSpPr>
        <p:spPr>
          <a:xfrm>
            <a:off x="4368445" y="3325125"/>
            <a:ext cx="403554" cy="3080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67" name="椭圆 66"/>
          <p:cNvSpPr/>
          <p:nvPr/>
        </p:nvSpPr>
        <p:spPr>
          <a:xfrm>
            <a:off x="7630060" y="3325125"/>
            <a:ext cx="373524" cy="308021"/>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dirty="0"/>
          </a:p>
        </p:txBody>
      </p:sp>
      <p:pic>
        <p:nvPicPr>
          <p:cNvPr id="2054"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723335" y="4342757"/>
            <a:ext cx="536547" cy="357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 name="TextBox 64"/>
          <p:cNvSpPr txBox="1"/>
          <p:nvPr/>
        </p:nvSpPr>
        <p:spPr>
          <a:xfrm>
            <a:off x="2006077" y="1409462"/>
            <a:ext cx="1276647" cy="2857253"/>
          </a:xfrm>
          <a:prstGeom prst="rect">
            <a:avLst/>
          </a:prstGeom>
          <a:noFill/>
        </p:spPr>
        <p:txBody>
          <a:bodyPr wrap="square" lIns="86420" tIns="43210" rIns="86420" bIns="43210" rtlCol="0">
            <a:spAutoFit/>
          </a:bodyPr>
          <a:lstStyle/>
          <a:p>
            <a:pPr algn="ctr">
              <a:lnSpc>
                <a:spcPct val="250000"/>
              </a:lnSpc>
            </a:pPr>
            <a:r>
              <a:rPr lang="zh-CN" altLang="en-US" dirty="0">
                <a:latin typeface="微软雅黑" pitchFamily="34" charset="-122"/>
                <a:ea typeface="微软雅黑" pitchFamily="34" charset="-122"/>
              </a:rPr>
              <a:t>衣</a:t>
            </a:r>
            <a:endParaRPr lang="en-US" altLang="zh-CN" dirty="0">
              <a:latin typeface="微软雅黑" pitchFamily="34" charset="-122"/>
              <a:ea typeface="微软雅黑" pitchFamily="34" charset="-122"/>
            </a:endParaRPr>
          </a:p>
          <a:p>
            <a:pPr algn="ctr">
              <a:lnSpc>
                <a:spcPct val="250000"/>
              </a:lnSpc>
            </a:pPr>
            <a:r>
              <a:rPr lang="zh-CN" altLang="en-US" dirty="0">
                <a:latin typeface="微软雅黑" pitchFamily="34" charset="-122"/>
                <a:ea typeface="微软雅黑" pitchFamily="34" charset="-122"/>
              </a:rPr>
              <a:t>食</a:t>
            </a:r>
            <a:endParaRPr lang="en-US" altLang="zh-CN" dirty="0">
              <a:latin typeface="微软雅黑" pitchFamily="34" charset="-122"/>
              <a:ea typeface="微软雅黑" pitchFamily="34" charset="-122"/>
            </a:endParaRPr>
          </a:p>
          <a:p>
            <a:pPr algn="ctr">
              <a:lnSpc>
                <a:spcPct val="250000"/>
              </a:lnSpc>
            </a:pPr>
            <a:r>
              <a:rPr lang="zh-CN" altLang="en-US" dirty="0">
                <a:latin typeface="微软雅黑" pitchFamily="34" charset="-122"/>
                <a:ea typeface="微软雅黑" pitchFamily="34" charset="-122"/>
              </a:rPr>
              <a:t>住</a:t>
            </a:r>
            <a:endParaRPr lang="en-US" altLang="zh-CN" dirty="0">
              <a:latin typeface="微软雅黑" pitchFamily="34" charset="-122"/>
              <a:ea typeface="微软雅黑" pitchFamily="34" charset="-122"/>
            </a:endParaRPr>
          </a:p>
          <a:p>
            <a:pPr algn="ctr">
              <a:lnSpc>
                <a:spcPct val="250000"/>
              </a:lnSpc>
            </a:pPr>
            <a:r>
              <a:rPr lang="zh-CN" altLang="en-US" dirty="0">
                <a:latin typeface="微软雅黑" pitchFamily="34" charset="-122"/>
                <a:ea typeface="微软雅黑" pitchFamily="34" charset="-122"/>
              </a:rPr>
              <a:t>行</a:t>
            </a:r>
            <a:endParaRPr lang="en-US" altLang="zh-CN" dirty="0">
              <a:latin typeface="微软雅黑" pitchFamily="34" charset="-122"/>
              <a:ea typeface="微软雅黑" pitchFamily="34" charset="-122"/>
            </a:endParaRPr>
          </a:p>
        </p:txBody>
      </p:sp>
      <p:pic>
        <p:nvPicPr>
          <p:cNvPr id="2050"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703183" y="1713587"/>
            <a:ext cx="586848" cy="346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809430" y="2334644"/>
            <a:ext cx="427560" cy="357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747918" y="2969957"/>
            <a:ext cx="519780" cy="335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680816" y="3571782"/>
            <a:ext cx="620384" cy="385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727018" y="5086197"/>
            <a:ext cx="511396" cy="3407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TextBox 64"/>
          <p:cNvSpPr txBox="1"/>
          <p:nvPr/>
        </p:nvSpPr>
        <p:spPr>
          <a:xfrm>
            <a:off x="2049187" y="4081976"/>
            <a:ext cx="1276647" cy="779761"/>
          </a:xfrm>
          <a:prstGeom prst="rect">
            <a:avLst/>
          </a:prstGeom>
          <a:noFill/>
        </p:spPr>
        <p:txBody>
          <a:bodyPr wrap="square" lIns="86420" tIns="43210" rIns="86420" bIns="43210" rtlCol="0">
            <a:spAutoFit/>
          </a:bodyPr>
          <a:lstStyle/>
          <a:p>
            <a:pPr algn="ctr">
              <a:lnSpc>
                <a:spcPct val="250000"/>
              </a:lnSpc>
            </a:pPr>
            <a:r>
              <a:rPr lang="zh-CN" altLang="en-US" dirty="0">
                <a:latin typeface="微软雅黑" pitchFamily="34" charset="-122"/>
                <a:ea typeface="微软雅黑" pitchFamily="34" charset="-122"/>
              </a:rPr>
              <a:t>医疗</a:t>
            </a:r>
            <a:endParaRPr lang="en-US" altLang="zh-CN" dirty="0">
              <a:latin typeface="微软雅黑" pitchFamily="34" charset="-122"/>
              <a:ea typeface="微软雅黑" pitchFamily="34" charset="-122"/>
            </a:endParaRPr>
          </a:p>
        </p:txBody>
      </p:sp>
      <p:sp>
        <p:nvSpPr>
          <p:cNvPr id="4" name="矩形 3"/>
          <p:cNvSpPr/>
          <p:nvPr/>
        </p:nvSpPr>
        <p:spPr>
          <a:xfrm>
            <a:off x="1486980" y="1594612"/>
            <a:ext cx="1877027" cy="2495627"/>
          </a:xfrm>
          <a:prstGeom prst="rect">
            <a:avLst/>
          </a:prstGeom>
          <a:no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7" name="矩形 6"/>
          <p:cNvSpPr/>
          <p:nvPr/>
        </p:nvSpPr>
        <p:spPr>
          <a:xfrm>
            <a:off x="3502822" y="2258041"/>
            <a:ext cx="823309" cy="11687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27" name="椭圆 26"/>
          <p:cNvSpPr/>
          <p:nvPr/>
        </p:nvSpPr>
        <p:spPr>
          <a:xfrm>
            <a:off x="3615501" y="2200638"/>
            <a:ext cx="668430" cy="12835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r>
              <a:rPr lang="zh-CN" altLang="en-US" sz="1500" b="1" dirty="0">
                <a:latin typeface="微软雅黑" pitchFamily="34" charset="-122"/>
                <a:ea typeface="微软雅黑" pitchFamily="34" charset="-122"/>
              </a:rPr>
              <a:t>电子发票</a:t>
            </a:r>
          </a:p>
        </p:txBody>
      </p:sp>
      <p:sp>
        <p:nvSpPr>
          <p:cNvPr id="32" name="矩形 31"/>
          <p:cNvSpPr/>
          <p:nvPr/>
        </p:nvSpPr>
        <p:spPr>
          <a:xfrm>
            <a:off x="1486980" y="4172822"/>
            <a:ext cx="1877027" cy="681152"/>
          </a:xfrm>
          <a:prstGeom prst="rect">
            <a:avLst/>
          </a:prstGeom>
          <a:no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3" name="矩形 32"/>
          <p:cNvSpPr/>
          <p:nvPr/>
        </p:nvSpPr>
        <p:spPr>
          <a:xfrm>
            <a:off x="1486980" y="4936556"/>
            <a:ext cx="1877027" cy="681152"/>
          </a:xfrm>
          <a:prstGeom prst="rect">
            <a:avLst/>
          </a:prstGeom>
          <a:no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4" name="TextBox 64"/>
          <p:cNvSpPr txBox="1"/>
          <p:nvPr/>
        </p:nvSpPr>
        <p:spPr>
          <a:xfrm>
            <a:off x="2049186" y="4822751"/>
            <a:ext cx="1276647" cy="779761"/>
          </a:xfrm>
          <a:prstGeom prst="rect">
            <a:avLst/>
          </a:prstGeom>
          <a:noFill/>
        </p:spPr>
        <p:txBody>
          <a:bodyPr wrap="square" lIns="86420" tIns="43210" rIns="86420" bIns="43210" rtlCol="0">
            <a:spAutoFit/>
          </a:bodyPr>
          <a:lstStyle/>
          <a:p>
            <a:pPr algn="ctr">
              <a:lnSpc>
                <a:spcPct val="250000"/>
              </a:lnSpc>
            </a:pPr>
            <a:r>
              <a:rPr lang="zh-CN" altLang="en-US" dirty="0">
                <a:latin typeface="微软雅黑" pitchFamily="34" charset="-122"/>
                <a:ea typeface="微软雅黑" pitchFamily="34" charset="-122"/>
              </a:rPr>
              <a:t>金融</a:t>
            </a:r>
            <a:endParaRPr lang="en-US" altLang="zh-CN" dirty="0">
              <a:latin typeface="微软雅黑" pitchFamily="34" charset="-122"/>
              <a:ea typeface="微软雅黑" pitchFamily="34" charset="-122"/>
            </a:endParaRPr>
          </a:p>
        </p:txBody>
      </p:sp>
      <p:sp>
        <p:nvSpPr>
          <p:cNvPr id="36" name="矩形 35"/>
          <p:cNvSpPr/>
          <p:nvPr/>
        </p:nvSpPr>
        <p:spPr>
          <a:xfrm>
            <a:off x="3502822" y="4238716"/>
            <a:ext cx="823309" cy="5309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7" name="矩形 36"/>
          <p:cNvSpPr/>
          <p:nvPr/>
        </p:nvSpPr>
        <p:spPr>
          <a:xfrm>
            <a:off x="3502822" y="5002450"/>
            <a:ext cx="823309" cy="5309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28" name="椭圆 27"/>
          <p:cNvSpPr/>
          <p:nvPr/>
        </p:nvSpPr>
        <p:spPr>
          <a:xfrm>
            <a:off x="3255748" y="4252908"/>
            <a:ext cx="1314473" cy="49775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r>
              <a:rPr lang="zh-CN" altLang="en-US" sz="1500" b="1" dirty="0">
                <a:latin typeface="微软雅黑" pitchFamily="34" charset="-122"/>
                <a:ea typeface="微软雅黑" pitchFamily="34" charset="-122"/>
              </a:rPr>
              <a:t>电子</a:t>
            </a:r>
            <a:endParaRPr lang="en-US" altLang="zh-CN" sz="1500" b="1" dirty="0">
              <a:latin typeface="微软雅黑" pitchFamily="34" charset="-122"/>
              <a:ea typeface="微软雅黑" pitchFamily="34" charset="-122"/>
            </a:endParaRPr>
          </a:p>
          <a:p>
            <a:pPr algn="ctr"/>
            <a:r>
              <a:rPr lang="zh-CN" altLang="en-US" sz="1500" b="1" dirty="0">
                <a:latin typeface="微软雅黑" pitchFamily="34" charset="-122"/>
                <a:ea typeface="微软雅黑" pitchFamily="34" charset="-122"/>
              </a:rPr>
              <a:t>处方</a:t>
            </a:r>
          </a:p>
        </p:txBody>
      </p:sp>
      <p:sp>
        <p:nvSpPr>
          <p:cNvPr id="29" name="椭圆 28"/>
          <p:cNvSpPr/>
          <p:nvPr/>
        </p:nvSpPr>
        <p:spPr>
          <a:xfrm>
            <a:off x="3255749" y="4991389"/>
            <a:ext cx="1304176" cy="49775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r>
              <a:rPr lang="zh-CN" altLang="en-US" sz="1500" b="1" dirty="0">
                <a:latin typeface="微软雅黑" pitchFamily="34" charset="-122"/>
                <a:ea typeface="微软雅黑" pitchFamily="34" charset="-122"/>
              </a:rPr>
              <a:t>电子</a:t>
            </a:r>
            <a:endParaRPr lang="en-US" altLang="zh-CN" sz="1500" b="1" dirty="0">
              <a:latin typeface="微软雅黑" pitchFamily="34" charset="-122"/>
              <a:ea typeface="微软雅黑" pitchFamily="34" charset="-122"/>
            </a:endParaRPr>
          </a:p>
          <a:p>
            <a:pPr algn="ctr"/>
            <a:r>
              <a:rPr lang="zh-CN" altLang="en-US" sz="1500" b="1" dirty="0">
                <a:latin typeface="微软雅黑" pitchFamily="34" charset="-122"/>
                <a:ea typeface="微软雅黑" pitchFamily="34" charset="-122"/>
              </a:rPr>
              <a:t>账单</a:t>
            </a:r>
          </a:p>
        </p:txBody>
      </p:sp>
      <p:sp>
        <p:nvSpPr>
          <p:cNvPr id="38" name="矩形 37"/>
          <p:cNvSpPr/>
          <p:nvPr/>
        </p:nvSpPr>
        <p:spPr>
          <a:xfrm>
            <a:off x="7839491" y="1436146"/>
            <a:ext cx="2628972" cy="4337831"/>
          </a:xfrm>
          <a:prstGeom prst="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9" name="矩形 38"/>
          <p:cNvSpPr/>
          <p:nvPr/>
        </p:nvSpPr>
        <p:spPr>
          <a:xfrm>
            <a:off x="8038147" y="1594611"/>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0" name="矩形 39"/>
          <p:cNvSpPr/>
          <p:nvPr/>
        </p:nvSpPr>
        <p:spPr>
          <a:xfrm>
            <a:off x="8038147" y="2186296"/>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1" name="矩形 40"/>
          <p:cNvSpPr/>
          <p:nvPr/>
        </p:nvSpPr>
        <p:spPr>
          <a:xfrm>
            <a:off x="8038147" y="2777980"/>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2" name="矩形 41"/>
          <p:cNvSpPr/>
          <p:nvPr/>
        </p:nvSpPr>
        <p:spPr>
          <a:xfrm>
            <a:off x="8038147" y="3369665"/>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3" name="矩形 42"/>
          <p:cNvSpPr/>
          <p:nvPr/>
        </p:nvSpPr>
        <p:spPr>
          <a:xfrm>
            <a:off x="8038147" y="3961350"/>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4" name="矩形 43"/>
          <p:cNvSpPr/>
          <p:nvPr/>
        </p:nvSpPr>
        <p:spPr>
          <a:xfrm>
            <a:off x="8038147" y="4553034"/>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45" name="矩形 44"/>
          <p:cNvSpPr/>
          <p:nvPr/>
        </p:nvSpPr>
        <p:spPr>
          <a:xfrm>
            <a:off x="8038147" y="5144717"/>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59" name="TextBox 58"/>
          <p:cNvSpPr txBox="1"/>
          <p:nvPr/>
        </p:nvSpPr>
        <p:spPr>
          <a:xfrm>
            <a:off x="8685370" y="2239453"/>
            <a:ext cx="582920" cy="320059"/>
          </a:xfrm>
          <a:prstGeom prst="rect">
            <a:avLst/>
          </a:prstGeom>
          <a:noFill/>
        </p:spPr>
        <p:txBody>
          <a:bodyPr wrap="square" lIns="86420" tIns="43210" rIns="86420" bIns="43210" rtlCol="0">
            <a:spAutoFit/>
          </a:bodyPr>
          <a:lstStyle/>
          <a:p>
            <a:pPr algn="ctr"/>
            <a:r>
              <a:rPr lang="en-US" altLang="zh-CN" sz="1500" dirty="0">
                <a:latin typeface="微软雅黑" pitchFamily="34" charset="-122"/>
                <a:ea typeface="微软雅黑" pitchFamily="34" charset="-122"/>
              </a:rPr>
              <a:t>CPI</a:t>
            </a:r>
            <a:endParaRPr lang="zh-CN" altLang="en-US" sz="1500" dirty="0">
              <a:latin typeface="微软雅黑" pitchFamily="34" charset="-122"/>
              <a:ea typeface="微软雅黑" pitchFamily="34" charset="-122"/>
            </a:endParaRPr>
          </a:p>
        </p:txBody>
      </p:sp>
      <p:sp>
        <p:nvSpPr>
          <p:cNvPr id="60" name="TextBox 59"/>
          <p:cNvSpPr txBox="1"/>
          <p:nvPr/>
        </p:nvSpPr>
        <p:spPr>
          <a:xfrm>
            <a:off x="8402077" y="1644965"/>
            <a:ext cx="1270222" cy="320059"/>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健康指数</a:t>
            </a:r>
          </a:p>
        </p:txBody>
      </p:sp>
      <p:sp>
        <p:nvSpPr>
          <p:cNvPr id="61" name="TextBox 60"/>
          <p:cNvSpPr txBox="1"/>
          <p:nvPr/>
        </p:nvSpPr>
        <p:spPr>
          <a:xfrm>
            <a:off x="8655827" y="3428428"/>
            <a:ext cx="654590" cy="320059"/>
          </a:xfrm>
          <a:prstGeom prst="rect">
            <a:avLst/>
          </a:prstGeom>
          <a:noFill/>
        </p:spPr>
        <p:txBody>
          <a:bodyPr wrap="square" lIns="86420" tIns="43210" rIns="86420" bIns="43210" rtlCol="0">
            <a:spAutoFit/>
          </a:bodyPr>
          <a:lstStyle/>
          <a:p>
            <a:pPr algn="ctr"/>
            <a:r>
              <a:rPr lang="en-US" altLang="zh-CN" sz="1500" dirty="0">
                <a:latin typeface="微软雅黑" pitchFamily="34" charset="-122"/>
                <a:ea typeface="微软雅黑" pitchFamily="34" charset="-122"/>
              </a:rPr>
              <a:t>PMI</a:t>
            </a:r>
            <a:endParaRPr lang="zh-CN" altLang="en-US" sz="1500" dirty="0">
              <a:latin typeface="微软雅黑" pitchFamily="34" charset="-122"/>
              <a:ea typeface="微软雅黑" pitchFamily="34" charset="-122"/>
            </a:endParaRPr>
          </a:p>
        </p:txBody>
      </p:sp>
      <p:sp>
        <p:nvSpPr>
          <p:cNvPr id="62" name="TextBox 61"/>
          <p:cNvSpPr txBox="1"/>
          <p:nvPr/>
        </p:nvSpPr>
        <p:spPr>
          <a:xfrm>
            <a:off x="8547809" y="2833941"/>
            <a:ext cx="916662" cy="320059"/>
          </a:xfrm>
          <a:prstGeom prst="rect">
            <a:avLst/>
          </a:prstGeom>
          <a:noFill/>
        </p:spPr>
        <p:txBody>
          <a:bodyPr wrap="square" lIns="86420" tIns="43210" rIns="86420" bIns="43210" rtlCol="0">
            <a:spAutoFit/>
          </a:bodyPr>
          <a:lstStyle/>
          <a:p>
            <a:pPr algn="ctr"/>
            <a:r>
              <a:rPr lang="en-US" altLang="zh-CN" sz="1500" dirty="0">
                <a:latin typeface="微软雅黑" pitchFamily="34" charset="-122"/>
                <a:ea typeface="微软雅黑" pitchFamily="34" charset="-122"/>
              </a:rPr>
              <a:t>PPI</a:t>
            </a:r>
            <a:endParaRPr lang="zh-CN" altLang="en-US" sz="1500" dirty="0">
              <a:latin typeface="微软雅黑" pitchFamily="34" charset="-122"/>
              <a:ea typeface="微软雅黑" pitchFamily="34" charset="-122"/>
            </a:endParaRPr>
          </a:p>
        </p:txBody>
      </p:sp>
      <p:sp>
        <p:nvSpPr>
          <p:cNvPr id="63" name="TextBox 62"/>
          <p:cNvSpPr txBox="1"/>
          <p:nvPr/>
        </p:nvSpPr>
        <p:spPr>
          <a:xfrm>
            <a:off x="8045957" y="4022916"/>
            <a:ext cx="2093512" cy="320059"/>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商品零售价格指数</a:t>
            </a:r>
          </a:p>
        </p:txBody>
      </p:sp>
      <p:sp>
        <p:nvSpPr>
          <p:cNvPr id="64" name="TextBox 63"/>
          <p:cNvSpPr txBox="1"/>
          <p:nvPr/>
        </p:nvSpPr>
        <p:spPr>
          <a:xfrm>
            <a:off x="8045957" y="4617403"/>
            <a:ext cx="2093512" cy="320059"/>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居民消费价格指数</a:t>
            </a:r>
          </a:p>
        </p:txBody>
      </p:sp>
      <p:sp>
        <p:nvSpPr>
          <p:cNvPr id="30" name="TextBox 63"/>
          <p:cNvSpPr txBox="1"/>
          <p:nvPr/>
        </p:nvSpPr>
        <p:spPr>
          <a:xfrm>
            <a:off x="8256645" y="5211890"/>
            <a:ext cx="1623060" cy="320059"/>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消费趋势预判</a:t>
            </a:r>
          </a:p>
        </p:txBody>
      </p:sp>
      <p:sp>
        <p:nvSpPr>
          <p:cNvPr id="46" name="矩形 45">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7"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准确预测城市民生趋势</a:t>
            </a:r>
          </a:p>
        </p:txBody>
      </p:sp>
    </p:spTree>
    <p:extLst>
      <p:ext uri="{BB962C8B-B14F-4D97-AF65-F5344CB8AC3E}">
        <p14:creationId xmlns:p14="http://schemas.microsoft.com/office/powerpoint/2010/main" val="1810611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7"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城市民生应急</a:t>
            </a:r>
          </a:p>
        </p:txBody>
      </p:sp>
      <p:graphicFrame>
        <p:nvGraphicFramePr>
          <p:cNvPr id="4" name="图示 3">
            <a:extLst>
              <a:ext uri="{FF2B5EF4-FFF2-40B4-BE49-F238E27FC236}">
                <a16:creationId xmlns:a16="http://schemas.microsoft.com/office/drawing/2014/main" id="{3DA83656-D50D-448B-975D-8DE372720CF8}"/>
              </a:ext>
            </a:extLst>
          </p:cNvPr>
          <p:cNvGraphicFramePr/>
          <p:nvPr>
            <p:extLst>
              <p:ext uri="{D42A27DB-BD31-4B8C-83A1-F6EECF244321}">
                <p14:modId xmlns:p14="http://schemas.microsoft.com/office/powerpoint/2010/main" val="102811460"/>
              </p:ext>
            </p:extLst>
          </p:nvPr>
        </p:nvGraphicFramePr>
        <p:xfrm>
          <a:off x="4392063" y="2272227"/>
          <a:ext cx="2921205" cy="27490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矩形 5">
            <a:extLst>
              <a:ext uri="{FF2B5EF4-FFF2-40B4-BE49-F238E27FC236}">
                <a16:creationId xmlns:a16="http://schemas.microsoft.com/office/drawing/2014/main" id="{5EE1C8D3-99C1-4EF8-A565-EAE519429B59}"/>
              </a:ext>
            </a:extLst>
          </p:cNvPr>
          <p:cNvSpPr/>
          <p:nvPr/>
        </p:nvSpPr>
        <p:spPr>
          <a:xfrm>
            <a:off x="1265203" y="1762846"/>
            <a:ext cx="2954776" cy="401272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7" name="椭圆 6">
            <a:extLst>
              <a:ext uri="{FF2B5EF4-FFF2-40B4-BE49-F238E27FC236}">
                <a16:creationId xmlns:a16="http://schemas.microsoft.com/office/drawing/2014/main" id="{EFE1D675-5F19-4C18-8545-C94A1CD31D5F}"/>
              </a:ext>
            </a:extLst>
          </p:cNvPr>
          <p:cNvSpPr/>
          <p:nvPr/>
        </p:nvSpPr>
        <p:spPr>
          <a:xfrm>
            <a:off x="4076055" y="3536204"/>
            <a:ext cx="324000" cy="32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8" name="椭圆 7">
            <a:extLst>
              <a:ext uri="{FF2B5EF4-FFF2-40B4-BE49-F238E27FC236}">
                <a16:creationId xmlns:a16="http://schemas.microsoft.com/office/drawing/2014/main" id="{47DB2202-A12A-4CF2-8850-289862E935B9}"/>
              </a:ext>
            </a:extLst>
          </p:cNvPr>
          <p:cNvSpPr/>
          <p:nvPr/>
        </p:nvSpPr>
        <p:spPr>
          <a:xfrm>
            <a:off x="7322592" y="3536205"/>
            <a:ext cx="324000" cy="324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dirty="0"/>
          </a:p>
        </p:txBody>
      </p:sp>
      <p:sp>
        <p:nvSpPr>
          <p:cNvPr id="27" name="矩形 26">
            <a:extLst>
              <a:ext uri="{FF2B5EF4-FFF2-40B4-BE49-F238E27FC236}">
                <a16:creationId xmlns:a16="http://schemas.microsoft.com/office/drawing/2014/main" id="{DD9B503A-C7C6-4AD9-AB48-CDBBCFA4B719}"/>
              </a:ext>
            </a:extLst>
          </p:cNvPr>
          <p:cNvSpPr/>
          <p:nvPr/>
        </p:nvSpPr>
        <p:spPr>
          <a:xfrm>
            <a:off x="7485352" y="1762846"/>
            <a:ext cx="2628972" cy="4001091"/>
          </a:xfrm>
          <a:prstGeom prst="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28" name="矩形 27">
            <a:extLst>
              <a:ext uri="{FF2B5EF4-FFF2-40B4-BE49-F238E27FC236}">
                <a16:creationId xmlns:a16="http://schemas.microsoft.com/office/drawing/2014/main" id="{319CC093-EF40-48D1-A268-67E9D4CC2671}"/>
              </a:ext>
            </a:extLst>
          </p:cNvPr>
          <p:cNvSpPr/>
          <p:nvPr/>
        </p:nvSpPr>
        <p:spPr>
          <a:xfrm>
            <a:off x="7684008" y="2414482"/>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29" name="矩形 28">
            <a:extLst>
              <a:ext uri="{FF2B5EF4-FFF2-40B4-BE49-F238E27FC236}">
                <a16:creationId xmlns:a16="http://schemas.microsoft.com/office/drawing/2014/main" id="{FEC65EE0-8682-4B13-BD1A-42604CC2033E}"/>
              </a:ext>
            </a:extLst>
          </p:cNvPr>
          <p:cNvSpPr/>
          <p:nvPr/>
        </p:nvSpPr>
        <p:spPr>
          <a:xfrm>
            <a:off x="7684008" y="3006167"/>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0" name="矩形 29">
            <a:extLst>
              <a:ext uri="{FF2B5EF4-FFF2-40B4-BE49-F238E27FC236}">
                <a16:creationId xmlns:a16="http://schemas.microsoft.com/office/drawing/2014/main" id="{E9363BBB-B390-4FE1-8DBE-A101C0298B99}"/>
              </a:ext>
            </a:extLst>
          </p:cNvPr>
          <p:cNvSpPr/>
          <p:nvPr/>
        </p:nvSpPr>
        <p:spPr>
          <a:xfrm>
            <a:off x="7684008" y="3597851"/>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1" name="矩形 30">
            <a:extLst>
              <a:ext uri="{FF2B5EF4-FFF2-40B4-BE49-F238E27FC236}">
                <a16:creationId xmlns:a16="http://schemas.microsoft.com/office/drawing/2014/main" id="{8860C4BD-9810-47FD-86F4-75FA3675BD92}"/>
              </a:ext>
            </a:extLst>
          </p:cNvPr>
          <p:cNvSpPr/>
          <p:nvPr/>
        </p:nvSpPr>
        <p:spPr>
          <a:xfrm>
            <a:off x="7684008" y="4189536"/>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2" name="矩形 31">
            <a:extLst>
              <a:ext uri="{FF2B5EF4-FFF2-40B4-BE49-F238E27FC236}">
                <a16:creationId xmlns:a16="http://schemas.microsoft.com/office/drawing/2014/main" id="{25D08B2D-8866-4B39-860D-637F50548739}"/>
              </a:ext>
            </a:extLst>
          </p:cNvPr>
          <p:cNvSpPr/>
          <p:nvPr/>
        </p:nvSpPr>
        <p:spPr>
          <a:xfrm>
            <a:off x="7684008" y="4781221"/>
            <a:ext cx="2106738" cy="465264"/>
          </a:xfrm>
          <a:prstGeom prst="rect">
            <a:avLst/>
          </a:prstGeom>
          <a:noFill/>
          <a:ln w="127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a:endParaRPr lang="zh-CN" altLang="en-US"/>
          </a:p>
        </p:txBody>
      </p:sp>
      <p:sp>
        <p:nvSpPr>
          <p:cNvPr id="35" name="TextBox 58">
            <a:extLst>
              <a:ext uri="{FF2B5EF4-FFF2-40B4-BE49-F238E27FC236}">
                <a16:creationId xmlns:a16="http://schemas.microsoft.com/office/drawing/2014/main" id="{8BE52157-71CF-4373-B60F-5E6CAEB2102A}"/>
              </a:ext>
            </a:extLst>
          </p:cNvPr>
          <p:cNvSpPr txBox="1"/>
          <p:nvPr/>
        </p:nvSpPr>
        <p:spPr>
          <a:xfrm>
            <a:off x="7902506" y="3059324"/>
            <a:ext cx="1531405" cy="318096"/>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快速定位受害者</a:t>
            </a:r>
          </a:p>
        </p:txBody>
      </p:sp>
      <p:sp>
        <p:nvSpPr>
          <p:cNvPr id="36" name="TextBox 59">
            <a:extLst>
              <a:ext uri="{FF2B5EF4-FFF2-40B4-BE49-F238E27FC236}">
                <a16:creationId xmlns:a16="http://schemas.microsoft.com/office/drawing/2014/main" id="{C3E6E028-D741-418E-827C-6BA70DF6D555}"/>
              </a:ext>
            </a:extLst>
          </p:cNvPr>
          <p:cNvSpPr txBox="1"/>
          <p:nvPr/>
        </p:nvSpPr>
        <p:spPr>
          <a:xfrm>
            <a:off x="7786755" y="2464836"/>
            <a:ext cx="1738811" cy="318096"/>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预警提醒消费者</a:t>
            </a:r>
          </a:p>
        </p:txBody>
      </p:sp>
      <p:sp>
        <p:nvSpPr>
          <p:cNvPr id="37" name="TextBox 60">
            <a:extLst>
              <a:ext uri="{FF2B5EF4-FFF2-40B4-BE49-F238E27FC236}">
                <a16:creationId xmlns:a16="http://schemas.microsoft.com/office/drawing/2014/main" id="{919BE3DD-95D4-417C-8A79-51973BF5D08C}"/>
              </a:ext>
            </a:extLst>
          </p:cNvPr>
          <p:cNvSpPr txBox="1"/>
          <p:nvPr/>
        </p:nvSpPr>
        <p:spPr>
          <a:xfrm>
            <a:off x="7848101" y="4295171"/>
            <a:ext cx="1677465" cy="318096"/>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风险预警发布</a:t>
            </a:r>
          </a:p>
        </p:txBody>
      </p:sp>
      <p:sp>
        <p:nvSpPr>
          <p:cNvPr id="38" name="TextBox 61">
            <a:extLst>
              <a:ext uri="{FF2B5EF4-FFF2-40B4-BE49-F238E27FC236}">
                <a16:creationId xmlns:a16="http://schemas.microsoft.com/office/drawing/2014/main" id="{9309B1CA-D48F-4CE7-B5AC-EEE8BD0DDD0B}"/>
              </a:ext>
            </a:extLst>
          </p:cNvPr>
          <p:cNvSpPr txBox="1"/>
          <p:nvPr/>
        </p:nvSpPr>
        <p:spPr>
          <a:xfrm>
            <a:off x="8193669" y="3653812"/>
            <a:ext cx="1053391" cy="318096"/>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重点排查</a:t>
            </a:r>
          </a:p>
        </p:txBody>
      </p:sp>
      <p:sp>
        <p:nvSpPr>
          <p:cNvPr id="39" name="TextBox 62">
            <a:extLst>
              <a:ext uri="{FF2B5EF4-FFF2-40B4-BE49-F238E27FC236}">
                <a16:creationId xmlns:a16="http://schemas.microsoft.com/office/drawing/2014/main" id="{4C28E18D-4558-47AA-A730-89A78DB645C9}"/>
              </a:ext>
            </a:extLst>
          </p:cNvPr>
          <p:cNvSpPr txBox="1"/>
          <p:nvPr/>
        </p:nvSpPr>
        <p:spPr>
          <a:xfrm>
            <a:off x="7691818" y="4842787"/>
            <a:ext cx="2093512" cy="320059"/>
          </a:xfrm>
          <a:prstGeom prst="rect">
            <a:avLst/>
          </a:prstGeom>
          <a:noFill/>
        </p:spPr>
        <p:txBody>
          <a:bodyPr wrap="square" lIns="86420" tIns="43210" rIns="86420" bIns="43210" rtlCol="0">
            <a:spAutoFit/>
          </a:bodyPr>
          <a:lstStyle/>
          <a:p>
            <a:pPr algn="ctr"/>
            <a:r>
              <a:rPr lang="zh-CN" altLang="en-US" sz="1500" dirty="0">
                <a:latin typeface="微软雅黑" pitchFamily="34" charset="-122"/>
                <a:ea typeface="微软雅黑" pitchFamily="34" charset="-122"/>
              </a:rPr>
              <a:t>物价紧急监管</a:t>
            </a:r>
          </a:p>
        </p:txBody>
      </p:sp>
      <p:sp>
        <p:nvSpPr>
          <p:cNvPr id="58" name="TextBox 1">
            <a:extLst>
              <a:ext uri="{FF2B5EF4-FFF2-40B4-BE49-F238E27FC236}">
                <a16:creationId xmlns:a16="http://schemas.microsoft.com/office/drawing/2014/main" id="{34457EE8-28B5-40BB-B496-B42E4F321761}"/>
              </a:ext>
            </a:extLst>
          </p:cNvPr>
          <p:cNvSpPr txBox="1"/>
          <p:nvPr/>
        </p:nvSpPr>
        <p:spPr>
          <a:xfrm>
            <a:off x="1604783" y="4442882"/>
            <a:ext cx="2415386" cy="1200329"/>
          </a:xfrm>
          <a:prstGeom prst="rect">
            <a:avLst/>
          </a:prstGeom>
          <a:noFill/>
        </p:spPr>
        <p:txBody>
          <a:bodyPr wrap="square" rtlCol="0">
            <a:spAutoFit/>
          </a:bodyPr>
          <a:lstStyle/>
          <a:p>
            <a:r>
              <a:rPr lang="zh-CN" altLang="en-US" dirty="0">
                <a:latin typeface="微软雅黑" pitchFamily="34" charset="-122"/>
                <a:ea typeface="微软雅黑" pitchFamily="34" charset="-122"/>
              </a:rPr>
              <a:t>重大事故、行业运行分析、价格欺诈、哄抬、食品重点监测对象、疫情紧急处理</a:t>
            </a:r>
          </a:p>
        </p:txBody>
      </p:sp>
      <p:sp>
        <p:nvSpPr>
          <p:cNvPr id="60" name="TextBox 1">
            <a:extLst>
              <a:ext uri="{FF2B5EF4-FFF2-40B4-BE49-F238E27FC236}">
                <a16:creationId xmlns:a16="http://schemas.microsoft.com/office/drawing/2014/main" id="{ED9939C0-57ED-47F8-8509-A85E202A615B}"/>
              </a:ext>
            </a:extLst>
          </p:cNvPr>
          <p:cNvSpPr txBox="1"/>
          <p:nvPr/>
        </p:nvSpPr>
        <p:spPr>
          <a:xfrm>
            <a:off x="1548876" y="2091315"/>
            <a:ext cx="2415386" cy="646331"/>
          </a:xfrm>
          <a:prstGeom prst="rect">
            <a:avLst/>
          </a:prstGeom>
          <a:noFill/>
        </p:spPr>
        <p:txBody>
          <a:bodyPr wrap="square" rtlCol="0">
            <a:spAutoFit/>
          </a:bodyPr>
          <a:lstStyle/>
          <a:p>
            <a:r>
              <a:rPr lang="zh-CN" altLang="en-US" dirty="0">
                <a:latin typeface="微软雅黑" pitchFamily="34" charset="-122"/>
                <a:ea typeface="微软雅黑" pitchFamily="34" charset="-122"/>
              </a:rPr>
              <a:t>消费数据、会员数据、位置数据</a:t>
            </a:r>
          </a:p>
        </p:txBody>
      </p:sp>
    </p:spTree>
    <p:extLst>
      <p:ext uri="{BB962C8B-B14F-4D97-AF65-F5344CB8AC3E}">
        <p14:creationId xmlns:p14="http://schemas.microsoft.com/office/powerpoint/2010/main" val="16240695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深应用而促民生</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深度民生服务与应用</a:t>
            </a:r>
          </a:p>
        </p:txBody>
      </p:sp>
      <p:sp>
        <p:nvSpPr>
          <p:cNvPr id="2" name="矩形 1">
            <a:extLst>
              <a:ext uri="{FF2B5EF4-FFF2-40B4-BE49-F238E27FC236}">
                <a16:creationId xmlns:a16="http://schemas.microsoft.com/office/drawing/2014/main" id="{7E013BDF-ACDA-4436-95A6-B10B072685D8}"/>
              </a:ext>
            </a:extLst>
          </p:cNvPr>
          <p:cNvSpPr/>
          <p:nvPr/>
        </p:nvSpPr>
        <p:spPr>
          <a:xfrm>
            <a:off x="590550" y="968431"/>
            <a:ext cx="10068797" cy="1200329"/>
          </a:xfrm>
          <a:prstGeom prst="rect">
            <a:avLst/>
          </a:prstGeom>
        </p:spPr>
        <p:txBody>
          <a:bodyPr wrap="square">
            <a:spAutoFit/>
          </a:bodyPr>
          <a:lstStyle/>
          <a:p>
            <a:r>
              <a:rPr lang="zh-CN" altLang="en-US" sz="2400" dirty="0">
                <a:latin typeface="微软雅黑" panose="020B0503020204020204" pitchFamily="34" charset="-122"/>
                <a:ea typeface="微软雅黑" panose="020B0503020204020204" pitchFamily="34" charset="-122"/>
              </a:rPr>
              <a:t>习近平总书记指出：“要坚持问题导向，抓住民生领域的突出矛盾和问题，强化民生服务，弥补民生短板，推进教育、就业、社保、医药卫生、住房、交通等领域大数据普及应用，深度开发各类便民应用。”</a:t>
            </a:r>
          </a:p>
        </p:txBody>
      </p:sp>
      <p:sp>
        <p:nvSpPr>
          <p:cNvPr id="5" name="矩形 4">
            <a:extLst>
              <a:ext uri="{FF2B5EF4-FFF2-40B4-BE49-F238E27FC236}">
                <a16:creationId xmlns:a16="http://schemas.microsoft.com/office/drawing/2014/main" id="{6B60CEF8-C5D1-43CB-B7A9-9D194A11E866}"/>
              </a:ext>
            </a:extLst>
          </p:cNvPr>
          <p:cNvSpPr/>
          <p:nvPr/>
        </p:nvSpPr>
        <p:spPr>
          <a:xfrm>
            <a:off x="427981" y="2354309"/>
            <a:ext cx="3303459" cy="3498731"/>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0AAF300A-BA01-4E65-A110-034A89F103FE}"/>
              </a:ext>
            </a:extLst>
          </p:cNvPr>
          <p:cNvSpPr/>
          <p:nvPr/>
        </p:nvSpPr>
        <p:spPr>
          <a:xfrm>
            <a:off x="4043994" y="2354309"/>
            <a:ext cx="3303459" cy="3498731"/>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CE607FE7-0626-44C9-BE39-4FA8F49A5FEB}"/>
              </a:ext>
            </a:extLst>
          </p:cNvPr>
          <p:cNvSpPr/>
          <p:nvPr/>
        </p:nvSpPr>
        <p:spPr>
          <a:xfrm>
            <a:off x="7660007" y="2350535"/>
            <a:ext cx="3303459" cy="3498731"/>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84948840-BA7D-4C31-8453-222647B7349F}"/>
              </a:ext>
            </a:extLst>
          </p:cNvPr>
          <p:cNvSpPr/>
          <p:nvPr/>
        </p:nvSpPr>
        <p:spPr>
          <a:xfrm>
            <a:off x="1057470" y="2515518"/>
            <a:ext cx="2566838"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民生信息公开服务</a:t>
            </a:r>
            <a:endParaRPr lang="zh-CN" altLang="en-US" dirty="0"/>
          </a:p>
        </p:txBody>
      </p:sp>
      <p:sp>
        <p:nvSpPr>
          <p:cNvPr id="9" name="矩形 8">
            <a:extLst>
              <a:ext uri="{FF2B5EF4-FFF2-40B4-BE49-F238E27FC236}">
                <a16:creationId xmlns:a16="http://schemas.microsoft.com/office/drawing/2014/main" id="{C0714E13-3125-4A51-8385-0E3A2CFA4ACF}"/>
              </a:ext>
            </a:extLst>
          </p:cNvPr>
          <p:cNvSpPr/>
          <p:nvPr/>
        </p:nvSpPr>
        <p:spPr>
          <a:xfrm>
            <a:off x="8565502" y="2515518"/>
            <a:ext cx="1352471"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税务稽核</a:t>
            </a:r>
            <a:endParaRPr lang="zh-CN" altLang="en-US" dirty="0"/>
          </a:p>
        </p:txBody>
      </p:sp>
      <p:sp>
        <p:nvSpPr>
          <p:cNvPr id="10" name="矩形 9">
            <a:extLst>
              <a:ext uri="{FF2B5EF4-FFF2-40B4-BE49-F238E27FC236}">
                <a16:creationId xmlns:a16="http://schemas.microsoft.com/office/drawing/2014/main" id="{CAB2462B-445C-4382-B86C-BC4ACE4417EA}"/>
              </a:ext>
            </a:extLst>
          </p:cNvPr>
          <p:cNvSpPr/>
          <p:nvPr/>
        </p:nvSpPr>
        <p:spPr>
          <a:xfrm>
            <a:off x="5119396" y="2515518"/>
            <a:ext cx="1190080"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消费维权</a:t>
            </a:r>
            <a:endParaRPr lang="zh-CN" altLang="en-US" dirty="0"/>
          </a:p>
        </p:txBody>
      </p:sp>
      <p:pic>
        <p:nvPicPr>
          <p:cNvPr id="11" name="图片 10">
            <a:extLst>
              <a:ext uri="{FF2B5EF4-FFF2-40B4-BE49-F238E27FC236}">
                <a16:creationId xmlns:a16="http://schemas.microsoft.com/office/drawing/2014/main" id="{A4AA6804-8A9E-4F25-BEC5-A6E76A5A1BF0}"/>
              </a:ext>
            </a:extLst>
          </p:cNvPr>
          <p:cNvPicPr>
            <a:picLocks noChangeAspect="1"/>
          </p:cNvPicPr>
          <p:nvPr/>
        </p:nvPicPr>
        <p:blipFill>
          <a:blip r:embed="rId3"/>
          <a:stretch>
            <a:fillRect/>
          </a:stretch>
        </p:blipFill>
        <p:spPr>
          <a:xfrm>
            <a:off x="590550" y="2854784"/>
            <a:ext cx="2948849" cy="1275183"/>
          </a:xfrm>
          <a:prstGeom prst="rect">
            <a:avLst/>
          </a:prstGeom>
        </p:spPr>
      </p:pic>
      <p:pic>
        <p:nvPicPr>
          <p:cNvPr id="8" name="图片 7">
            <a:extLst>
              <a:ext uri="{FF2B5EF4-FFF2-40B4-BE49-F238E27FC236}">
                <a16:creationId xmlns:a16="http://schemas.microsoft.com/office/drawing/2014/main" id="{D4C5C59D-427C-4E26-BF44-1B54CA68D166}"/>
              </a:ext>
            </a:extLst>
          </p:cNvPr>
          <p:cNvPicPr>
            <a:picLocks noChangeAspect="1"/>
          </p:cNvPicPr>
          <p:nvPr/>
        </p:nvPicPr>
        <p:blipFill>
          <a:blip r:embed="rId4"/>
          <a:stretch>
            <a:fillRect/>
          </a:stretch>
        </p:blipFill>
        <p:spPr>
          <a:xfrm>
            <a:off x="584330" y="4099900"/>
            <a:ext cx="2980790" cy="1600950"/>
          </a:xfrm>
          <a:prstGeom prst="rect">
            <a:avLst/>
          </a:prstGeom>
        </p:spPr>
      </p:pic>
      <p:pic>
        <p:nvPicPr>
          <p:cNvPr id="4" name="图片 3">
            <a:extLst>
              <a:ext uri="{FF2B5EF4-FFF2-40B4-BE49-F238E27FC236}">
                <a16:creationId xmlns:a16="http://schemas.microsoft.com/office/drawing/2014/main" id="{9697CF8F-36C1-425A-8A3D-8588B04A4B0D}"/>
              </a:ext>
            </a:extLst>
          </p:cNvPr>
          <p:cNvPicPr>
            <a:picLocks noChangeAspect="1"/>
          </p:cNvPicPr>
          <p:nvPr/>
        </p:nvPicPr>
        <p:blipFill>
          <a:blip r:embed="rId5"/>
          <a:stretch>
            <a:fillRect/>
          </a:stretch>
        </p:blipFill>
        <p:spPr>
          <a:xfrm>
            <a:off x="4138612" y="2934066"/>
            <a:ext cx="3126767" cy="1490439"/>
          </a:xfrm>
          <a:prstGeom prst="rect">
            <a:avLst/>
          </a:prstGeom>
        </p:spPr>
      </p:pic>
      <p:pic>
        <p:nvPicPr>
          <p:cNvPr id="12" name="图片 11">
            <a:extLst>
              <a:ext uri="{FF2B5EF4-FFF2-40B4-BE49-F238E27FC236}">
                <a16:creationId xmlns:a16="http://schemas.microsoft.com/office/drawing/2014/main" id="{0AB24CEC-A7B0-4FC1-A5A3-50C93A6E957E}"/>
              </a:ext>
            </a:extLst>
          </p:cNvPr>
          <p:cNvPicPr>
            <a:picLocks noChangeAspect="1"/>
          </p:cNvPicPr>
          <p:nvPr/>
        </p:nvPicPr>
        <p:blipFill>
          <a:blip r:embed="rId6"/>
          <a:stretch>
            <a:fillRect/>
          </a:stretch>
        </p:blipFill>
        <p:spPr>
          <a:xfrm>
            <a:off x="4138612" y="4473720"/>
            <a:ext cx="3126766" cy="1300107"/>
          </a:xfrm>
          <a:prstGeom prst="rect">
            <a:avLst/>
          </a:prstGeom>
        </p:spPr>
      </p:pic>
      <p:pic>
        <p:nvPicPr>
          <p:cNvPr id="15" name="图片 14">
            <a:extLst>
              <a:ext uri="{FF2B5EF4-FFF2-40B4-BE49-F238E27FC236}">
                <a16:creationId xmlns:a16="http://schemas.microsoft.com/office/drawing/2014/main" id="{9E81499D-5A53-4787-B9FC-5212FD1FB586}"/>
              </a:ext>
            </a:extLst>
          </p:cNvPr>
          <p:cNvPicPr>
            <a:picLocks noChangeAspect="1"/>
          </p:cNvPicPr>
          <p:nvPr/>
        </p:nvPicPr>
        <p:blipFill>
          <a:blip r:embed="rId7"/>
          <a:stretch>
            <a:fillRect/>
          </a:stretch>
        </p:blipFill>
        <p:spPr>
          <a:xfrm>
            <a:off x="7820127" y="3097009"/>
            <a:ext cx="2983217" cy="1572674"/>
          </a:xfrm>
          <a:prstGeom prst="rect">
            <a:avLst/>
          </a:prstGeom>
        </p:spPr>
      </p:pic>
    </p:spTree>
    <p:extLst>
      <p:ext uri="{BB962C8B-B14F-4D97-AF65-F5344CB8AC3E}">
        <p14:creationId xmlns:p14="http://schemas.microsoft.com/office/powerpoint/2010/main" val="2167456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民生信息开放平台</a:t>
            </a:r>
          </a:p>
        </p:txBody>
      </p:sp>
      <p:sp>
        <p:nvSpPr>
          <p:cNvPr id="2" name="矩形 1"/>
          <p:cNvSpPr/>
          <p:nvPr/>
        </p:nvSpPr>
        <p:spPr>
          <a:xfrm>
            <a:off x="266700" y="795715"/>
            <a:ext cx="10629900" cy="1277273"/>
          </a:xfrm>
          <a:prstGeom prst="rect">
            <a:avLst/>
          </a:prstGeom>
        </p:spPr>
        <p:txBody>
          <a:bodyPr wrap="square">
            <a:spAutoFit/>
          </a:bodyPr>
          <a:lstStyle/>
          <a:p>
            <a:pPr indent="457200">
              <a:spcBef>
                <a:spcPts val="600"/>
              </a:spcBef>
            </a:pPr>
            <a:r>
              <a:rPr lang="zh-CN" altLang="en-US" dirty="0">
                <a:solidFill>
                  <a:srgbClr val="363232"/>
                </a:solidFill>
                <a:latin typeface="微软雅黑" pitchFamily="34" charset="-122"/>
                <a:ea typeface="微软雅黑" pitchFamily="34" charset="-122"/>
              </a:rPr>
              <a:t>对于民众，可以通过电脑、手机方便快捷地查询各类价格、附近平价商店、每日菜价走势、商品比价、政府指导价等</a:t>
            </a:r>
            <a:endParaRPr lang="en-US" altLang="zh-CN" dirty="0">
              <a:solidFill>
                <a:srgbClr val="363232"/>
              </a:solidFill>
              <a:latin typeface="微软雅黑" pitchFamily="34" charset="-122"/>
              <a:ea typeface="微软雅黑" pitchFamily="34" charset="-122"/>
            </a:endParaRPr>
          </a:p>
          <a:p>
            <a:pPr indent="457200">
              <a:spcBef>
                <a:spcPts val="600"/>
              </a:spcBef>
            </a:pPr>
            <a:r>
              <a:rPr lang="zh-CN" altLang="en-US" dirty="0">
                <a:latin typeface="微软雅黑" pitchFamily="34" charset="-122"/>
                <a:ea typeface="微软雅黑" pitchFamily="34" charset="-122"/>
              </a:rPr>
              <a:t>对于政府，民生商品价格信息公布将会使民生品价格更加公开、公平、公正，民生商品价格上涨也将得到有效抑制。</a:t>
            </a:r>
          </a:p>
        </p:txBody>
      </p:sp>
      <p:pic>
        <p:nvPicPr>
          <p:cNvPr id="5" name="Picture 2" descr="https://timgsa.baidu.com/timg?image&amp;quality=80&amp;size=b9999_10000&amp;sec=1514878477&amp;di=ab827e605e7628f846134a6b3694ff32&amp;imgtype=jpg&amp;er=1&amp;src=http%3A%2F%2Fimg.25pp.com%2Fuploadfile%2Fsoft%2Fimages%2F2014%2F0123%2F20140123123534896.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58250" y="2427466"/>
            <a:ext cx="1987550" cy="33898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timgsa.baidu.com/timg?image&amp;quality=80&amp;size=b9999_10000&amp;sec=1514283936310&amp;di=56f260ecd05415ef9d85b6068f6ca06c&amp;imgtype=0&amp;src=http%3A%2F%2Fpic.lyd.com.cn%2F0%2F10%2F78%2F48%2F10784860_18462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402" y="2198866"/>
            <a:ext cx="4309269" cy="361840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timgsa.baidu.com/timg?image&amp;quality=80&amp;size=b9999_10000&amp;sec=1514283997437&amp;di=51aaf2a548c737b995404317651f5b4b&amp;imgtype=0&amp;src=http%3A%2F%2Fimage.gxnews.com.cn%2Fuploadpic%2F2015%2F04%2F18%2Fd2c04c6d4ef102169efef469a1e33515.jpg"/>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867514" y="2416691"/>
            <a:ext cx="3899193" cy="3514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695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B9720956-8E3F-4122-8077-A37557359154}"/>
              </a:ext>
            </a:extLst>
          </p:cNvPr>
          <p:cNvSpPr/>
          <p:nvPr/>
        </p:nvSpPr>
        <p:spPr>
          <a:xfrm>
            <a:off x="7531790" y="2935773"/>
            <a:ext cx="3398624" cy="1323439"/>
          </a:xfrm>
          <a:prstGeom prst="rect">
            <a:avLst/>
          </a:prstGeom>
        </p:spPr>
        <p:txBody>
          <a:bodyPr wrap="square">
            <a:spAutoFit/>
          </a:bodyPr>
          <a:lstStyle/>
          <a:p>
            <a:r>
              <a:rPr lang="en-US" altLang="zh-CN" sz="1600" dirty="0">
                <a:latin typeface="微软雅黑" panose="020B0503020204020204" pitchFamily="34" charset="-122"/>
                <a:ea typeface="微软雅黑" panose="020B0503020204020204" pitchFamily="34" charset="-122"/>
              </a:rPr>
              <a:t>12</a:t>
            </a:r>
            <a:r>
              <a:rPr lang="zh-CN" altLang="en-US" sz="1600" dirty="0">
                <a:latin typeface="微软雅黑" panose="020B0503020204020204" pitchFamily="34" charset="-122"/>
                <a:ea typeface="微软雅黑" panose="020B0503020204020204" pitchFamily="34" charset="-122"/>
              </a:rPr>
              <a:t>月</a:t>
            </a:r>
            <a:r>
              <a:rPr lang="en-US" altLang="zh-CN" sz="1600" dirty="0">
                <a:latin typeface="微软雅黑" panose="020B0503020204020204" pitchFamily="34" charset="-122"/>
                <a:ea typeface="微软雅黑" panose="020B0503020204020204" pitchFamily="34" charset="-122"/>
              </a:rPr>
              <a:t>18</a:t>
            </a:r>
            <a:r>
              <a:rPr lang="zh-CN" altLang="en-US" sz="1600" dirty="0">
                <a:latin typeface="微软雅黑" panose="020B0503020204020204" pitchFamily="34" charset="-122"/>
                <a:ea typeface="微软雅黑" panose="020B0503020204020204" pitchFamily="34" charset="-122"/>
              </a:rPr>
              <a:t>日至</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日，中央经济工作会议上，保障和改善民生是会议的重要内容，推动高质量发展，必须坚持以人民为中心，在保障和改善民生上有作为。</a:t>
            </a:r>
          </a:p>
        </p:txBody>
      </p:sp>
      <p:sp>
        <p:nvSpPr>
          <p:cNvPr id="3" name="矩形 2">
            <a:extLst>
              <a:ext uri="{FF2B5EF4-FFF2-40B4-BE49-F238E27FC236}">
                <a16:creationId xmlns:a16="http://schemas.microsoft.com/office/drawing/2014/main" id="{FF02ABAC-7D9C-4DB6-A592-D7C817FD3EC2}"/>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latin typeface="微软雅黑" panose="020B0503020204020204" pitchFamily="34" charset="-122"/>
              <a:ea typeface="微软雅黑" panose="020B0503020204020204" pitchFamily="34" charset="-122"/>
            </a:endParaRPr>
          </a:p>
        </p:txBody>
      </p:sp>
      <p:sp>
        <p:nvSpPr>
          <p:cNvPr id="4" name="TextBox 6">
            <a:extLst>
              <a:ext uri="{FF2B5EF4-FFF2-40B4-BE49-F238E27FC236}">
                <a16:creationId xmlns:a16="http://schemas.microsoft.com/office/drawing/2014/main" id="{6AECEE2E-064F-498F-BA57-8D1B33A80EFE}"/>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党和政府高度重视民生</a:t>
            </a:r>
          </a:p>
        </p:txBody>
      </p:sp>
      <p:sp>
        <p:nvSpPr>
          <p:cNvPr id="6" name="矩形 5">
            <a:extLst>
              <a:ext uri="{FF2B5EF4-FFF2-40B4-BE49-F238E27FC236}">
                <a16:creationId xmlns:a16="http://schemas.microsoft.com/office/drawing/2014/main" id="{07AC512B-DA88-47B5-8BA9-AF2AF8ACA2CF}"/>
              </a:ext>
            </a:extLst>
          </p:cNvPr>
          <p:cNvSpPr/>
          <p:nvPr/>
        </p:nvSpPr>
        <p:spPr>
          <a:xfrm>
            <a:off x="275780" y="2935773"/>
            <a:ext cx="3333376" cy="1323439"/>
          </a:xfrm>
          <a:prstGeom prst="rect">
            <a:avLst/>
          </a:prstGeom>
        </p:spPr>
        <p:txBody>
          <a:bodyPr wrap="square">
            <a:spAutoFit/>
          </a:bodyPr>
          <a:lstStyle/>
          <a:p>
            <a:r>
              <a:rPr lang="en-US" altLang="zh-CN" sz="1600" dirty="0">
                <a:latin typeface="微软雅黑" panose="020B0503020204020204" pitchFamily="34" charset="-122"/>
                <a:ea typeface="微软雅黑" panose="020B0503020204020204" pitchFamily="34" charset="-122"/>
              </a:rPr>
              <a:t>2017</a:t>
            </a:r>
            <a:r>
              <a:rPr lang="zh-CN" altLang="en-US" sz="1600" dirty="0">
                <a:latin typeface="微软雅黑" panose="020B0503020204020204" pitchFamily="34" charset="-122"/>
                <a:ea typeface="微软雅黑" panose="020B0503020204020204" pitchFamily="34" charset="-122"/>
              </a:rPr>
              <a:t>年</a:t>
            </a:r>
            <a:r>
              <a:rPr lang="en-US" altLang="zh-CN" sz="1600" dirty="0">
                <a:latin typeface="微软雅黑" panose="020B0503020204020204" pitchFamily="34" charset="-122"/>
                <a:ea typeface="微软雅黑" panose="020B0503020204020204" pitchFamily="34" charset="-122"/>
              </a:rPr>
              <a:t>10</a:t>
            </a:r>
            <a:r>
              <a:rPr lang="zh-CN" altLang="en-US" sz="1600" dirty="0">
                <a:latin typeface="微软雅黑" panose="020B0503020204020204" pitchFamily="34" charset="-122"/>
                <a:ea typeface="微软雅黑" panose="020B0503020204020204" pitchFamily="34" charset="-122"/>
              </a:rPr>
              <a:t>月</a:t>
            </a:r>
            <a:r>
              <a:rPr lang="en-US" altLang="zh-CN" sz="1600" dirty="0">
                <a:latin typeface="微软雅黑" panose="020B0503020204020204" pitchFamily="34" charset="-122"/>
                <a:ea typeface="微软雅黑" panose="020B0503020204020204" pitchFamily="34" charset="-122"/>
              </a:rPr>
              <a:t>18</a:t>
            </a:r>
            <a:r>
              <a:rPr lang="zh-CN" altLang="en-US" sz="1600" dirty="0">
                <a:latin typeface="微软雅黑" panose="020B0503020204020204" pitchFamily="34" charset="-122"/>
                <a:ea typeface="微软雅黑" panose="020B0503020204020204" pitchFamily="34" charset="-122"/>
              </a:rPr>
              <a:t>日，十九大开幕式上，习近平总书记提出“提高保障和改善民生水平，加强和创新社会治理 ”，报告中提出八大民生要求。</a:t>
            </a:r>
          </a:p>
          <a:p>
            <a:endParaRPr lang="zh-CN" altLang="en-US" sz="1600"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8489C422-3666-4490-B3BE-9040EB45307B}"/>
              </a:ext>
            </a:extLst>
          </p:cNvPr>
          <p:cNvPicPr>
            <a:picLocks/>
          </p:cNvPicPr>
          <p:nvPr/>
        </p:nvPicPr>
        <p:blipFill>
          <a:blip r:embed="rId3"/>
          <a:stretch>
            <a:fillRect/>
          </a:stretch>
        </p:blipFill>
        <p:spPr>
          <a:xfrm>
            <a:off x="7547165" y="890730"/>
            <a:ext cx="3132000" cy="2016000"/>
          </a:xfrm>
          <a:prstGeom prst="rect">
            <a:avLst/>
          </a:prstGeom>
        </p:spPr>
      </p:pic>
      <p:pic>
        <p:nvPicPr>
          <p:cNvPr id="11" name="图片 10">
            <a:extLst>
              <a:ext uri="{FF2B5EF4-FFF2-40B4-BE49-F238E27FC236}">
                <a16:creationId xmlns:a16="http://schemas.microsoft.com/office/drawing/2014/main" id="{E982DE3B-3B08-4145-928D-D2180E61E9D7}"/>
              </a:ext>
            </a:extLst>
          </p:cNvPr>
          <p:cNvPicPr>
            <a:picLocks/>
          </p:cNvPicPr>
          <p:nvPr/>
        </p:nvPicPr>
        <p:blipFill>
          <a:blip r:embed="rId4"/>
          <a:stretch>
            <a:fillRect/>
          </a:stretch>
        </p:blipFill>
        <p:spPr>
          <a:xfrm>
            <a:off x="3962158" y="890730"/>
            <a:ext cx="3132000" cy="2016000"/>
          </a:xfrm>
          <a:prstGeom prst="rect">
            <a:avLst/>
          </a:prstGeom>
        </p:spPr>
      </p:pic>
      <p:pic>
        <p:nvPicPr>
          <p:cNvPr id="13" name="图片 12">
            <a:extLst>
              <a:ext uri="{FF2B5EF4-FFF2-40B4-BE49-F238E27FC236}">
                <a16:creationId xmlns:a16="http://schemas.microsoft.com/office/drawing/2014/main" id="{5E1191AA-BAF7-41E6-8CA1-875C5E109D00}"/>
              </a:ext>
            </a:extLst>
          </p:cNvPr>
          <p:cNvPicPr>
            <a:picLocks/>
          </p:cNvPicPr>
          <p:nvPr/>
        </p:nvPicPr>
        <p:blipFill>
          <a:blip r:embed="rId5"/>
          <a:stretch>
            <a:fillRect/>
          </a:stretch>
        </p:blipFill>
        <p:spPr>
          <a:xfrm>
            <a:off x="377152" y="890730"/>
            <a:ext cx="3132000" cy="2016000"/>
          </a:xfrm>
          <a:prstGeom prst="rect">
            <a:avLst/>
          </a:prstGeom>
        </p:spPr>
      </p:pic>
      <p:pic>
        <p:nvPicPr>
          <p:cNvPr id="15" name="图片 14">
            <a:extLst>
              <a:ext uri="{FF2B5EF4-FFF2-40B4-BE49-F238E27FC236}">
                <a16:creationId xmlns:a16="http://schemas.microsoft.com/office/drawing/2014/main" id="{EE3F101E-C9A9-4155-934C-32D09F755961}"/>
              </a:ext>
            </a:extLst>
          </p:cNvPr>
          <p:cNvPicPr>
            <a:picLocks/>
          </p:cNvPicPr>
          <p:nvPr/>
        </p:nvPicPr>
        <p:blipFill>
          <a:blip r:embed="rId6"/>
          <a:stretch>
            <a:fillRect/>
          </a:stretch>
        </p:blipFill>
        <p:spPr>
          <a:xfrm>
            <a:off x="7547165" y="4292529"/>
            <a:ext cx="3132000" cy="2016000"/>
          </a:xfrm>
          <a:prstGeom prst="rect">
            <a:avLst/>
          </a:prstGeom>
        </p:spPr>
      </p:pic>
      <p:sp>
        <p:nvSpPr>
          <p:cNvPr id="17" name="矩形 16">
            <a:extLst>
              <a:ext uri="{FF2B5EF4-FFF2-40B4-BE49-F238E27FC236}">
                <a16:creationId xmlns:a16="http://schemas.microsoft.com/office/drawing/2014/main" id="{9FB82B99-798E-4D6F-BB97-C30C46AD7D20}"/>
              </a:ext>
            </a:extLst>
          </p:cNvPr>
          <p:cNvSpPr/>
          <p:nvPr/>
        </p:nvSpPr>
        <p:spPr>
          <a:xfrm>
            <a:off x="3937289" y="2935773"/>
            <a:ext cx="3217920" cy="1077218"/>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中共中央政治局</a:t>
            </a:r>
            <a:r>
              <a:rPr lang="en-US" altLang="zh-CN" sz="1600" dirty="0">
                <a:latin typeface="微软雅黑" panose="020B0503020204020204" pitchFamily="34" charset="-122"/>
                <a:ea typeface="微软雅黑" panose="020B0503020204020204" pitchFamily="34" charset="-122"/>
              </a:rPr>
              <a:t>12</a:t>
            </a:r>
            <a:r>
              <a:rPr lang="zh-CN" altLang="en-US" sz="1600" dirty="0">
                <a:latin typeface="微软雅黑" panose="020B0503020204020204" pitchFamily="34" charset="-122"/>
                <a:ea typeface="微软雅黑" panose="020B0503020204020204" pitchFamily="34" charset="-122"/>
              </a:rPr>
              <a:t>月</a:t>
            </a:r>
            <a:r>
              <a:rPr lang="en-US" altLang="zh-CN" sz="1600" dirty="0">
                <a:latin typeface="微软雅黑" panose="020B0503020204020204" pitchFamily="34" charset="-122"/>
                <a:ea typeface="微软雅黑" panose="020B0503020204020204" pitchFamily="34" charset="-122"/>
              </a:rPr>
              <a:t>8</a:t>
            </a:r>
            <a:r>
              <a:rPr lang="zh-CN" altLang="en-US" sz="1600" dirty="0">
                <a:latin typeface="微软雅黑" panose="020B0503020204020204" pitchFamily="34" charset="-122"/>
                <a:ea typeface="微软雅黑" panose="020B0503020204020204" pitchFamily="34" charset="-122"/>
              </a:rPr>
              <a:t>日就实施国家大数据战略进行第二次集体学习，习近平总书记指出，要运用大数据促进保障和改善民生。</a:t>
            </a:r>
            <a:endParaRPr lang="en-US" altLang="zh-CN" sz="1600" dirty="0">
              <a:latin typeface="微软雅黑" panose="020B0503020204020204" pitchFamily="34" charset="-122"/>
              <a:ea typeface="微软雅黑" panose="020B0503020204020204" pitchFamily="34" charset="-122"/>
            </a:endParaRPr>
          </a:p>
        </p:txBody>
      </p:sp>
      <p:pic>
        <p:nvPicPr>
          <p:cNvPr id="21" name="图片 20">
            <a:extLst>
              <a:ext uri="{FF2B5EF4-FFF2-40B4-BE49-F238E27FC236}">
                <a16:creationId xmlns:a16="http://schemas.microsoft.com/office/drawing/2014/main" id="{18C855E4-43A1-4B66-ADE7-DBE9D33BD1ED}"/>
              </a:ext>
            </a:extLst>
          </p:cNvPr>
          <p:cNvPicPr>
            <a:picLocks/>
          </p:cNvPicPr>
          <p:nvPr/>
        </p:nvPicPr>
        <p:blipFill>
          <a:blip r:embed="rId7"/>
          <a:stretch>
            <a:fillRect/>
          </a:stretch>
        </p:blipFill>
        <p:spPr>
          <a:xfrm>
            <a:off x="3977913" y="4292529"/>
            <a:ext cx="3132000" cy="2016000"/>
          </a:xfrm>
          <a:prstGeom prst="rect">
            <a:avLst/>
          </a:prstGeom>
        </p:spPr>
      </p:pic>
      <p:pic>
        <p:nvPicPr>
          <p:cNvPr id="24" name="图片 23">
            <a:extLst>
              <a:ext uri="{FF2B5EF4-FFF2-40B4-BE49-F238E27FC236}">
                <a16:creationId xmlns:a16="http://schemas.microsoft.com/office/drawing/2014/main" id="{B7EAA580-A136-4E45-9485-2775673B0E78}"/>
              </a:ext>
            </a:extLst>
          </p:cNvPr>
          <p:cNvPicPr>
            <a:picLocks/>
          </p:cNvPicPr>
          <p:nvPr/>
        </p:nvPicPr>
        <p:blipFill>
          <a:blip r:embed="rId8"/>
          <a:stretch>
            <a:fillRect/>
          </a:stretch>
        </p:blipFill>
        <p:spPr>
          <a:xfrm>
            <a:off x="408662" y="4292529"/>
            <a:ext cx="3132000" cy="2016000"/>
          </a:xfrm>
          <a:prstGeom prst="rect">
            <a:avLst/>
          </a:prstGeom>
        </p:spPr>
      </p:pic>
    </p:spTree>
    <p:extLst>
      <p:ext uri="{BB962C8B-B14F-4D97-AF65-F5344CB8AC3E}">
        <p14:creationId xmlns:p14="http://schemas.microsoft.com/office/powerpoint/2010/main" val="36012608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latin typeface="微软雅黑" panose="020B0503020204020204" pitchFamily="34" charset="-122"/>
              <a:ea typeface="微软雅黑" panose="020B0503020204020204" pitchFamily="34" charset="-122"/>
            </a:endParaRPr>
          </a:p>
        </p:txBody>
      </p:sp>
      <p:sp>
        <p:nvSpPr>
          <p:cNvPr id="47"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商户信用</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个人信用</a:t>
            </a:r>
          </a:p>
        </p:txBody>
      </p:sp>
      <p:pic>
        <p:nvPicPr>
          <p:cNvPr id="4" name="图片 3">
            <a:extLst>
              <a:ext uri="{FF2B5EF4-FFF2-40B4-BE49-F238E27FC236}">
                <a16:creationId xmlns:a16="http://schemas.microsoft.com/office/drawing/2014/main" id="{C232A318-2565-4C8A-8C8C-B6214F69A156}"/>
              </a:ext>
            </a:extLst>
          </p:cNvPr>
          <p:cNvPicPr>
            <a:picLocks noChangeAspect="1"/>
          </p:cNvPicPr>
          <p:nvPr/>
        </p:nvPicPr>
        <p:blipFill>
          <a:blip r:embed="rId3"/>
          <a:stretch>
            <a:fillRect/>
          </a:stretch>
        </p:blipFill>
        <p:spPr>
          <a:xfrm>
            <a:off x="131605" y="1229710"/>
            <a:ext cx="5346688" cy="2419226"/>
          </a:xfrm>
          <a:prstGeom prst="rect">
            <a:avLst/>
          </a:prstGeom>
        </p:spPr>
      </p:pic>
      <p:sp>
        <p:nvSpPr>
          <p:cNvPr id="3" name="矩形 2">
            <a:extLst>
              <a:ext uri="{FF2B5EF4-FFF2-40B4-BE49-F238E27FC236}">
                <a16:creationId xmlns:a16="http://schemas.microsoft.com/office/drawing/2014/main" id="{BDE2F55C-0C60-4600-B6DA-6DCF3B645C9D}"/>
              </a:ext>
            </a:extLst>
          </p:cNvPr>
          <p:cNvSpPr/>
          <p:nvPr/>
        </p:nvSpPr>
        <p:spPr>
          <a:xfrm>
            <a:off x="6345029" y="1929351"/>
            <a:ext cx="4526872" cy="1200329"/>
          </a:xfrm>
          <a:prstGeom prst="rect">
            <a:avLst/>
          </a:prstGeom>
        </p:spPr>
        <p:txBody>
          <a:bodyPr wrap="square">
            <a:spAutoFit/>
          </a:bodyPr>
          <a:lstStyle/>
          <a:p>
            <a:r>
              <a:rPr lang="zh-CN" altLang="en-US" dirty="0">
                <a:solidFill>
                  <a:srgbClr val="191919"/>
                </a:solidFill>
                <a:latin typeface="微软雅黑" panose="020B0503020204020204" pitchFamily="34" charset="-122"/>
                <a:ea typeface="微软雅黑" panose="020B0503020204020204" pitchFamily="34" charset="-122"/>
              </a:rPr>
              <a:t>建立类似芝麻信用的个人信用指标，通过对个人消费特征进行分析，建立多个指标维度，结合不同维度内的消费特征得分，给出个人消费信用评分。</a:t>
            </a:r>
            <a:endParaRPr lang="en-US" altLang="zh-CN" dirty="0">
              <a:solidFill>
                <a:srgbClr val="191919"/>
              </a:solidFill>
              <a:latin typeface="微软雅黑" panose="020B0503020204020204" pitchFamily="34" charset="-122"/>
              <a:ea typeface="微软雅黑" panose="020B0503020204020204" pitchFamily="34" charset="-122"/>
            </a:endParaRPr>
          </a:p>
        </p:txBody>
      </p:sp>
      <p:cxnSp>
        <p:nvCxnSpPr>
          <p:cNvPr id="6" name="直接连接符 5">
            <a:extLst>
              <a:ext uri="{FF2B5EF4-FFF2-40B4-BE49-F238E27FC236}">
                <a16:creationId xmlns:a16="http://schemas.microsoft.com/office/drawing/2014/main" id="{243D0611-D5EB-4666-A95F-5158EFD6F48C}"/>
              </a:ext>
            </a:extLst>
          </p:cNvPr>
          <p:cNvCxnSpPr/>
          <p:nvPr/>
        </p:nvCxnSpPr>
        <p:spPr>
          <a:xfrm flipH="1">
            <a:off x="4389120" y="725214"/>
            <a:ext cx="2478339" cy="5607395"/>
          </a:xfrm>
          <a:prstGeom prst="line">
            <a:avLst/>
          </a:prstGeom>
        </p:spPr>
        <p:style>
          <a:lnRef idx="2">
            <a:schemeClr val="accent1"/>
          </a:lnRef>
          <a:fillRef idx="0">
            <a:schemeClr val="accent1"/>
          </a:fillRef>
          <a:effectRef idx="1">
            <a:schemeClr val="accent1"/>
          </a:effectRef>
          <a:fontRef idx="minor">
            <a:schemeClr val="tx1"/>
          </a:fontRef>
        </p:style>
      </p:cxnSp>
      <p:sp>
        <p:nvSpPr>
          <p:cNvPr id="9" name="矩形 8">
            <a:extLst>
              <a:ext uri="{FF2B5EF4-FFF2-40B4-BE49-F238E27FC236}">
                <a16:creationId xmlns:a16="http://schemas.microsoft.com/office/drawing/2014/main" id="{D0595931-30B2-4CAA-97D5-CA7E1889DF08}"/>
              </a:ext>
            </a:extLst>
          </p:cNvPr>
          <p:cNvSpPr/>
          <p:nvPr/>
        </p:nvSpPr>
        <p:spPr>
          <a:xfrm>
            <a:off x="216447" y="4160441"/>
            <a:ext cx="4526872" cy="369332"/>
          </a:xfrm>
          <a:prstGeom prst="rect">
            <a:avLst/>
          </a:prstGeom>
        </p:spPr>
        <p:txBody>
          <a:bodyPr wrap="square">
            <a:spAutoFit/>
          </a:bodyPr>
          <a:lstStyle/>
          <a:p>
            <a:r>
              <a:rPr lang="zh-CN" altLang="en-US" dirty="0">
                <a:solidFill>
                  <a:srgbClr val="191919"/>
                </a:solidFill>
                <a:latin typeface="微软雅黑" panose="020B0503020204020204" pitchFamily="34" charset="-122"/>
                <a:ea typeface="微软雅黑" panose="020B0503020204020204" pitchFamily="34" charset="-122"/>
              </a:rPr>
              <a:t>商户信用评估、商户信用等级公示</a:t>
            </a:r>
            <a:endParaRPr lang="en-US" altLang="zh-CN" dirty="0">
              <a:solidFill>
                <a:srgbClr val="191919"/>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17618670-70B8-4019-8EF5-B7E6E0613038}"/>
              </a:ext>
            </a:extLst>
          </p:cNvPr>
          <p:cNvPicPr>
            <a:picLocks noChangeAspect="1"/>
          </p:cNvPicPr>
          <p:nvPr/>
        </p:nvPicPr>
        <p:blipFill>
          <a:blip r:embed="rId4"/>
          <a:stretch>
            <a:fillRect/>
          </a:stretch>
        </p:blipFill>
        <p:spPr>
          <a:xfrm>
            <a:off x="6123327" y="3448374"/>
            <a:ext cx="4195422" cy="2393626"/>
          </a:xfrm>
          <a:prstGeom prst="rect">
            <a:avLst/>
          </a:prstGeom>
        </p:spPr>
      </p:pic>
    </p:spTree>
    <p:extLst>
      <p:ext uri="{BB962C8B-B14F-4D97-AF65-F5344CB8AC3E}">
        <p14:creationId xmlns:p14="http://schemas.microsoft.com/office/powerpoint/2010/main" val="20724010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ancun.com/images/upload/20170412/14919784578730.jpg"/>
          <p:cNvPicPr>
            <a:picLocks noChangeAspect="1" noChangeArrowheads="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77850" y="1066799"/>
            <a:ext cx="2813050" cy="481012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消费者维权</a:t>
            </a:r>
          </a:p>
        </p:txBody>
      </p:sp>
      <p:pic>
        <p:nvPicPr>
          <p:cNvPr id="1029" name="Picture 5"/>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27512" y="1066798"/>
            <a:ext cx="6625711" cy="4810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91968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948A22F-43D6-464D-A8C8-BF59511EF086}"/>
              </a:ext>
            </a:extLst>
          </p:cNvPr>
          <p:cNvPicPr>
            <a:picLocks noChangeAspect="1"/>
          </p:cNvPicPr>
          <p:nvPr/>
        </p:nvPicPr>
        <p:blipFill>
          <a:blip r:embed="rId2"/>
          <a:stretch>
            <a:fillRect/>
          </a:stretch>
        </p:blipFill>
        <p:spPr>
          <a:xfrm>
            <a:off x="654579" y="728634"/>
            <a:ext cx="10212916" cy="5603975"/>
          </a:xfrm>
          <a:prstGeom prst="rect">
            <a:avLst/>
          </a:prstGeom>
        </p:spPr>
      </p:pic>
      <p:sp>
        <p:nvSpPr>
          <p:cNvPr id="3" name="矩形 2">
            <a:extLst>
              <a:ext uri="{FF2B5EF4-FFF2-40B4-BE49-F238E27FC236}">
                <a16:creationId xmlns:a16="http://schemas.microsoft.com/office/drawing/2014/main" id="{27719F8C-9F7C-409D-80B0-5F58DB056295}"/>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 name="TextBox 6">
            <a:extLst>
              <a:ext uri="{FF2B5EF4-FFF2-40B4-BE49-F238E27FC236}">
                <a16:creationId xmlns:a16="http://schemas.microsoft.com/office/drawing/2014/main" id="{3CF369E7-151D-4C64-8481-726BDBF16159}"/>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税务情报</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跨区数据追踪比对</a:t>
            </a:r>
          </a:p>
        </p:txBody>
      </p:sp>
    </p:spTree>
    <p:extLst>
      <p:ext uri="{BB962C8B-B14F-4D97-AF65-F5344CB8AC3E}">
        <p14:creationId xmlns:p14="http://schemas.microsoft.com/office/powerpoint/2010/main" val="4220096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843CC710-24C1-41D3-AD03-54CC749D37E1}"/>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5" name="TextBox 6">
            <a:extLst>
              <a:ext uri="{FF2B5EF4-FFF2-40B4-BE49-F238E27FC236}">
                <a16:creationId xmlns:a16="http://schemas.microsoft.com/office/drawing/2014/main" id="{EF2D88A5-960B-4169-B332-5F28910F6C8D}"/>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慧消费而惠民生</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消费洞察、政策与消费引导</a:t>
            </a:r>
          </a:p>
        </p:txBody>
      </p:sp>
      <p:sp>
        <p:nvSpPr>
          <p:cNvPr id="2" name="矩形 1">
            <a:extLst>
              <a:ext uri="{FF2B5EF4-FFF2-40B4-BE49-F238E27FC236}">
                <a16:creationId xmlns:a16="http://schemas.microsoft.com/office/drawing/2014/main" id="{D88C4E8B-5607-44A9-B196-3BFCB7D56123}"/>
              </a:ext>
            </a:extLst>
          </p:cNvPr>
          <p:cNvSpPr/>
          <p:nvPr/>
        </p:nvSpPr>
        <p:spPr>
          <a:xfrm>
            <a:off x="590550" y="754011"/>
            <a:ext cx="10524834" cy="1569660"/>
          </a:xfrm>
          <a:prstGeom prst="rect">
            <a:avLst/>
          </a:prstGeom>
        </p:spPr>
        <p:txBody>
          <a:bodyPr wrap="square">
            <a:spAutoFit/>
          </a:bodyPr>
          <a:lstStyle/>
          <a:p>
            <a:r>
              <a:rPr lang="zh-CN" altLang="en-US" sz="2400" dirty="0">
                <a:latin typeface="微软雅黑" panose="020B0503020204020204" pitchFamily="34" charset="-122"/>
                <a:ea typeface="微软雅黑" panose="020B0503020204020204" pitchFamily="34" charset="-122"/>
              </a:rPr>
              <a:t>通过大数据对相关数据进行专业分析和处理，为重要事项的决策提供依据。</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通过消费画像快速进行消费市场、消费者分析，通过大数据进行民生政策的效果评估，通过收入政策、价格政策、消费政策、宣传教育开展民生消费引导。</a:t>
            </a:r>
            <a:endParaRPr lang="zh-CN" altLang="en-US" dirty="0"/>
          </a:p>
        </p:txBody>
      </p:sp>
      <p:sp>
        <p:nvSpPr>
          <p:cNvPr id="6" name="矩形 5">
            <a:extLst>
              <a:ext uri="{FF2B5EF4-FFF2-40B4-BE49-F238E27FC236}">
                <a16:creationId xmlns:a16="http://schemas.microsoft.com/office/drawing/2014/main" id="{29D97B2A-3332-4049-B784-89ECEEE081C1}"/>
              </a:ext>
            </a:extLst>
          </p:cNvPr>
          <p:cNvSpPr/>
          <p:nvPr/>
        </p:nvSpPr>
        <p:spPr>
          <a:xfrm>
            <a:off x="654229" y="3771611"/>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消费发展目标</a:t>
            </a:r>
          </a:p>
        </p:txBody>
      </p:sp>
      <p:sp>
        <p:nvSpPr>
          <p:cNvPr id="8" name="矩形 7">
            <a:extLst>
              <a:ext uri="{FF2B5EF4-FFF2-40B4-BE49-F238E27FC236}">
                <a16:creationId xmlns:a16="http://schemas.microsoft.com/office/drawing/2014/main" id="{43548312-C44E-4DF9-82A8-52CCEB929809}"/>
              </a:ext>
            </a:extLst>
          </p:cNvPr>
          <p:cNvSpPr/>
          <p:nvPr/>
        </p:nvSpPr>
        <p:spPr>
          <a:xfrm>
            <a:off x="6005875" y="3771611"/>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消费引导目标</a:t>
            </a:r>
          </a:p>
        </p:txBody>
      </p:sp>
      <p:sp>
        <p:nvSpPr>
          <p:cNvPr id="10" name="矩形 9">
            <a:extLst>
              <a:ext uri="{FF2B5EF4-FFF2-40B4-BE49-F238E27FC236}">
                <a16:creationId xmlns:a16="http://schemas.microsoft.com/office/drawing/2014/main" id="{7FA78E30-35BE-49D2-BADD-2CFFB2318B27}"/>
              </a:ext>
            </a:extLst>
          </p:cNvPr>
          <p:cNvSpPr/>
          <p:nvPr/>
        </p:nvSpPr>
        <p:spPr>
          <a:xfrm>
            <a:off x="8681698" y="3771611"/>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r>
              <a:rPr lang="zh-CN" altLang="en-US" dirty="0">
                <a:latin typeface="微软雅黑" panose="020B0503020204020204" pitchFamily="34" charset="-122"/>
                <a:ea typeface="微软雅黑" panose="020B0503020204020204" pitchFamily="34" charset="-122"/>
              </a:rPr>
              <a:t>消费引导分类目标</a:t>
            </a:r>
          </a:p>
        </p:txBody>
      </p:sp>
      <p:sp>
        <p:nvSpPr>
          <p:cNvPr id="11" name="矩形 10">
            <a:extLst>
              <a:ext uri="{FF2B5EF4-FFF2-40B4-BE49-F238E27FC236}">
                <a16:creationId xmlns:a16="http://schemas.microsoft.com/office/drawing/2014/main" id="{476D3C63-4E9D-447F-B7E7-DE1934236C75}"/>
              </a:ext>
            </a:extLst>
          </p:cNvPr>
          <p:cNvSpPr/>
          <p:nvPr/>
        </p:nvSpPr>
        <p:spPr>
          <a:xfrm>
            <a:off x="3330052" y="3771611"/>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消费现状分析</a:t>
            </a:r>
          </a:p>
        </p:txBody>
      </p:sp>
      <p:sp>
        <p:nvSpPr>
          <p:cNvPr id="5" name="箭头: 右 4">
            <a:extLst>
              <a:ext uri="{FF2B5EF4-FFF2-40B4-BE49-F238E27FC236}">
                <a16:creationId xmlns:a16="http://schemas.microsoft.com/office/drawing/2014/main" id="{4586B2D5-F91D-4065-B4E4-572A7CA3C6F6}"/>
              </a:ext>
            </a:extLst>
          </p:cNvPr>
          <p:cNvSpPr/>
          <p:nvPr/>
        </p:nvSpPr>
        <p:spPr>
          <a:xfrm>
            <a:off x="2940970" y="3903283"/>
            <a:ext cx="288488" cy="317241"/>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3" name="箭头: 右 12">
            <a:extLst>
              <a:ext uri="{FF2B5EF4-FFF2-40B4-BE49-F238E27FC236}">
                <a16:creationId xmlns:a16="http://schemas.microsoft.com/office/drawing/2014/main" id="{5ED97589-1FC7-4588-9E66-C2254E5E3D8D}"/>
              </a:ext>
            </a:extLst>
          </p:cNvPr>
          <p:cNvSpPr/>
          <p:nvPr/>
        </p:nvSpPr>
        <p:spPr>
          <a:xfrm>
            <a:off x="5599198" y="3903283"/>
            <a:ext cx="288488" cy="317241"/>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4" name="箭头: 右 13">
            <a:extLst>
              <a:ext uri="{FF2B5EF4-FFF2-40B4-BE49-F238E27FC236}">
                <a16:creationId xmlns:a16="http://schemas.microsoft.com/office/drawing/2014/main" id="{BBB13D9A-8F38-4B19-AC58-C87BCBCE4360}"/>
              </a:ext>
            </a:extLst>
          </p:cNvPr>
          <p:cNvSpPr/>
          <p:nvPr/>
        </p:nvSpPr>
        <p:spPr>
          <a:xfrm>
            <a:off x="8280176" y="3903283"/>
            <a:ext cx="288488" cy="317241"/>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8038A44F-E85B-49FE-A7DB-ADBAA03ED203}"/>
              </a:ext>
            </a:extLst>
          </p:cNvPr>
          <p:cNvSpPr/>
          <p:nvPr/>
        </p:nvSpPr>
        <p:spPr>
          <a:xfrm>
            <a:off x="654228" y="4624476"/>
            <a:ext cx="10213617" cy="593028"/>
          </a:xfrm>
          <a:prstGeom prst="rect">
            <a:avLst/>
          </a:prstGeom>
          <a:solidFill>
            <a:schemeClr val="accent2">
              <a:lumMod val="40000"/>
              <a:lumOff val="60000"/>
            </a:schemeClr>
          </a:solidFill>
          <a:ln>
            <a:solidFill>
              <a:schemeClr val="accent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文化消费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引导</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大数据平台</a:t>
            </a:r>
          </a:p>
        </p:txBody>
      </p:sp>
      <p:sp>
        <p:nvSpPr>
          <p:cNvPr id="16" name="矩形 15">
            <a:extLst>
              <a:ext uri="{FF2B5EF4-FFF2-40B4-BE49-F238E27FC236}">
                <a16:creationId xmlns:a16="http://schemas.microsoft.com/office/drawing/2014/main" id="{0C1843B1-A580-4712-BB9B-E44FD996B1D0}"/>
              </a:ext>
            </a:extLst>
          </p:cNvPr>
          <p:cNvSpPr/>
          <p:nvPr/>
        </p:nvSpPr>
        <p:spPr>
          <a:xfrm>
            <a:off x="636633" y="5280729"/>
            <a:ext cx="10213617" cy="593028"/>
          </a:xfrm>
          <a:prstGeom prst="rect">
            <a:avLst/>
          </a:prstGeom>
          <a:solidFill>
            <a:schemeClr val="accent2">
              <a:lumMod val="40000"/>
              <a:lumOff val="60000"/>
            </a:schemeClr>
          </a:solidFill>
          <a:ln>
            <a:solidFill>
              <a:schemeClr val="accent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教育消费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引导</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大数据平台</a:t>
            </a:r>
          </a:p>
        </p:txBody>
      </p:sp>
      <p:sp>
        <p:nvSpPr>
          <p:cNvPr id="17" name="矩形 16">
            <a:extLst>
              <a:ext uri="{FF2B5EF4-FFF2-40B4-BE49-F238E27FC236}">
                <a16:creationId xmlns:a16="http://schemas.microsoft.com/office/drawing/2014/main" id="{751A1C8F-EE7F-49D2-BA83-68609DD79A43}"/>
              </a:ext>
            </a:extLst>
          </p:cNvPr>
          <p:cNvSpPr/>
          <p:nvPr/>
        </p:nvSpPr>
        <p:spPr>
          <a:xfrm>
            <a:off x="649073" y="2703178"/>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十三五规划、中央经济工作会议</a:t>
            </a:r>
          </a:p>
        </p:txBody>
      </p:sp>
      <p:sp>
        <p:nvSpPr>
          <p:cNvPr id="19" name="矩形 18">
            <a:extLst>
              <a:ext uri="{FF2B5EF4-FFF2-40B4-BE49-F238E27FC236}">
                <a16:creationId xmlns:a16="http://schemas.microsoft.com/office/drawing/2014/main" id="{039C782F-F2C7-416F-ABE7-A3DFF1B44EA8}"/>
              </a:ext>
            </a:extLst>
          </p:cNvPr>
          <p:cNvSpPr/>
          <p:nvPr/>
        </p:nvSpPr>
        <p:spPr>
          <a:xfrm>
            <a:off x="3330052" y="2703178"/>
            <a:ext cx="2186148" cy="59302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消费画像</a:t>
            </a:r>
          </a:p>
        </p:txBody>
      </p:sp>
      <p:cxnSp>
        <p:nvCxnSpPr>
          <p:cNvPr id="12" name="直接箭头连接符 11">
            <a:extLst>
              <a:ext uri="{FF2B5EF4-FFF2-40B4-BE49-F238E27FC236}">
                <a16:creationId xmlns:a16="http://schemas.microsoft.com/office/drawing/2014/main" id="{9801E413-322C-4347-A103-348EEBC17E61}"/>
              </a:ext>
            </a:extLst>
          </p:cNvPr>
          <p:cNvCxnSpPr>
            <a:stCxn id="17" idx="2"/>
            <a:endCxn id="6" idx="0"/>
          </p:cNvCxnSpPr>
          <p:nvPr/>
        </p:nvCxnSpPr>
        <p:spPr>
          <a:xfrm>
            <a:off x="1742147" y="3296206"/>
            <a:ext cx="5156" cy="4754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直接箭头连接符 22">
            <a:extLst>
              <a:ext uri="{FF2B5EF4-FFF2-40B4-BE49-F238E27FC236}">
                <a16:creationId xmlns:a16="http://schemas.microsoft.com/office/drawing/2014/main" id="{2B68E2B4-3F5B-4B41-B5B2-1BFCC0CE4371}"/>
              </a:ext>
            </a:extLst>
          </p:cNvPr>
          <p:cNvCxnSpPr/>
          <p:nvPr/>
        </p:nvCxnSpPr>
        <p:spPr>
          <a:xfrm>
            <a:off x="4423126" y="3318340"/>
            <a:ext cx="5156" cy="4754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697880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386042F-43BE-4979-87AA-1FC9A6521129}"/>
              </a:ext>
            </a:extLst>
          </p:cNvPr>
          <p:cNvSpPr/>
          <p:nvPr/>
        </p:nvSpPr>
        <p:spPr>
          <a:xfrm>
            <a:off x="166918" y="2136949"/>
            <a:ext cx="1879681" cy="1312436"/>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物价监测</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物价指数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dirty="0">
                <a:solidFill>
                  <a:schemeClr val="tx1"/>
                </a:solidFill>
                <a:latin typeface="微软雅黑" panose="020B0503020204020204" pitchFamily="34" charset="-122"/>
                <a:ea typeface="微软雅黑" panose="020B0503020204020204" pitchFamily="34" charset="-122"/>
              </a:rPr>
              <a:t>产品价格监测</a:t>
            </a:r>
            <a:endParaRPr lang="en-US" altLang="zh-CN" sz="1200" dirty="0">
              <a:solidFill>
                <a:schemeClr val="tx1"/>
              </a:solidFill>
              <a:latin typeface="微软雅黑" panose="020B0503020204020204" pitchFamily="34" charset="-122"/>
              <a:ea typeface="微软雅黑" panose="020B0503020204020204" pitchFamily="34" charset="-122"/>
            </a:endParaRPr>
          </a:p>
          <a:p>
            <a:pPr algn="ctr"/>
            <a:r>
              <a:rPr lang="zh-CN" altLang="en-US" sz="1200" dirty="0">
                <a:solidFill>
                  <a:schemeClr val="tx1"/>
                </a:solidFill>
                <a:latin typeface="微软雅黑" panose="020B0503020204020204" pitchFamily="34" charset="-122"/>
                <a:ea typeface="微软雅黑" panose="020B0503020204020204" pitchFamily="34" charset="-122"/>
              </a:rPr>
              <a:t>区域价格监测</a:t>
            </a:r>
            <a:endParaRPr lang="en-US" altLang="zh-CN" sz="1200" dirty="0">
              <a:solidFill>
                <a:schemeClr val="tx1"/>
              </a:solidFill>
              <a:latin typeface="微软雅黑" panose="020B0503020204020204" pitchFamily="34" charset="-122"/>
              <a:ea typeface="微软雅黑" panose="020B0503020204020204" pitchFamily="34" charset="-122"/>
            </a:endParaRPr>
          </a:p>
          <a:p>
            <a:pPr algn="ctr"/>
            <a:r>
              <a:rPr lang="en-US" altLang="zh-CN" sz="1400" dirty="0">
                <a:solidFill>
                  <a:schemeClr val="tx1"/>
                </a:solidFill>
                <a:latin typeface="微软雅黑" panose="020B0503020204020204" pitchFamily="34" charset="-122"/>
                <a:ea typeface="微软雅黑" panose="020B0503020204020204" pitchFamily="34" charset="-122"/>
              </a:rPr>
              <a:t>…</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610EEBB7-75DE-427A-B9D7-2802157FA1D4}"/>
              </a:ext>
            </a:extLst>
          </p:cNvPr>
          <p:cNvSpPr/>
          <p:nvPr/>
        </p:nvSpPr>
        <p:spPr>
          <a:xfrm>
            <a:off x="166919" y="744969"/>
            <a:ext cx="1879681" cy="1312436"/>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城市微指数</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物价微指数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消费微指数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景气微指数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风险微指数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发展微指数</a:t>
            </a:r>
            <a:endPar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endParaRPr>
          </a:p>
        </p:txBody>
      </p:sp>
      <p:sp>
        <p:nvSpPr>
          <p:cNvPr id="10" name="矩形 9">
            <a:extLst>
              <a:ext uri="{FF2B5EF4-FFF2-40B4-BE49-F238E27FC236}">
                <a16:creationId xmlns:a16="http://schemas.microsoft.com/office/drawing/2014/main" id="{07D5AD3C-1298-4D73-AF66-20DCF20DFBD2}"/>
              </a:ext>
            </a:extLst>
          </p:cNvPr>
          <p:cNvSpPr/>
          <p:nvPr/>
        </p:nvSpPr>
        <p:spPr>
          <a:xfrm>
            <a:off x="166917" y="3528929"/>
            <a:ext cx="1879681" cy="1312436"/>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消费监测</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消费品监测</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消费趋势分析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消费结构监测</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消费支出预测</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消费水平预测</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消费支出贡献率</a:t>
            </a:r>
            <a:r>
              <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rPr>
              <a:t>…</a:t>
            </a:r>
            <a:endParaRPr lang="zh-CN" altLang="en-US" sz="1400" dirty="0">
              <a:solidFill>
                <a:schemeClr val="tx1"/>
              </a:solidFill>
              <a:latin typeface="微软雅黑" panose="020B0503020204020204" pitchFamily="34" charset="-122"/>
              <a:ea typeface="微软雅黑" panose="020B0503020204020204" pitchFamily="34" charset="-122"/>
            </a:endParaRPr>
          </a:p>
          <a:p>
            <a:pPr algn="ct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848E5F30-C521-4C03-B8A8-FC02EB6D4D98}"/>
              </a:ext>
            </a:extLst>
          </p:cNvPr>
          <p:cNvSpPr/>
          <p:nvPr/>
        </p:nvSpPr>
        <p:spPr>
          <a:xfrm rot="16200000">
            <a:off x="9489157" y="4406612"/>
            <a:ext cx="1879681" cy="185232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E5459EB9-B865-4A74-9C51-BC655D8CE980}"/>
              </a:ext>
            </a:extLst>
          </p:cNvPr>
          <p:cNvSpPr/>
          <p:nvPr/>
        </p:nvSpPr>
        <p:spPr>
          <a:xfrm rot="16200000">
            <a:off x="9866866" y="2852876"/>
            <a:ext cx="1104688" cy="1871893"/>
          </a:xfrm>
          <a:prstGeom prst="rect">
            <a:avLst/>
          </a:prstGeom>
          <a:noFill/>
          <a:ln w="31750">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kern="0" dirty="0">
              <a:solidFill>
                <a:schemeClr val="tx1"/>
              </a:solidFill>
              <a:latin typeface="微软雅黑" panose="020B0503020204020204" pitchFamily="34" charset="-122"/>
              <a:ea typeface="微软雅黑" panose="020B0503020204020204" pitchFamily="34" charset="-122"/>
              <a:cs typeface="Arial" pitchFamily="34" charset="0"/>
            </a:endParaRPr>
          </a:p>
        </p:txBody>
      </p:sp>
      <p:cxnSp>
        <p:nvCxnSpPr>
          <p:cNvPr id="105" name="直接连接符 104">
            <a:extLst>
              <a:ext uri="{FF2B5EF4-FFF2-40B4-BE49-F238E27FC236}">
                <a16:creationId xmlns:a16="http://schemas.microsoft.com/office/drawing/2014/main" id="{E14FD83A-2FC0-401D-9978-A3524419A7B7}"/>
              </a:ext>
            </a:extLst>
          </p:cNvPr>
          <p:cNvCxnSpPr>
            <a:cxnSpLocks/>
            <a:stCxn id="13" idx="0"/>
            <a:endCxn id="15" idx="2"/>
          </p:cNvCxnSpPr>
          <p:nvPr/>
        </p:nvCxnSpPr>
        <p:spPr>
          <a:xfrm flipH="1" flipV="1">
            <a:off x="6134550" y="1536007"/>
            <a:ext cx="3368288" cy="379676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6" name="直接连接符 105">
            <a:extLst>
              <a:ext uri="{FF2B5EF4-FFF2-40B4-BE49-F238E27FC236}">
                <a16:creationId xmlns:a16="http://schemas.microsoft.com/office/drawing/2014/main" id="{A361A666-3F8F-4C1C-B0E8-1CB53B3CEABC}"/>
              </a:ext>
            </a:extLst>
          </p:cNvPr>
          <p:cNvCxnSpPr>
            <a:cxnSpLocks/>
            <a:stCxn id="13" idx="0"/>
            <a:endCxn id="16" idx="2"/>
          </p:cNvCxnSpPr>
          <p:nvPr/>
        </p:nvCxnSpPr>
        <p:spPr>
          <a:xfrm flipH="1" flipV="1">
            <a:off x="6134550" y="1796863"/>
            <a:ext cx="3368288" cy="353590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7" name="直接连接符 106">
            <a:extLst>
              <a:ext uri="{FF2B5EF4-FFF2-40B4-BE49-F238E27FC236}">
                <a16:creationId xmlns:a16="http://schemas.microsoft.com/office/drawing/2014/main" id="{0D412041-C40B-4A66-B5C8-AFCADE929D1C}"/>
              </a:ext>
            </a:extLst>
          </p:cNvPr>
          <p:cNvCxnSpPr>
            <a:cxnSpLocks/>
            <a:stCxn id="13" idx="0"/>
            <a:endCxn id="17" idx="2"/>
          </p:cNvCxnSpPr>
          <p:nvPr/>
        </p:nvCxnSpPr>
        <p:spPr>
          <a:xfrm flipH="1" flipV="1">
            <a:off x="6134550" y="2057719"/>
            <a:ext cx="3368288" cy="3275053"/>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8" name="直接连接符 107">
            <a:extLst>
              <a:ext uri="{FF2B5EF4-FFF2-40B4-BE49-F238E27FC236}">
                <a16:creationId xmlns:a16="http://schemas.microsoft.com/office/drawing/2014/main" id="{57E7CE9A-94AE-477C-852D-58B4A315D253}"/>
              </a:ext>
            </a:extLst>
          </p:cNvPr>
          <p:cNvCxnSpPr>
            <a:cxnSpLocks/>
            <a:stCxn id="13" idx="0"/>
            <a:endCxn id="18" idx="2"/>
          </p:cNvCxnSpPr>
          <p:nvPr/>
        </p:nvCxnSpPr>
        <p:spPr>
          <a:xfrm flipH="1" flipV="1">
            <a:off x="6134550" y="2318575"/>
            <a:ext cx="3368288" cy="3014197"/>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9" name="直接连接符 108">
            <a:extLst>
              <a:ext uri="{FF2B5EF4-FFF2-40B4-BE49-F238E27FC236}">
                <a16:creationId xmlns:a16="http://schemas.microsoft.com/office/drawing/2014/main" id="{E07F7F62-9F14-4726-9572-001D30A26DD7}"/>
              </a:ext>
            </a:extLst>
          </p:cNvPr>
          <p:cNvCxnSpPr>
            <a:cxnSpLocks/>
            <a:stCxn id="13" idx="0"/>
            <a:endCxn id="27" idx="2"/>
          </p:cNvCxnSpPr>
          <p:nvPr/>
        </p:nvCxnSpPr>
        <p:spPr>
          <a:xfrm flipH="1" flipV="1">
            <a:off x="6134550" y="2579431"/>
            <a:ext cx="3368288" cy="275334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0" name="直接连接符 109">
            <a:extLst>
              <a:ext uri="{FF2B5EF4-FFF2-40B4-BE49-F238E27FC236}">
                <a16:creationId xmlns:a16="http://schemas.microsoft.com/office/drawing/2014/main" id="{CA408105-C2FD-4441-9469-01B3DD0A9321}"/>
              </a:ext>
            </a:extLst>
          </p:cNvPr>
          <p:cNvCxnSpPr>
            <a:cxnSpLocks/>
            <a:stCxn id="13" idx="0"/>
            <a:endCxn id="19" idx="2"/>
          </p:cNvCxnSpPr>
          <p:nvPr/>
        </p:nvCxnSpPr>
        <p:spPr>
          <a:xfrm flipH="1" flipV="1">
            <a:off x="6134550" y="2840287"/>
            <a:ext cx="3368288" cy="249248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1" name="直接连接符 110">
            <a:extLst>
              <a:ext uri="{FF2B5EF4-FFF2-40B4-BE49-F238E27FC236}">
                <a16:creationId xmlns:a16="http://schemas.microsoft.com/office/drawing/2014/main" id="{8AB449A7-CE17-43B8-9B38-703C2BA725E6}"/>
              </a:ext>
            </a:extLst>
          </p:cNvPr>
          <p:cNvCxnSpPr>
            <a:cxnSpLocks/>
            <a:stCxn id="13" idx="0"/>
            <a:endCxn id="20" idx="2"/>
          </p:cNvCxnSpPr>
          <p:nvPr/>
        </p:nvCxnSpPr>
        <p:spPr>
          <a:xfrm flipH="1" flipV="1">
            <a:off x="6134550" y="3101143"/>
            <a:ext cx="3368288" cy="223162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2" name="直接连接符 111">
            <a:extLst>
              <a:ext uri="{FF2B5EF4-FFF2-40B4-BE49-F238E27FC236}">
                <a16:creationId xmlns:a16="http://schemas.microsoft.com/office/drawing/2014/main" id="{C4E5F3A5-A1D8-446D-B764-261ECD105C6F}"/>
              </a:ext>
            </a:extLst>
          </p:cNvPr>
          <p:cNvCxnSpPr>
            <a:cxnSpLocks/>
            <a:stCxn id="13" idx="0"/>
            <a:endCxn id="21" idx="2"/>
          </p:cNvCxnSpPr>
          <p:nvPr/>
        </p:nvCxnSpPr>
        <p:spPr>
          <a:xfrm flipH="1" flipV="1">
            <a:off x="6134550" y="3361999"/>
            <a:ext cx="3368288" cy="1970773"/>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3" name="直接连接符 112">
            <a:extLst>
              <a:ext uri="{FF2B5EF4-FFF2-40B4-BE49-F238E27FC236}">
                <a16:creationId xmlns:a16="http://schemas.microsoft.com/office/drawing/2014/main" id="{286EC4B5-0FAF-4758-9D02-FD61D73CD132}"/>
              </a:ext>
            </a:extLst>
          </p:cNvPr>
          <p:cNvCxnSpPr>
            <a:cxnSpLocks/>
            <a:stCxn id="13" idx="0"/>
            <a:endCxn id="24" idx="2"/>
          </p:cNvCxnSpPr>
          <p:nvPr/>
        </p:nvCxnSpPr>
        <p:spPr>
          <a:xfrm flipH="1" flipV="1">
            <a:off x="6134550" y="3622855"/>
            <a:ext cx="3368288" cy="1709917"/>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4" name="直接连接符 113">
            <a:extLst>
              <a:ext uri="{FF2B5EF4-FFF2-40B4-BE49-F238E27FC236}">
                <a16:creationId xmlns:a16="http://schemas.microsoft.com/office/drawing/2014/main" id="{F6F9C1FC-B69C-417E-95CA-EA21C0FAF50B}"/>
              </a:ext>
            </a:extLst>
          </p:cNvPr>
          <p:cNvCxnSpPr>
            <a:cxnSpLocks/>
            <a:stCxn id="13" idx="0"/>
            <a:endCxn id="25" idx="2"/>
          </p:cNvCxnSpPr>
          <p:nvPr/>
        </p:nvCxnSpPr>
        <p:spPr>
          <a:xfrm flipH="1" flipV="1">
            <a:off x="6134550" y="3883711"/>
            <a:ext cx="3368288" cy="144906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5" name="直接连接符 114">
            <a:extLst>
              <a:ext uri="{FF2B5EF4-FFF2-40B4-BE49-F238E27FC236}">
                <a16:creationId xmlns:a16="http://schemas.microsoft.com/office/drawing/2014/main" id="{1EBE4A5E-8C2D-431F-92DE-90DBFD0B72AC}"/>
              </a:ext>
            </a:extLst>
          </p:cNvPr>
          <p:cNvCxnSpPr>
            <a:cxnSpLocks/>
            <a:stCxn id="13" idx="0"/>
            <a:endCxn id="26" idx="2"/>
          </p:cNvCxnSpPr>
          <p:nvPr/>
        </p:nvCxnSpPr>
        <p:spPr>
          <a:xfrm flipH="1" flipV="1">
            <a:off x="6134550" y="4144562"/>
            <a:ext cx="3368288" cy="11882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6" name="直接连接符 115">
            <a:extLst>
              <a:ext uri="{FF2B5EF4-FFF2-40B4-BE49-F238E27FC236}">
                <a16:creationId xmlns:a16="http://schemas.microsoft.com/office/drawing/2014/main" id="{BCAFEA37-E7E3-4A1A-BB38-576BC22682E3}"/>
              </a:ext>
            </a:extLst>
          </p:cNvPr>
          <p:cNvCxnSpPr>
            <a:cxnSpLocks/>
            <a:stCxn id="13" idx="0"/>
            <a:endCxn id="47" idx="2"/>
          </p:cNvCxnSpPr>
          <p:nvPr/>
        </p:nvCxnSpPr>
        <p:spPr>
          <a:xfrm flipH="1" flipV="1">
            <a:off x="6134550" y="4408804"/>
            <a:ext cx="3368288" cy="92396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7" name="直接连接符 116">
            <a:extLst>
              <a:ext uri="{FF2B5EF4-FFF2-40B4-BE49-F238E27FC236}">
                <a16:creationId xmlns:a16="http://schemas.microsoft.com/office/drawing/2014/main" id="{1EDA304A-A3E8-4F1D-81B0-56E3FF65B1EB}"/>
              </a:ext>
            </a:extLst>
          </p:cNvPr>
          <p:cNvCxnSpPr>
            <a:cxnSpLocks/>
            <a:stCxn id="13" idx="0"/>
            <a:endCxn id="48" idx="2"/>
          </p:cNvCxnSpPr>
          <p:nvPr/>
        </p:nvCxnSpPr>
        <p:spPr>
          <a:xfrm flipH="1" flipV="1">
            <a:off x="6134550" y="4664627"/>
            <a:ext cx="3368288" cy="66814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8" name="直接连接符 117">
            <a:extLst>
              <a:ext uri="{FF2B5EF4-FFF2-40B4-BE49-F238E27FC236}">
                <a16:creationId xmlns:a16="http://schemas.microsoft.com/office/drawing/2014/main" id="{43B9300D-221A-4965-99AF-13E5D1BD88F8}"/>
              </a:ext>
            </a:extLst>
          </p:cNvPr>
          <p:cNvCxnSpPr>
            <a:cxnSpLocks/>
            <a:stCxn id="13" idx="0"/>
            <a:endCxn id="49" idx="2"/>
          </p:cNvCxnSpPr>
          <p:nvPr/>
        </p:nvCxnSpPr>
        <p:spPr>
          <a:xfrm flipH="1" flipV="1">
            <a:off x="6134550" y="4925148"/>
            <a:ext cx="3368288" cy="40762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48" name="直接连接符 147">
            <a:extLst>
              <a:ext uri="{FF2B5EF4-FFF2-40B4-BE49-F238E27FC236}">
                <a16:creationId xmlns:a16="http://schemas.microsoft.com/office/drawing/2014/main" id="{DF99A039-57BF-49BE-BD14-EDE8673FDDF0}"/>
              </a:ext>
            </a:extLst>
          </p:cNvPr>
          <p:cNvCxnSpPr>
            <a:cxnSpLocks/>
            <a:stCxn id="13" idx="0"/>
            <a:endCxn id="14" idx="2"/>
          </p:cNvCxnSpPr>
          <p:nvPr/>
        </p:nvCxnSpPr>
        <p:spPr>
          <a:xfrm flipH="1" flipV="1">
            <a:off x="6134550" y="1275151"/>
            <a:ext cx="3368288" cy="405762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1" name="直接连接符 150">
            <a:extLst>
              <a:ext uri="{FF2B5EF4-FFF2-40B4-BE49-F238E27FC236}">
                <a16:creationId xmlns:a16="http://schemas.microsoft.com/office/drawing/2014/main" id="{E10BD529-F4AC-45CF-9275-BDDADD7A607B}"/>
              </a:ext>
            </a:extLst>
          </p:cNvPr>
          <p:cNvCxnSpPr>
            <a:cxnSpLocks/>
            <a:stCxn id="28" idx="0"/>
            <a:endCxn id="14" idx="2"/>
          </p:cNvCxnSpPr>
          <p:nvPr/>
        </p:nvCxnSpPr>
        <p:spPr>
          <a:xfrm flipH="1" flipV="1">
            <a:off x="6134550" y="1275151"/>
            <a:ext cx="3348714" cy="251367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4" name="直接连接符 153">
            <a:extLst>
              <a:ext uri="{FF2B5EF4-FFF2-40B4-BE49-F238E27FC236}">
                <a16:creationId xmlns:a16="http://schemas.microsoft.com/office/drawing/2014/main" id="{9C99362A-D298-4444-86D8-28A6A7B21468}"/>
              </a:ext>
            </a:extLst>
          </p:cNvPr>
          <p:cNvCxnSpPr>
            <a:cxnSpLocks/>
            <a:stCxn id="28" idx="0"/>
            <a:endCxn id="15" idx="2"/>
          </p:cNvCxnSpPr>
          <p:nvPr/>
        </p:nvCxnSpPr>
        <p:spPr>
          <a:xfrm flipH="1" flipV="1">
            <a:off x="6134550" y="1536007"/>
            <a:ext cx="3348714" cy="225281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7" name="直接连接符 156">
            <a:extLst>
              <a:ext uri="{FF2B5EF4-FFF2-40B4-BE49-F238E27FC236}">
                <a16:creationId xmlns:a16="http://schemas.microsoft.com/office/drawing/2014/main" id="{7CCB7085-B9CA-410E-ABFF-3531B42876A6}"/>
              </a:ext>
            </a:extLst>
          </p:cNvPr>
          <p:cNvCxnSpPr>
            <a:cxnSpLocks/>
            <a:stCxn id="28" idx="0"/>
            <a:endCxn id="16" idx="2"/>
          </p:cNvCxnSpPr>
          <p:nvPr/>
        </p:nvCxnSpPr>
        <p:spPr>
          <a:xfrm flipH="1" flipV="1">
            <a:off x="6134550" y="1796863"/>
            <a:ext cx="3348714" cy="199196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0" name="直接连接符 159">
            <a:extLst>
              <a:ext uri="{FF2B5EF4-FFF2-40B4-BE49-F238E27FC236}">
                <a16:creationId xmlns:a16="http://schemas.microsoft.com/office/drawing/2014/main" id="{29C59B61-AE93-477D-A2C0-F200D9D43064}"/>
              </a:ext>
            </a:extLst>
          </p:cNvPr>
          <p:cNvCxnSpPr>
            <a:cxnSpLocks/>
            <a:stCxn id="28" idx="0"/>
            <a:endCxn id="17" idx="2"/>
          </p:cNvCxnSpPr>
          <p:nvPr/>
        </p:nvCxnSpPr>
        <p:spPr>
          <a:xfrm flipH="1" flipV="1">
            <a:off x="6134550" y="2057719"/>
            <a:ext cx="3348714" cy="173110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3" name="直接连接符 162">
            <a:extLst>
              <a:ext uri="{FF2B5EF4-FFF2-40B4-BE49-F238E27FC236}">
                <a16:creationId xmlns:a16="http://schemas.microsoft.com/office/drawing/2014/main" id="{83DC3308-A53F-4E5E-B2F0-0E5D1D2531FD}"/>
              </a:ext>
            </a:extLst>
          </p:cNvPr>
          <p:cNvCxnSpPr>
            <a:cxnSpLocks/>
            <a:stCxn id="28" idx="0"/>
            <a:endCxn id="18" idx="2"/>
          </p:cNvCxnSpPr>
          <p:nvPr/>
        </p:nvCxnSpPr>
        <p:spPr>
          <a:xfrm flipH="1" flipV="1">
            <a:off x="6134550" y="2318575"/>
            <a:ext cx="3348714" cy="147024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6" name="直接连接符 165">
            <a:extLst>
              <a:ext uri="{FF2B5EF4-FFF2-40B4-BE49-F238E27FC236}">
                <a16:creationId xmlns:a16="http://schemas.microsoft.com/office/drawing/2014/main" id="{2FAB0B80-35E1-4D04-9E6C-B2D4A57390EB}"/>
              </a:ext>
            </a:extLst>
          </p:cNvPr>
          <p:cNvCxnSpPr>
            <a:cxnSpLocks/>
            <a:stCxn id="28" idx="0"/>
            <a:endCxn id="27" idx="2"/>
          </p:cNvCxnSpPr>
          <p:nvPr/>
        </p:nvCxnSpPr>
        <p:spPr>
          <a:xfrm flipH="1" flipV="1">
            <a:off x="6134550" y="2579431"/>
            <a:ext cx="3348714" cy="120939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9" name="直接连接符 168">
            <a:extLst>
              <a:ext uri="{FF2B5EF4-FFF2-40B4-BE49-F238E27FC236}">
                <a16:creationId xmlns:a16="http://schemas.microsoft.com/office/drawing/2014/main" id="{35D5E312-B1AC-46BE-AF64-08B091D0948F}"/>
              </a:ext>
            </a:extLst>
          </p:cNvPr>
          <p:cNvCxnSpPr>
            <a:cxnSpLocks/>
            <a:stCxn id="28" idx="0"/>
            <a:endCxn id="19" idx="2"/>
          </p:cNvCxnSpPr>
          <p:nvPr/>
        </p:nvCxnSpPr>
        <p:spPr>
          <a:xfrm flipH="1" flipV="1">
            <a:off x="6134550" y="2840287"/>
            <a:ext cx="3348714" cy="94853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2" name="直接连接符 171">
            <a:extLst>
              <a:ext uri="{FF2B5EF4-FFF2-40B4-BE49-F238E27FC236}">
                <a16:creationId xmlns:a16="http://schemas.microsoft.com/office/drawing/2014/main" id="{9239F1FC-4BCB-42A1-B2F7-D8E5D6F05094}"/>
              </a:ext>
            </a:extLst>
          </p:cNvPr>
          <p:cNvCxnSpPr>
            <a:cxnSpLocks/>
            <a:stCxn id="28" idx="0"/>
            <a:endCxn id="20" idx="2"/>
          </p:cNvCxnSpPr>
          <p:nvPr/>
        </p:nvCxnSpPr>
        <p:spPr>
          <a:xfrm flipH="1" flipV="1">
            <a:off x="6134550" y="3101143"/>
            <a:ext cx="3348714" cy="68768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5" name="直接连接符 174">
            <a:extLst>
              <a:ext uri="{FF2B5EF4-FFF2-40B4-BE49-F238E27FC236}">
                <a16:creationId xmlns:a16="http://schemas.microsoft.com/office/drawing/2014/main" id="{47C69C08-CACB-469D-9522-6D8035E6715D}"/>
              </a:ext>
            </a:extLst>
          </p:cNvPr>
          <p:cNvCxnSpPr>
            <a:cxnSpLocks/>
            <a:stCxn id="28" idx="0"/>
            <a:endCxn id="21" idx="2"/>
          </p:cNvCxnSpPr>
          <p:nvPr/>
        </p:nvCxnSpPr>
        <p:spPr>
          <a:xfrm flipH="1" flipV="1">
            <a:off x="6134550" y="3361999"/>
            <a:ext cx="3348714" cy="42682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8" name="直接连接符 177">
            <a:extLst>
              <a:ext uri="{FF2B5EF4-FFF2-40B4-BE49-F238E27FC236}">
                <a16:creationId xmlns:a16="http://schemas.microsoft.com/office/drawing/2014/main" id="{38EE72FE-A677-4B1F-8DCE-B4914D0F5801}"/>
              </a:ext>
            </a:extLst>
          </p:cNvPr>
          <p:cNvCxnSpPr>
            <a:cxnSpLocks/>
            <a:stCxn id="28" idx="0"/>
            <a:endCxn id="24" idx="2"/>
          </p:cNvCxnSpPr>
          <p:nvPr/>
        </p:nvCxnSpPr>
        <p:spPr>
          <a:xfrm flipH="1" flipV="1">
            <a:off x="6134550" y="3622855"/>
            <a:ext cx="3348714" cy="16596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81" name="直接连接符 180">
            <a:extLst>
              <a:ext uri="{FF2B5EF4-FFF2-40B4-BE49-F238E27FC236}">
                <a16:creationId xmlns:a16="http://schemas.microsoft.com/office/drawing/2014/main" id="{FCF2E4EF-0C3F-4A89-9855-4B0AF970E1E6}"/>
              </a:ext>
            </a:extLst>
          </p:cNvPr>
          <p:cNvCxnSpPr>
            <a:cxnSpLocks/>
            <a:stCxn id="28" idx="0"/>
            <a:endCxn id="25" idx="2"/>
          </p:cNvCxnSpPr>
          <p:nvPr/>
        </p:nvCxnSpPr>
        <p:spPr>
          <a:xfrm flipH="1">
            <a:off x="6134550" y="3788823"/>
            <a:ext cx="3348714" cy="9488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84" name="直接连接符 183">
            <a:extLst>
              <a:ext uri="{FF2B5EF4-FFF2-40B4-BE49-F238E27FC236}">
                <a16:creationId xmlns:a16="http://schemas.microsoft.com/office/drawing/2014/main" id="{1205E940-20C7-4B24-8E8A-93F61359B019}"/>
              </a:ext>
            </a:extLst>
          </p:cNvPr>
          <p:cNvCxnSpPr>
            <a:cxnSpLocks/>
            <a:stCxn id="28" idx="0"/>
            <a:endCxn id="26" idx="2"/>
          </p:cNvCxnSpPr>
          <p:nvPr/>
        </p:nvCxnSpPr>
        <p:spPr>
          <a:xfrm flipH="1">
            <a:off x="6134550" y="3788823"/>
            <a:ext cx="3348714" cy="35573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sp>
        <p:nvSpPr>
          <p:cNvPr id="14" name="矩形 13">
            <a:extLst>
              <a:ext uri="{FF2B5EF4-FFF2-40B4-BE49-F238E27FC236}">
                <a16:creationId xmlns:a16="http://schemas.microsoft.com/office/drawing/2014/main" id="{C27CA19E-38CD-4A9E-A0DE-8F4559820B50}"/>
              </a:ext>
            </a:extLst>
          </p:cNvPr>
          <p:cNvSpPr/>
          <p:nvPr/>
        </p:nvSpPr>
        <p:spPr>
          <a:xfrm rot="16200000" flipH="1">
            <a:off x="5616207" y="87546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发改委</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D121FF6E-4E23-4A82-ABFF-6F1430D48777}"/>
              </a:ext>
            </a:extLst>
          </p:cNvPr>
          <p:cNvSpPr/>
          <p:nvPr/>
        </p:nvSpPr>
        <p:spPr>
          <a:xfrm rot="16200000" flipH="1">
            <a:off x="5616207" y="1136316"/>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a16="http://schemas.microsoft.com/office/drawing/2014/main" id="{778F0C29-3744-4A6E-B974-3373908356E5}"/>
              </a:ext>
            </a:extLst>
          </p:cNvPr>
          <p:cNvSpPr/>
          <p:nvPr/>
        </p:nvSpPr>
        <p:spPr>
          <a:xfrm rot="16200000" flipH="1">
            <a:off x="5616207" y="1397172"/>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卫生</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409E262C-EB4F-4154-9B78-9C3BE859EE83}"/>
              </a:ext>
            </a:extLst>
          </p:cNvPr>
          <p:cNvSpPr/>
          <p:nvPr/>
        </p:nvSpPr>
        <p:spPr>
          <a:xfrm rot="16200000" flipH="1">
            <a:off x="5616207" y="1658028"/>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工商</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8287466E-559C-46FB-9CC0-C7808EB90978}"/>
              </a:ext>
            </a:extLst>
          </p:cNvPr>
          <p:cNvSpPr/>
          <p:nvPr/>
        </p:nvSpPr>
        <p:spPr>
          <a:xfrm rot="16200000" flipH="1">
            <a:off x="5616207" y="1918884"/>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文化</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BB821922-A91D-42C8-8258-4E922D7B08DD}"/>
              </a:ext>
            </a:extLst>
          </p:cNvPr>
          <p:cNvSpPr/>
          <p:nvPr/>
        </p:nvSpPr>
        <p:spPr>
          <a:xfrm rot="16200000" flipH="1">
            <a:off x="5616207" y="2440596"/>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物价</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E4B766A5-B0A7-44A9-9755-41782C0E52EB}"/>
              </a:ext>
            </a:extLst>
          </p:cNvPr>
          <p:cNvSpPr/>
          <p:nvPr/>
        </p:nvSpPr>
        <p:spPr>
          <a:xfrm rot="16200000" flipH="1">
            <a:off x="5616207" y="2701452"/>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6F46A254-6F6E-4CD3-8A81-8B1EE3A7F038}"/>
              </a:ext>
            </a:extLst>
          </p:cNvPr>
          <p:cNvSpPr/>
          <p:nvPr/>
        </p:nvSpPr>
        <p:spPr>
          <a:xfrm rot="16200000" flipH="1">
            <a:off x="5616207" y="2962308"/>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旅游</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26FFDCC5-692A-4FEB-9574-E587A771D2A8}"/>
              </a:ext>
            </a:extLst>
          </p:cNvPr>
          <p:cNvSpPr/>
          <p:nvPr/>
        </p:nvSpPr>
        <p:spPr>
          <a:xfrm rot="16200000" flipH="1">
            <a:off x="5616207" y="3223164"/>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税务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2DA6FDEA-6B6E-4B55-8165-E1EC9944993B}"/>
              </a:ext>
            </a:extLst>
          </p:cNvPr>
          <p:cNvSpPr/>
          <p:nvPr/>
        </p:nvSpPr>
        <p:spPr>
          <a:xfrm rot="16200000" flipH="1">
            <a:off x="5616207" y="348402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农业</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2B4BB9D0-4BB5-41C1-8B1E-3B5A3A349356}"/>
              </a:ext>
            </a:extLst>
          </p:cNvPr>
          <p:cNvSpPr/>
          <p:nvPr/>
        </p:nvSpPr>
        <p:spPr>
          <a:xfrm rot="16200000" flipH="1">
            <a:off x="5616207" y="374487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畜牧</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8DA9F2DE-1536-404C-91FD-8257A295BD9D}"/>
              </a:ext>
            </a:extLst>
          </p:cNvPr>
          <p:cNvSpPr/>
          <p:nvPr/>
        </p:nvSpPr>
        <p:spPr>
          <a:xfrm rot="16200000" flipH="1">
            <a:off x="5616207" y="217974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经信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7" name="矩形 46">
            <a:extLst>
              <a:ext uri="{FF2B5EF4-FFF2-40B4-BE49-F238E27FC236}">
                <a16:creationId xmlns:a16="http://schemas.microsoft.com/office/drawing/2014/main" id="{260CC633-6439-46CF-A41C-7B36DA4AA632}"/>
              </a:ext>
            </a:extLst>
          </p:cNvPr>
          <p:cNvSpPr/>
          <p:nvPr/>
        </p:nvSpPr>
        <p:spPr>
          <a:xfrm rot="16200000" flipH="1">
            <a:off x="5616207" y="4009113"/>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质检</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497E2C93-558E-4685-B3C7-62EF0C0CFE58}"/>
              </a:ext>
            </a:extLst>
          </p:cNvPr>
          <p:cNvSpPr/>
          <p:nvPr/>
        </p:nvSpPr>
        <p:spPr>
          <a:xfrm rot="16200000" flipH="1">
            <a:off x="5616207" y="4264936"/>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食药监</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9" name="矩形 48">
            <a:extLst>
              <a:ext uri="{FF2B5EF4-FFF2-40B4-BE49-F238E27FC236}">
                <a16:creationId xmlns:a16="http://schemas.microsoft.com/office/drawing/2014/main" id="{14EE111F-30E8-4783-AA0F-4FEAF62C153D}"/>
              </a:ext>
            </a:extLst>
          </p:cNvPr>
          <p:cNvSpPr/>
          <p:nvPr/>
        </p:nvSpPr>
        <p:spPr>
          <a:xfrm rot="16200000" flipH="1">
            <a:off x="5616207" y="452545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消协</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8" name="矩形 217">
            <a:extLst>
              <a:ext uri="{FF2B5EF4-FFF2-40B4-BE49-F238E27FC236}">
                <a16:creationId xmlns:a16="http://schemas.microsoft.com/office/drawing/2014/main" id="{649D277D-DC22-4686-8695-D7D606E8101D}"/>
              </a:ext>
            </a:extLst>
          </p:cNvPr>
          <p:cNvSpPr/>
          <p:nvPr/>
        </p:nvSpPr>
        <p:spPr>
          <a:xfrm rot="16200000" flipH="1">
            <a:off x="3673079" y="2538215"/>
            <a:ext cx="4174972" cy="1120606"/>
          </a:xfrm>
          <a:prstGeom prst="rect">
            <a:avLst/>
          </a:prstGeom>
          <a:noFill/>
          <a:ln w="9525">
            <a:solidFill>
              <a:srgbClr val="00B0F0"/>
            </a:solidFill>
            <a:prstDash val="dash"/>
          </a:ln>
        </p:spPr>
        <p:style>
          <a:lnRef idx="1">
            <a:schemeClr val="accent1"/>
          </a:lnRef>
          <a:fillRef idx="3">
            <a:schemeClr val="accent1"/>
          </a:fillRef>
          <a:effectRef idx="2">
            <a:schemeClr val="accent1"/>
          </a:effectRef>
          <a:fontRef idx="minor">
            <a:schemeClr val="lt1"/>
          </a:fontRef>
        </p:style>
        <p:txBody>
          <a:bodyPr vert="eaVert" rtlCol="0" anchor="ct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1" name="矩形 220">
            <a:extLst>
              <a:ext uri="{FF2B5EF4-FFF2-40B4-BE49-F238E27FC236}">
                <a16:creationId xmlns:a16="http://schemas.microsoft.com/office/drawing/2014/main" id="{874AF3C0-D455-4051-B008-56A458010FAA}"/>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222" name="TextBox 6">
            <a:extLst>
              <a:ext uri="{FF2B5EF4-FFF2-40B4-BE49-F238E27FC236}">
                <a16:creationId xmlns:a16="http://schemas.microsoft.com/office/drawing/2014/main" id="{4D331A46-AC67-47C5-9DD7-E1EE404276F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民生监测服务及相关部门</a:t>
            </a:r>
          </a:p>
        </p:txBody>
      </p:sp>
      <p:sp>
        <p:nvSpPr>
          <p:cNvPr id="100" name="矩形 99">
            <a:extLst>
              <a:ext uri="{FF2B5EF4-FFF2-40B4-BE49-F238E27FC236}">
                <a16:creationId xmlns:a16="http://schemas.microsoft.com/office/drawing/2014/main" id="{79F0E61E-8DC7-4B29-8E99-CB86099AD98C}"/>
              </a:ext>
            </a:extLst>
          </p:cNvPr>
          <p:cNvSpPr/>
          <p:nvPr/>
        </p:nvSpPr>
        <p:spPr>
          <a:xfrm>
            <a:off x="9475475" y="764539"/>
            <a:ext cx="1879681" cy="1036194"/>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经济发展监测</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宏观经济分析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经济运行晴雨表</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消费态势分析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产业结构分析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经济指数分析</a:t>
            </a:r>
            <a:r>
              <a:rPr lang="en-US" altLang="zh-CN" sz="1200" dirty="0">
                <a:solidFill>
                  <a:schemeClr val="tx1"/>
                </a:solidFill>
                <a:latin typeface="微软雅黑" panose="020B0503020204020204" pitchFamily="34" charset="-122"/>
                <a:ea typeface="微软雅黑" panose="020B0503020204020204" pitchFamily="34" charset="-122"/>
              </a:rPr>
              <a:t>…</a:t>
            </a:r>
            <a:endParaRPr lang="zh-CN" altLang="en-US" sz="1200" dirty="0">
              <a:solidFill>
                <a:schemeClr val="tx1"/>
              </a:solidFill>
              <a:latin typeface="微软雅黑" panose="020B0503020204020204" pitchFamily="34" charset="-122"/>
              <a:ea typeface="微软雅黑" panose="020B0503020204020204" pitchFamily="34" charset="-122"/>
            </a:endParaRPr>
          </a:p>
        </p:txBody>
      </p:sp>
      <p:sp>
        <p:nvSpPr>
          <p:cNvPr id="101" name="矩形 100">
            <a:extLst>
              <a:ext uri="{FF2B5EF4-FFF2-40B4-BE49-F238E27FC236}">
                <a16:creationId xmlns:a16="http://schemas.microsoft.com/office/drawing/2014/main" id="{B5688A4F-2AA7-441A-A097-D1575503427A}"/>
              </a:ext>
            </a:extLst>
          </p:cNvPr>
          <p:cNvSpPr/>
          <p:nvPr/>
        </p:nvSpPr>
        <p:spPr>
          <a:xfrm>
            <a:off x="9483263" y="1960548"/>
            <a:ext cx="1879681" cy="1151197"/>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市场经营监测</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行业竞争分析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行业运行分析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城市服务产业布局服务资源分布</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区域活力分析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供给分配</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p>
        </p:txBody>
      </p:sp>
      <p:sp>
        <p:nvSpPr>
          <p:cNvPr id="103" name="矩形 102">
            <a:extLst>
              <a:ext uri="{FF2B5EF4-FFF2-40B4-BE49-F238E27FC236}">
                <a16:creationId xmlns:a16="http://schemas.microsoft.com/office/drawing/2014/main" id="{7EF59237-FF7A-4EE2-AD21-7472D7BBBCE3}"/>
              </a:ext>
            </a:extLst>
          </p:cNvPr>
          <p:cNvSpPr/>
          <p:nvPr/>
        </p:nvSpPr>
        <p:spPr>
          <a:xfrm>
            <a:off x="166919" y="4926938"/>
            <a:ext cx="1879681" cy="1412545"/>
          </a:xfrm>
          <a:prstGeom prst="rect">
            <a:avLst/>
          </a:prstGeom>
          <a:noFill/>
          <a:ln w="95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kern="0" dirty="0">
                <a:solidFill>
                  <a:schemeClr val="tx1"/>
                </a:solidFill>
                <a:latin typeface="微软雅黑" panose="020B0503020204020204" pitchFamily="34" charset="-122"/>
                <a:ea typeface="微软雅黑" panose="020B0503020204020204" pitchFamily="34" charset="-122"/>
                <a:cs typeface="Arial" pitchFamily="34" charset="0"/>
              </a:rPr>
              <a:t>城市民生应急</a:t>
            </a:r>
            <a:endParaRPr lang="en-US" altLang="zh-CN"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价格哄抬监督</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诺如</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手足口</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禽流感</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流感疫情紧急处理</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价格欺诈</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诚信企业一张图</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   </a:t>
            </a:r>
            <a:r>
              <a:rPr lang="zh-CN" altLang="en-US" sz="1200" kern="0" dirty="0">
                <a:solidFill>
                  <a:schemeClr val="tx1"/>
                </a:solidFill>
                <a:latin typeface="微软雅黑" panose="020B0503020204020204" pitchFamily="34" charset="-122"/>
                <a:ea typeface="微软雅黑" panose="020B0503020204020204" pitchFamily="34" charset="-122"/>
                <a:cs typeface="Arial" pitchFamily="34" charset="0"/>
              </a:rPr>
              <a:t>食品重点监测对象分析</a:t>
            </a:r>
            <a:r>
              <a:rPr lang="en-US" altLang="zh-CN" sz="1200" kern="0" dirty="0">
                <a:solidFill>
                  <a:schemeClr val="tx1"/>
                </a:solidFill>
                <a:latin typeface="微软雅黑" panose="020B0503020204020204" pitchFamily="34" charset="-122"/>
                <a:ea typeface="微软雅黑" panose="020B0503020204020204" pitchFamily="34" charset="-122"/>
                <a:cs typeface="Arial" pitchFamily="34" charset="0"/>
              </a:rPr>
              <a:t>…</a:t>
            </a:r>
            <a:endParaRPr lang="zh-CN" altLang="en-US" sz="1200" dirty="0">
              <a:solidFill>
                <a:schemeClr val="tx1"/>
              </a:solidFill>
              <a:latin typeface="微软雅黑" panose="020B0503020204020204" pitchFamily="34" charset="-122"/>
              <a:ea typeface="微软雅黑" panose="020B0503020204020204" pitchFamily="34" charset="-122"/>
            </a:endParaRPr>
          </a:p>
          <a:p>
            <a:pPr algn="ct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212" name="矩形 211">
            <a:extLst>
              <a:ext uri="{FF2B5EF4-FFF2-40B4-BE49-F238E27FC236}">
                <a16:creationId xmlns:a16="http://schemas.microsoft.com/office/drawing/2014/main" id="{820613D3-D438-42CF-859E-4943C73977BC}"/>
              </a:ext>
            </a:extLst>
          </p:cNvPr>
          <p:cNvSpPr/>
          <p:nvPr/>
        </p:nvSpPr>
        <p:spPr>
          <a:xfrm>
            <a:off x="9575413" y="3233171"/>
            <a:ext cx="1779743" cy="1107996"/>
          </a:xfrm>
          <a:prstGeom prst="rect">
            <a:avLst/>
          </a:prstGeom>
        </p:spPr>
        <p:txBody>
          <a:bodyPr wrap="square">
            <a:spAutoFit/>
          </a:bodyPr>
          <a:lstStyle/>
          <a:p>
            <a:pPr algn="ctr"/>
            <a:r>
              <a:rPr lang="zh-CN" altLang="en-US" kern="0" dirty="0">
                <a:latin typeface="微软雅黑" panose="020B0503020204020204" pitchFamily="34" charset="-122"/>
                <a:ea typeface="微软雅黑" panose="020B0503020204020204" pitchFamily="34" charset="-122"/>
                <a:cs typeface="Arial" pitchFamily="34" charset="0"/>
              </a:rPr>
              <a:t>产业景气监测</a:t>
            </a:r>
            <a:endParaRPr lang="en-US" altLang="zh-CN" kern="0" dirty="0">
              <a:latin typeface="微软雅黑" panose="020B0503020204020204" pitchFamily="34" charset="-122"/>
              <a:ea typeface="微软雅黑" panose="020B0503020204020204" pitchFamily="34" charset="-122"/>
              <a:cs typeface="Arial" pitchFamily="34" charset="0"/>
            </a:endParaRPr>
          </a:p>
          <a:p>
            <a:pPr algn="ctr"/>
            <a:r>
              <a:rPr lang="zh-CN" altLang="en-US" sz="1200" dirty="0">
                <a:latin typeface="微软雅黑" panose="020B0503020204020204" pitchFamily="34" charset="-122"/>
                <a:ea typeface="微软雅黑" panose="020B0503020204020204" pitchFamily="34" charset="-122"/>
              </a:rPr>
              <a:t>餐饮业景气分析</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旅游业景气分析</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零售业景气分析</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教育培训业景气分析</a:t>
            </a:r>
            <a:r>
              <a:rPr lang="en-US" altLang="zh-CN" sz="1200" dirty="0">
                <a:latin typeface="微软雅黑" panose="020B0503020204020204" pitchFamily="34" charset="-122"/>
                <a:ea typeface="微软雅黑" panose="020B0503020204020204" pitchFamily="34" charset="-122"/>
              </a:rPr>
              <a:t>…</a:t>
            </a:r>
          </a:p>
        </p:txBody>
      </p:sp>
      <p:sp>
        <p:nvSpPr>
          <p:cNvPr id="324" name="矩形 323">
            <a:extLst>
              <a:ext uri="{FF2B5EF4-FFF2-40B4-BE49-F238E27FC236}">
                <a16:creationId xmlns:a16="http://schemas.microsoft.com/office/drawing/2014/main" id="{DC6AB158-15D0-4EC0-B957-2E8486D645A1}"/>
              </a:ext>
            </a:extLst>
          </p:cNvPr>
          <p:cNvSpPr/>
          <p:nvPr/>
        </p:nvSpPr>
        <p:spPr>
          <a:xfrm>
            <a:off x="9320297" y="4588205"/>
            <a:ext cx="1874303" cy="1661993"/>
          </a:xfrm>
          <a:prstGeom prst="rect">
            <a:avLst/>
          </a:prstGeom>
        </p:spPr>
        <p:txBody>
          <a:bodyPr wrap="square">
            <a:spAutoFit/>
          </a:bodyPr>
          <a:lstStyle/>
          <a:p>
            <a:pPr algn="ctr"/>
            <a:r>
              <a:rPr lang="zh-CN" altLang="en-US" kern="0" dirty="0">
                <a:latin typeface="微软雅黑" panose="020B0503020204020204" pitchFamily="34" charset="-122"/>
                <a:ea typeface="微软雅黑" panose="020B0503020204020204" pitchFamily="34" charset="-122"/>
                <a:cs typeface="Arial" pitchFamily="34" charset="0"/>
              </a:rPr>
              <a:t>风险监测</a:t>
            </a:r>
            <a:endParaRPr lang="en-US" altLang="zh-CN" kern="0" dirty="0">
              <a:latin typeface="微软雅黑" panose="020B0503020204020204" pitchFamily="34" charset="-122"/>
              <a:ea typeface="微软雅黑" panose="020B0503020204020204" pitchFamily="34" charset="-122"/>
              <a:cs typeface="Arial" pitchFamily="34" charset="0"/>
            </a:endParaRPr>
          </a:p>
          <a:p>
            <a:pPr algn="ctr"/>
            <a:r>
              <a:rPr lang="zh-CN" altLang="en-US" sz="1200" dirty="0">
                <a:latin typeface="微软雅黑" panose="020B0503020204020204" pitchFamily="34" charset="-122"/>
                <a:ea typeface="微软雅黑" panose="020B0503020204020204" pitchFamily="34" charset="-122"/>
              </a:rPr>
              <a:t>行业竞争分析</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行业异常情况监控</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重点商品价格监控</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加油价格监测</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暴利商品价格监测</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母婴价格监测</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价格欺诈监控预警</a:t>
            </a:r>
            <a:endParaRPr lang="en-US" altLang="zh-CN" sz="1200" dirty="0">
              <a:latin typeface="微软雅黑" panose="020B0503020204020204" pitchFamily="34" charset="-122"/>
              <a:ea typeface="微软雅黑" panose="020B0503020204020204" pitchFamily="34" charset="-122"/>
            </a:endParaRPr>
          </a:p>
        </p:txBody>
      </p:sp>
      <p:cxnSp>
        <p:nvCxnSpPr>
          <p:cNvPr id="340" name="直接连接符 339">
            <a:extLst>
              <a:ext uri="{FF2B5EF4-FFF2-40B4-BE49-F238E27FC236}">
                <a16:creationId xmlns:a16="http://schemas.microsoft.com/office/drawing/2014/main" id="{5B445974-DF39-437F-B252-9A222CB557B1}"/>
              </a:ext>
            </a:extLst>
          </p:cNvPr>
          <p:cNvCxnSpPr>
            <a:cxnSpLocks/>
            <a:stCxn id="103" idx="3"/>
          </p:cNvCxnSpPr>
          <p:nvPr/>
        </p:nvCxnSpPr>
        <p:spPr>
          <a:xfrm flipV="1">
            <a:off x="2046600" y="1275151"/>
            <a:ext cx="3238074" cy="435806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43" name="直接连接符 342">
            <a:extLst>
              <a:ext uri="{FF2B5EF4-FFF2-40B4-BE49-F238E27FC236}">
                <a16:creationId xmlns:a16="http://schemas.microsoft.com/office/drawing/2014/main" id="{CE60DB37-33FD-4AEA-969B-128C185B53D4}"/>
              </a:ext>
            </a:extLst>
          </p:cNvPr>
          <p:cNvCxnSpPr>
            <a:cxnSpLocks/>
            <a:stCxn id="10" idx="3"/>
            <a:endCxn id="14" idx="0"/>
          </p:cNvCxnSpPr>
          <p:nvPr/>
        </p:nvCxnSpPr>
        <p:spPr>
          <a:xfrm flipV="1">
            <a:off x="2046598" y="1275151"/>
            <a:ext cx="3288570" cy="290999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46" name="直接连接符 345">
            <a:extLst>
              <a:ext uri="{FF2B5EF4-FFF2-40B4-BE49-F238E27FC236}">
                <a16:creationId xmlns:a16="http://schemas.microsoft.com/office/drawing/2014/main" id="{A8DA11EA-A241-4D72-8CA2-F471DECBC871}"/>
              </a:ext>
            </a:extLst>
          </p:cNvPr>
          <p:cNvCxnSpPr>
            <a:cxnSpLocks/>
            <a:stCxn id="103" idx="3"/>
            <a:endCxn id="48" idx="0"/>
          </p:cNvCxnSpPr>
          <p:nvPr/>
        </p:nvCxnSpPr>
        <p:spPr>
          <a:xfrm flipV="1">
            <a:off x="2046600" y="4664627"/>
            <a:ext cx="3288568" cy="96858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49" name="直接连接符 348">
            <a:extLst>
              <a:ext uri="{FF2B5EF4-FFF2-40B4-BE49-F238E27FC236}">
                <a16:creationId xmlns:a16="http://schemas.microsoft.com/office/drawing/2014/main" id="{98D38189-F773-4FFB-A503-49868A27FA8D}"/>
              </a:ext>
            </a:extLst>
          </p:cNvPr>
          <p:cNvCxnSpPr>
            <a:cxnSpLocks/>
            <a:stCxn id="103" idx="3"/>
            <a:endCxn id="19" idx="0"/>
          </p:cNvCxnSpPr>
          <p:nvPr/>
        </p:nvCxnSpPr>
        <p:spPr>
          <a:xfrm flipV="1">
            <a:off x="2046600" y="2840287"/>
            <a:ext cx="3288568" cy="279292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52" name="直接连接符 351">
            <a:extLst>
              <a:ext uri="{FF2B5EF4-FFF2-40B4-BE49-F238E27FC236}">
                <a16:creationId xmlns:a16="http://schemas.microsoft.com/office/drawing/2014/main" id="{3FDDB6EA-4643-4A8E-BBC5-47E4601206E2}"/>
              </a:ext>
            </a:extLst>
          </p:cNvPr>
          <p:cNvCxnSpPr>
            <a:cxnSpLocks/>
            <a:stCxn id="3" idx="3"/>
            <a:endCxn id="14" idx="0"/>
          </p:cNvCxnSpPr>
          <p:nvPr/>
        </p:nvCxnSpPr>
        <p:spPr>
          <a:xfrm flipV="1">
            <a:off x="2046600" y="1275151"/>
            <a:ext cx="3288568" cy="12603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55" name="直接连接符 354">
            <a:extLst>
              <a:ext uri="{FF2B5EF4-FFF2-40B4-BE49-F238E27FC236}">
                <a16:creationId xmlns:a16="http://schemas.microsoft.com/office/drawing/2014/main" id="{FCEEEB8B-02CB-4A53-8BB6-C5DDD719D8F9}"/>
              </a:ext>
            </a:extLst>
          </p:cNvPr>
          <p:cNvCxnSpPr>
            <a:cxnSpLocks/>
            <a:stCxn id="3" idx="3"/>
            <a:endCxn id="15" idx="0"/>
          </p:cNvCxnSpPr>
          <p:nvPr/>
        </p:nvCxnSpPr>
        <p:spPr>
          <a:xfrm>
            <a:off x="2046600" y="1401187"/>
            <a:ext cx="3288568" cy="13482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58" name="直接连接符 357">
            <a:extLst>
              <a:ext uri="{FF2B5EF4-FFF2-40B4-BE49-F238E27FC236}">
                <a16:creationId xmlns:a16="http://schemas.microsoft.com/office/drawing/2014/main" id="{6F1D6EF9-AC0C-47A6-8448-C015878D60D6}"/>
              </a:ext>
            </a:extLst>
          </p:cNvPr>
          <p:cNvCxnSpPr>
            <a:cxnSpLocks/>
            <a:stCxn id="3" idx="3"/>
            <a:endCxn id="16" idx="0"/>
          </p:cNvCxnSpPr>
          <p:nvPr/>
        </p:nvCxnSpPr>
        <p:spPr>
          <a:xfrm>
            <a:off x="2046600" y="1401187"/>
            <a:ext cx="3288568" cy="39567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61" name="直接连接符 360">
            <a:extLst>
              <a:ext uri="{FF2B5EF4-FFF2-40B4-BE49-F238E27FC236}">
                <a16:creationId xmlns:a16="http://schemas.microsoft.com/office/drawing/2014/main" id="{5E0A8F81-7B2D-4E43-9DC7-6FC64AFF6FC9}"/>
              </a:ext>
            </a:extLst>
          </p:cNvPr>
          <p:cNvCxnSpPr>
            <a:cxnSpLocks/>
            <a:stCxn id="3" idx="3"/>
            <a:endCxn id="17" idx="0"/>
          </p:cNvCxnSpPr>
          <p:nvPr/>
        </p:nvCxnSpPr>
        <p:spPr>
          <a:xfrm>
            <a:off x="2046600" y="1401187"/>
            <a:ext cx="3288568" cy="65653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65" name="直接连接符 364">
            <a:extLst>
              <a:ext uri="{FF2B5EF4-FFF2-40B4-BE49-F238E27FC236}">
                <a16:creationId xmlns:a16="http://schemas.microsoft.com/office/drawing/2014/main" id="{89DA02DB-F313-40CC-B413-8E24614EA241}"/>
              </a:ext>
            </a:extLst>
          </p:cNvPr>
          <p:cNvCxnSpPr>
            <a:cxnSpLocks/>
            <a:stCxn id="3" idx="3"/>
            <a:endCxn id="18" idx="0"/>
          </p:cNvCxnSpPr>
          <p:nvPr/>
        </p:nvCxnSpPr>
        <p:spPr>
          <a:xfrm>
            <a:off x="2046600" y="1401187"/>
            <a:ext cx="3288568" cy="91738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68" name="直接连接符 367">
            <a:extLst>
              <a:ext uri="{FF2B5EF4-FFF2-40B4-BE49-F238E27FC236}">
                <a16:creationId xmlns:a16="http://schemas.microsoft.com/office/drawing/2014/main" id="{AE8193C6-BFDB-472A-B261-48880B5A84F2}"/>
              </a:ext>
            </a:extLst>
          </p:cNvPr>
          <p:cNvCxnSpPr>
            <a:cxnSpLocks/>
            <a:stCxn id="3" idx="3"/>
            <a:endCxn id="27" idx="0"/>
          </p:cNvCxnSpPr>
          <p:nvPr/>
        </p:nvCxnSpPr>
        <p:spPr>
          <a:xfrm>
            <a:off x="2046600" y="1401187"/>
            <a:ext cx="3288568" cy="117824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71" name="直接连接符 370">
            <a:extLst>
              <a:ext uri="{FF2B5EF4-FFF2-40B4-BE49-F238E27FC236}">
                <a16:creationId xmlns:a16="http://schemas.microsoft.com/office/drawing/2014/main" id="{35CFC21F-7656-4DD8-91D6-BF102572B9E1}"/>
              </a:ext>
            </a:extLst>
          </p:cNvPr>
          <p:cNvCxnSpPr>
            <a:cxnSpLocks/>
            <a:stCxn id="3" idx="3"/>
            <a:endCxn id="19" idx="0"/>
          </p:cNvCxnSpPr>
          <p:nvPr/>
        </p:nvCxnSpPr>
        <p:spPr>
          <a:xfrm>
            <a:off x="2046600" y="1401187"/>
            <a:ext cx="3288568" cy="143910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74" name="直接连接符 373">
            <a:extLst>
              <a:ext uri="{FF2B5EF4-FFF2-40B4-BE49-F238E27FC236}">
                <a16:creationId xmlns:a16="http://schemas.microsoft.com/office/drawing/2014/main" id="{B7E5F503-316B-4521-960D-5D01205D0482}"/>
              </a:ext>
            </a:extLst>
          </p:cNvPr>
          <p:cNvCxnSpPr>
            <a:cxnSpLocks/>
            <a:stCxn id="3" idx="3"/>
            <a:endCxn id="20" idx="0"/>
          </p:cNvCxnSpPr>
          <p:nvPr/>
        </p:nvCxnSpPr>
        <p:spPr>
          <a:xfrm>
            <a:off x="2046600" y="1401187"/>
            <a:ext cx="3288568" cy="169995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77" name="直接连接符 376">
            <a:extLst>
              <a:ext uri="{FF2B5EF4-FFF2-40B4-BE49-F238E27FC236}">
                <a16:creationId xmlns:a16="http://schemas.microsoft.com/office/drawing/2014/main" id="{85A9F834-1648-4C17-B582-AA6321093194}"/>
              </a:ext>
            </a:extLst>
          </p:cNvPr>
          <p:cNvCxnSpPr>
            <a:cxnSpLocks/>
            <a:stCxn id="2" idx="3"/>
            <a:endCxn id="19" idx="0"/>
          </p:cNvCxnSpPr>
          <p:nvPr/>
        </p:nvCxnSpPr>
        <p:spPr>
          <a:xfrm>
            <a:off x="2046599" y="2793167"/>
            <a:ext cx="3288569" cy="4712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80" name="直接连接符 379">
            <a:extLst>
              <a:ext uri="{FF2B5EF4-FFF2-40B4-BE49-F238E27FC236}">
                <a16:creationId xmlns:a16="http://schemas.microsoft.com/office/drawing/2014/main" id="{B3A91723-DBDE-4828-BD46-6EF874D259C2}"/>
              </a:ext>
            </a:extLst>
          </p:cNvPr>
          <p:cNvCxnSpPr>
            <a:cxnSpLocks/>
            <a:stCxn id="2" idx="3"/>
            <a:endCxn id="14" idx="0"/>
          </p:cNvCxnSpPr>
          <p:nvPr/>
        </p:nvCxnSpPr>
        <p:spPr>
          <a:xfrm flipV="1">
            <a:off x="2046599" y="1275151"/>
            <a:ext cx="3288569" cy="151801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87" name="直接连接符 386">
            <a:extLst>
              <a:ext uri="{FF2B5EF4-FFF2-40B4-BE49-F238E27FC236}">
                <a16:creationId xmlns:a16="http://schemas.microsoft.com/office/drawing/2014/main" id="{10F1791B-FCF8-4572-8B22-ADEC6CE92BE7}"/>
              </a:ext>
            </a:extLst>
          </p:cNvPr>
          <p:cNvCxnSpPr>
            <a:cxnSpLocks/>
            <a:stCxn id="3" idx="3"/>
            <a:endCxn id="24" idx="0"/>
          </p:cNvCxnSpPr>
          <p:nvPr/>
        </p:nvCxnSpPr>
        <p:spPr>
          <a:xfrm>
            <a:off x="2046600" y="1401187"/>
            <a:ext cx="3288568" cy="222166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90" name="直接连接符 389">
            <a:extLst>
              <a:ext uri="{FF2B5EF4-FFF2-40B4-BE49-F238E27FC236}">
                <a16:creationId xmlns:a16="http://schemas.microsoft.com/office/drawing/2014/main" id="{B0F393B1-D87A-4EF1-86B8-AF67ECFAB781}"/>
              </a:ext>
            </a:extLst>
          </p:cNvPr>
          <p:cNvCxnSpPr>
            <a:cxnSpLocks/>
            <a:stCxn id="3" idx="3"/>
            <a:endCxn id="25" idx="0"/>
          </p:cNvCxnSpPr>
          <p:nvPr/>
        </p:nvCxnSpPr>
        <p:spPr>
          <a:xfrm>
            <a:off x="2046600" y="1401187"/>
            <a:ext cx="3288568" cy="248252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93" name="直接连接符 392">
            <a:extLst>
              <a:ext uri="{FF2B5EF4-FFF2-40B4-BE49-F238E27FC236}">
                <a16:creationId xmlns:a16="http://schemas.microsoft.com/office/drawing/2014/main" id="{D1698132-25F8-4F72-A7FD-A0C65F4D26CB}"/>
              </a:ext>
            </a:extLst>
          </p:cNvPr>
          <p:cNvCxnSpPr>
            <a:cxnSpLocks/>
            <a:stCxn id="3" idx="3"/>
            <a:endCxn id="26" idx="0"/>
          </p:cNvCxnSpPr>
          <p:nvPr/>
        </p:nvCxnSpPr>
        <p:spPr>
          <a:xfrm>
            <a:off x="2046600" y="1401187"/>
            <a:ext cx="3288568" cy="274337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96" name="直接连接符 395">
            <a:extLst>
              <a:ext uri="{FF2B5EF4-FFF2-40B4-BE49-F238E27FC236}">
                <a16:creationId xmlns:a16="http://schemas.microsoft.com/office/drawing/2014/main" id="{C136CE3F-1B55-4917-9C27-2A9CBD16D2C6}"/>
              </a:ext>
            </a:extLst>
          </p:cNvPr>
          <p:cNvCxnSpPr>
            <a:cxnSpLocks/>
            <a:stCxn id="3" idx="3"/>
            <a:endCxn id="47" idx="0"/>
          </p:cNvCxnSpPr>
          <p:nvPr/>
        </p:nvCxnSpPr>
        <p:spPr>
          <a:xfrm>
            <a:off x="2046600" y="1401187"/>
            <a:ext cx="3288568" cy="3007617"/>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399" name="直接连接符 398">
            <a:extLst>
              <a:ext uri="{FF2B5EF4-FFF2-40B4-BE49-F238E27FC236}">
                <a16:creationId xmlns:a16="http://schemas.microsoft.com/office/drawing/2014/main" id="{DF9FF3B1-38FF-4C6A-A91C-6A613E63DFEA}"/>
              </a:ext>
            </a:extLst>
          </p:cNvPr>
          <p:cNvCxnSpPr>
            <a:cxnSpLocks/>
            <a:stCxn id="3" idx="3"/>
            <a:endCxn id="49" idx="0"/>
          </p:cNvCxnSpPr>
          <p:nvPr/>
        </p:nvCxnSpPr>
        <p:spPr>
          <a:xfrm>
            <a:off x="2046600" y="1401187"/>
            <a:ext cx="3288568" cy="352396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02" name="直接连接符 401">
            <a:extLst>
              <a:ext uri="{FF2B5EF4-FFF2-40B4-BE49-F238E27FC236}">
                <a16:creationId xmlns:a16="http://schemas.microsoft.com/office/drawing/2014/main" id="{473444D8-DCD8-4C53-80CA-79229AFBC473}"/>
              </a:ext>
            </a:extLst>
          </p:cNvPr>
          <p:cNvCxnSpPr>
            <a:cxnSpLocks/>
            <a:stCxn id="3" idx="3"/>
            <a:endCxn id="48" idx="0"/>
          </p:cNvCxnSpPr>
          <p:nvPr/>
        </p:nvCxnSpPr>
        <p:spPr>
          <a:xfrm>
            <a:off x="2046600" y="1401187"/>
            <a:ext cx="3288568" cy="326344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07" name="直接连接符 406">
            <a:extLst>
              <a:ext uri="{FF2B5EF4-FFF2-40B4-BE49-F238E27FC236}">
                <a16:creationId xmlns:a16="http://schemas.microsoft.com/office/drawing/2014/main" id="{2DFE53FF-0123-43D1-AB58-FEC6AA65E118}"/>
              </a:ext>
            </a:extLst>
          </p:cNvPr>
          <p:cNvCxnSpPr>
            <a:cxnSpLocks/>
            <a:stCxn id="3" idx="3"/>
            <a:endCxn id="21" idx="0"/>
          </p:cNvCxnSpPr>
          <p:nvPr/>
        </p:nvCxnSpPr>
        <p:spPr>
          <a:xfrm>
            <a:off x="2046600" y="1401187"/>
            <a:ext cx="3288568" cy="196081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10" name="直接连接符 409">
            <a:extLst>
              <a:ext uri="{FF2B5EF4-FFF2-40B4-BE49-F238E27FC236}">
                <a16:creationId xmlns:a16="http://schemas.microsoft.com/office/drawing/2014/main" id="{737075D9-6C07-4484-A3C4-91AFA1602C08}"/>
              </a:ext>
            </a:extLst>
          </p:cNvPr>
          <p:cNvCxnSpPr>
            <a:cxnSpLocks/>
            <a:stCxn id="100" idx="1"/>
            <a:endCxn id="14" idx="0"/>
          </p:cNvCxnSpPr>
          <p:nvPr/>
        </p:nvCxnSpPr>
        <p:spPr>
          <a:xfrm flipH="1" flipV="1">
            <a:off x="5335168" y="1275151"/>
            <a:ext cx="4140307" cy="748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23" name="直接连接符 422">
            <a:extLst>
              <a:ext uri="{FF2B5EF4-FFF2-40B4-BE49-F238E27FC236}">
                <a16:creationId xmlns:a16="http://schemas.microsoft.com/office/drawing/2014/main" id="{008D8388-9B52-4A3A-81A8-B460DAE5FFC2}"/>
              </a:ext>
            </a:extLst>
          </p:cNvPr>
          <p:cNvCxnSpPr>
            <a:cxnSpLocks/>
            <a:stCxn id="10" idx="3"/>
            <a:endCxn id="15" idx="0"/>
          </p:cNvCxnSpPr>
          <p:nvPr/>
        </p:nvCxnSpPr>
        <p:spPr>
          <a:xfrm flipV="1">
            <a:off x="2046598" y="1536007"/>
            <a:ext cx="3288570" cy="264914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26" name="直接连接符 425">
            <a:extLst>
              <a:ext uri="{FF2B5EF4-FFF2-40B4-BE49-F238E27FC236}">
                <a16:creationId xmlns:a16="http://schemas.microsoft.com/office/drawing/2014/main" id="{4BDBC692-3947-4650-A2FF-2BF3CB0F968C}"/>
              </a:ext>
            </a:extLst>
          </p:cNvPr>
          <p:cNvCxnSpPr>
            <a:cxnSpLocks/>
            <a:stCxn id="10" idx="3"/>
            <a:endCxn id="16" idx="0"/>
          </p:cNvCxnSpPr>
          <p:nvPr/>
        </p:nvCxnSpPr>
        <p:spPr>
          <a:xfrm flipV="1">
            <a:off x="2046598" y="1796863"/>
            <a:ext cx="3288570" cy="238828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29" name="直接连接符 428">
            <a:extLst>
              <a:ext uri="{FF2B5EF4-FFF2-40B4-BE49-F238E27FC236}">
                <a16:creationId xmlns:a16="http://schemas.microsoft.com/office/drawing/2014/main" id="{9E5DAF6F-F1F9-4BA1-9E49-5C87ABB60975}"/>
              </a:ext>
            </a:extLst>
          </p:cNvPr>
          <p:cNvCxnSpPr>
            <a:cxnSpLocks/>
            <a:stCxn id="10" idx="3"/>
          </p:cNvCxnSpPr>
          <p:nvPr/>
        </p:nvCxnSpPr>
        <p:spPr>
          <a:xfrm flipV="1">
            <a:off x="2046598" y="1960548"/>
            <a:ext cx="3361145" cy="222459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32" name="直接连接符 431">
            <a:extLst>
              <a:ext uri="{FF2B5EF4-FFF2-40B4-BE49-F238E27FC236}">
                <a16:creationId xmlns:a16="http://schemas.microsoft.com/office/drawing/2014/main" id="{460A12AB-517E-46FA-BAF8-DEE5B9098BB6}"/>
              </a:ext>
            </a:extLst>
          </p:cNvPr>
          <p:cNvCxnSpPr>
            <a:cxnSpLocks/>
            <a:stCxn id="10" idx="3"/>
            <a:endCxn id="18" idx="0"/>
          </p:cNvCxnSpPr>
          <p:nvPr/>
        </p:nvCxnSpPr>
        <p:spPr>
          <a:xfrm flipV="1">
            <a:off x="2046598" y="2318575"/>
            <a:ext cx="3288570" cy="186657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35" name="直接连接符 434">
            <a:extLst>
              <a:ext uri="{FF2B5EF4-FFF2-40B4-BE49-F238E27FC236}">
                <a16:creationId xmlns:a16="http://schemas.microsoft.com/office/drawing/2014/main" id="{F1A1D8CC-DE0B-41F3-A7B3-01D5A3EEBF0A}"/>
              </a:ext>
            </a:extLst>
          </p:cNvPr>
          <p:cNvCxnSpPr>
            <a:cxnSpLocks/>
            <a:stCxn id="10" idx="3"/>
            <a:endCxn id="27" idx="0"/>
          </p:cNvCxnSpPr>
          <p:nvPr/>
        </p:nvCxnSpPr>
        <p:spPr>
          <a:xfrm flipV="1">
            <a:off x="2046598" y="2579431"/>
            <a:ext cx="3288570" cy="160571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38" name="直接连接符 437">
            <a:extLst>
              <a:ext uri="{FF2B5EF4-FFF2-40B4-BE49-F238E27FC236}">
                <a16:creationId xmlns:a16="http://schemas.microsoft.com/office/drawing/2014/main" id="{A7038894-EA59-4F33-9D71-72C34742C7CB}"/>
              </a:ext>
            </a:extLst>
          </p:cNvPr>
          <p:cNvCxnSpPr>
            <a:cxnSpLocks/>
            <a:stCxn id="10" idx="3"/>
            <a:endCxn id="19" idx="0"/>
          </p:cNvCxnSpPr>
          <p:nvPr/>
        </p:nvCxnSpPr>
        <p:spPr>
          <a:xfrm flipV="1">
            <a:off x="2046598" y="2840287"/>
            <a:ext cx="3288570" cy="134486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41" name="直接连接符 440">
            <a:extLst>
              <a:ext uri="{FF2B5EF4-FFF2-40B4-BE49-F238E27FC236}">
                <a16:creationId xmlns:a16="http://schemas.microsoft.com/office/drawing/2014/main" id="{6FC30A95-F4B3-4D95-8636-2D53ACB78424}"/>
              </a:ext>
            </a:extLst>
          </p:cNvPr>
          <p:cNvCxnSpPr>
            <a:cxnSpLocks/>
            <a:stCxn id="10" idx="3"/>
            <a:endCxn id="20" idx="0"/>
          </p:cNvCxnSpPr>
          <p:nvPr/>
        </p:nvCxnSpPr>
        <p:spPr>
          <a:xfrm flipV="1">
            <a:off x="2046598" y="3101143"/>
            <a:ext cx="3288570" cy="108400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44" name="直接连接符 443">
            <a:extLst>
              <a:ext uri="{FF2B5EF4-FFF2-40B4-BE49-F238E27FC236}">
                <a16:creationId xmlns:a16="http://schemas.microsoft.com/office/drawing/2014/main" id="{0360AFA4-6733-436D-B7F8-A114B71CFE97}"/>
              </a:ext>
            </a:extLst>
          </p:cNvPr>
          <p:cNvCxnSpPr>
            <a:cxnSpLocks/>
            <a:stCxn id="10" idx="3"/>
            <a:endCxn id="21" idx="0"/>
          </p:cNvCxnSpPr>
          <p:nvPr/>
        </p:nvCxnSpPr>
        <p:spPr>
          <a:xfrm flipV="1">
            <a:off x="2046598" y="3361999"/>
            <a:ext cx="3288570" cy="82314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48" name="直接连接符 447">
            <a:extLst>
              <a:ext uri="{FF2B5EF4-FFF2-40B4-BE49-F238E27FC236}">
                <a16:creationId xmlns:a16="http://schemas.microsoft.com/office/drawing/2014/main" id="{AD8DD24D-DA93-4057-BDDD-F7722798A7EB}"/>
              </a:ext>
            </a:extLst>
          </p:cNvPr>
          <p:cNvCxnSpPr>
            <a:cxnSpLocks/>
            <a:stCxn id="10" idx="3"/>
            <a:endCxn id="25" idx="0"/>
          </p:cNvCxnSpPr>
          <p:nvPr/>
        </p:nvCxnSpPr>
        <p:spPr>
          <a:xfrm flipV="1">
            <a:off x="2046598" y="3883711"/>
            <a:ext cx="3288570" cy="30143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51" name="直接连接符 450">
            <a:extLst>
              <a:ext uri="{FF2B5EF4-FFF2-40B4-BE49-F238E27FC236}">
                <a16:creationId xmlns:a16="http://schemas.microsoft.com/office/drawing/2014/main" id="{8B6BC642-0AD1-4059-888D-74E3711E5F43}"/>
              </a:ext>
            </a:extLst>
          </p:cNvPr>
          <p:cNvCxnSpPr>
            <a:cxnSpLocks/>
            <a:stCxn id="10" idx="3"/>
          </p:cNvCxnSpPr>
          <p:nvPr/>
        </p:nvCxnSpPr>
        <p:spPr>
          <a:xfrm flipV="1">
            <a:off x="2046598" y="4144562"/>
            <a:ext cx="3238076" cy="4058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54" name="直接连接符 453">
            <a:extLst>
              <a:ext uri="{FF2B5EF4-FFF2-40B4-BE49-F238E27FC236}">
                <a16:creationId xmlns:a16="http://schemas.microsoft.com/office/drawing/2014/main" id="{19B2C8D3-B50B-4F61-9D0D-CC611274940F}"/>
              </a:ext>
            </a:extLst>
          </p:cNvPr>
          <p:cNvCxnSpPr>
            <a:cxnSpLocks/>
            <a:stCxn id="10" idx="3"/>
            <a:endCxn id="49" idx="0"/>
          </p:cNvCxnSpPr>
          <p:nvPr/>
        </p:nvCxnSpPr>
        <p:spPr>
          <a:xfrm>
            <a:off x="2046598" y="4185147"/>
            <a:ext cx="3288570" cy="74000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58" name="直接连接符 457">
            <a:extLst>
              <a:ext uri="{FF2B5EF4-FFF2-40B4-BE49-F238E27FC236}">
                <a16:creationId xmlns:a16="http://schemas.microsoft.com/office/drawing/2014/main" id="{CE60F1BF-6E77-4CF4-94A4-06C1C2EB7608}"/>
              </a:ext>
            </a:extLst>
          </p:cNvPr>
          <p:cNvCxnSpPr>
            <a:cxnSpLocks/>
            <a:stCxn id="2" idx="3"/>
            <a:endCxn id="49" idx="0"/>
          </p:cNvCxnSpPr>
          <p:nvPr/>
        </p:nvCxnSpPr>
        <p:spPr>
          <a:xfrm>
            <a:off x="2046599" y="2793167"/>
            <a:ext cx="3288569" cy="213198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64" name="直接连接符 463">
            <a:extLst>
              <a:ext uri="{FF2B5EF4-FFF2-40B4-BE49-F238E27FC236}">
                <a16:creationId xmlns:a16="http://schemas.microsoft.com/office/drawing/2014/main" id="{1BBF39CA-9860-45B0-9529-16778EBCC2F7}"/>
              </a:ext>
            </a:extLst>
          </p:cNvPr>
          <p:cNvCxnSpPr>
            <a:cxnSpLocks/>
            <a:stCxn id="103" idx="3"/>
            <a:endCxn id="47" idx="0"/>
          </p:cNvCxnSpPr>
          <p:nvPr/>
        </p:nvCxnSpPr>
        <p:spPr>
          <a:xfrm flipV="1">
            <a:off x="2046600" y="4408804"/>
            <a:ext cx="3288568" cy="1224407"/>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67" name="直接连接符 466">
            <a:extLst>
              <a:ext uri="{FF2B5EF4-FFF2-40B4-BE49-F238E27FC236}">
                <a16:creationId xmlns:a16="http://schemas.microsoft.com/office/drawing/2014/main" id="{2D1230C6-AB2B-4DEB-9339-FAA7DD01EDF8}"/>
              </a:ext>
            </a:extLst>
          </p:cNvPr>
          <p:cNvCxnSpPr>
            <a:cxnSpLocks/>
            <a:stCxn id="103" idx="3"/>
            <a:endCxn id="49" idx="0"/>
          </p:cNvCxnSpPr>
          <p:nvPr/>
        </p:nvCxnSpPr>
        <p:spPr>
          <a:xfrm flipV="1">
            <a:off x="2046600" y="4925148"/>
            <a:ext cx="3288568" cy="708063"/>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70" name="直接连接符 469">
            <a:extLst>
              <a:ext uri="{FF2B5EF4-FFF2-40B4-BE49-F238E27FC236}">
                <a16:creationId xmlns:a16="http://schemas.microsoft.com/office/drawing/2014/main" id="{119ADE45-1449-4C76-BD51-0E0BEABDA859}"/>
              </a:ext>
            </a:extLst>
          </p:cNvPr>
          <p:cNvCxnSpPr>
            <a:cxnSpLocks/>
            <a:stCxn id="103" idx="3"/>
            <a:endCxn id="26" idx="0"/>
          </p:cNvCxnSpPr>
          <p:nvPr/>
        </p:nvCxnSpPr>
        <p:spPr>
          <a:xfrm flipV="1">
            <a:off x="2046600" y="4144562"/>
            <a:ext cx="3288568" cy="148864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73" name="直接连接符 472">
            <a:extLst>
              <a:ext uri="{FF2B5EF4-FFF2-40B4-BE49-F238E27FC236}">
                <a16:creationId xmlns:a16="http://schemas.microsoft.com/office/drawing/2014/main" id="{6B55D3A6-CA3C-480F-BEC6-E700C6C4B3F7}"/>
              </a:ext>
            </a:extLst>
          </p:cNvPr>
          <p:cNvCxnSpPr>
            <a:cxnSpLocks/>
            <a:stCxn id="103" idx="3"/>
            <a:endCxn id="25" idx="0"/>
          </p:cNvCxnSpPr>
          <p:nvPr/>
        </p:nvCxnSpPr>
        <p:spPr>
          <a:xfrm flipV="1">
            <a:off x="2046600" y="3883711"/>
            <a:ext cx="3288568" cy="174950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76" name="直接连接符 475">
            <a:extLst>
              <a:ext uri="{FF2B5EF4-FFF2-40B4-BE49-F238E27FC236}">
                <a16:creationId xmlns:a16="http://schemas.microsoft.com/office/drawing/2014/main" id="{6ACE5337-CF89-4CCB-9B49-F41D4C21AF73}"/>
              </a:ext>
            </a:extLst>
          </p:cNvPr>
          <p:cNvCxnSpPr>
            <a:cxnSpLocks/>
            <a:stCxn id="103" idx="3"/>
            <a:endCxn id="21" idx="0"/>
          </p:cNvCxnSpPr>
          <p:nvPr/>
        </p:nvCxnSpPr>
        <p:spPr>
          <a:xfrm flipV="1">
            <a:off x="2046600" y="3361999"/>
            <a:ext cx="3288568" cy="227121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79" name="直接连接符 478">
            <a:extLst>
              <a:ext uri="{FF2B5EF4-FFF2-40B4-BE49-F238E27FC236}">
                <a16:creationId xmlns:a16="http://schemas.microsoft.com/office/drawing/2014/main" id="{5FE52053-8D0F-49FE-A9AF-BF5C0ACCE37F}"/>
              </a:ext>
            </a:extLst>
          </p:cNvPr>
          <p:cNvCxnSpPr>
            <a:cxnSpLocks/>
            <a:stCxn id="103" idx="3"/>
            <a:endCxn id="16" idx="0"/>
          </p:cNvCxnSpPr>
          <p:nvPr/>
        </p:nvCxnSpPr>
        <p:spPr>
          <a:xfrm flipV="1">
            <a:off x="2046600" y="1796863"/>
            <a:ext cx="3288568" cy="383634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82" name="直接连接符 481">
            <a:extLst>
              <a:ext uri="{FF2B5EF4-FFF2-40B4-BE49-F238E27FC236}">
                <a16:creationId xmlns:a16="http://schemas.microsoft.com/office/drawing/2014/main" id="{C09895C3-280F-4CDF-8EEC-3395C823F967}"/>
              </a:ext>
            </a:extLst>
          </p:cNvPr>
          <p:cNvCxnSpPr>
            <a:cxnSpLocks/>
            <a:stCxn id="103" idx="3"/>
            <a:endCxn id="17" idx="0"/>
          </p:cNvCxnSpPr>
          <p:nvPr/>
        </p:nvCxnSpPr>
        <p:spPr>
          <a:xfrm flipV="1">
            <a:off x="2046600" y="2057719"/>
            <a:ext cx="3288568" cy="357549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86" name="直接连接符 485">
            <a:extLst>
              <a:ext uri="{FF2B5EF4-FFF2-40B4-BE49-F238E27FC236}">
                <a16:creationId xmlns:a16="http://schemas.microsoft.com/office/drawing/2014/main" id="{412271E9-EE19-44F2-9928-2174EB1353E7}"/>
              </a:ext>
            </a:extLst>
          </p:cNvPr>
          <p:cNvCxnSpPr>
            <a:cxnSpLocks/>
            <a:stCxn id="100" idx="1"/>
            <a:endCxn id="24" idx="2"/>
          </p:cNvCxnSpPr>
          <p:nvPr/>
        </p:nvCxnSpPr>
        <p:spPr>
          <a:xfrm flipH="1">
            <a:off x="6134550" y="1282636"/>
            <a:ext cx="3340925" cy="2340219"/>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89" name="直接连接符 488">
            <a:extLst>
              <a:ext uri="{FF2B5EF4-FFF2-40B4-BE49-F238E27FC236}">
                <a16:creationId xmlns:a16="http://schemas.microsoft.com/office/drawing/2014/main" id="{C1B8C649-7F2A-4E32-A928-68B40BB7BC53}"/>
              </a:ext>
            </a:extLst>
          </p:cNvPr>
          <p:cNvCxnSpPr>
            <a:cxnSpLocks/>
            <a:stCxn id="101" idx="1"/>
            <a:endCxn id="14" idx="2"/>
          </p:cNvCxnSpPr>
          <p:nvPr/>
        </p:nvCxnSpPr>
        <p:spPr>
          <a:xfrm flipH="1" flipV="1">
            <a:off x="6134550" y="1275151"/>
            <a:ext cx="3348713" cy="126099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92" name="直接连接符 491">
            <a:extLst>
              <a:ext uri="{FF2B5EF4-FFF2-40B4-BE49-F238E27FC236}">
                <a16:creationId xmlns:a16="http://schemas.microsoft.com/office/drawing/2014/main" id="{31C159A4-6AFB-4F86-900B-BFBDCA932C2F}"/>
              </a:ext>
            </a:extLst>
          </p:cNvPr>
          <p:cNvCxnSpPr>
            <a:cxnSpLocks/>
            <a:stCxn id="101" idx="1"/>
            <a:endCxn id="17" idx="2"/>
          </p:cNvCxnSpPr>
          <p:nvPr/>
        </p:nvCxnSpPr>
        <p:spPr>
          <a:xfrm flipH="1" flipV="1">
            <a:off x="6134550" y="2057719"/>
            <a:ext cx="3348713" cy="478428"/>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95" name="直接连接符 494">
            <a:extLst>
              <a:ext uri="{FF2B5EF4-FFF2-40B4-BE49-F238E27FC236}">
                <a16:creationId xmlns:a16="http://schemas.microsoft.com/office/drawing/2014/main" id="{C368230C-9DB7-4245-A843-45699A48DBEE}"/>
              </a:ext>
            </a:extLst>
          </p:cNvPr>
          <p:cNvCxnSpPr>
            <a:cxnSpLocks/>
            <a:stCxn id="101" idx="1"/>
            <a:endCxn id="27" idx="2"/>
          </p:cNvCxnSpPr>
          <p:nvPr/>
        </p:nvCxnSpPr>
        <p:spPr>
          <a:xfrm flipH="1">
            <a:off x="6134550" y="2536147"/>
            <a:ext cx="3348713" cy="4328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498" name="直接连接符 497">
            <a:extLst>
              <a:ext uri="{FF2B5EF4-FFF2-40B4-BE49-F238E27FC236}">
                <a16:creationId xmlns:a16="http://schemas.microsoft.com/office/drawing/2014/main" id="{2B1B9F13-716A-40C9-A2E3-F83DCF16411F}"/>
              </a:ext>
            </a:extLst>
          </p:cNvPr>
          <p:cNvCxnSpPr>
            <a:cxnSpLocks/>
            <a:stCxn id="101" idx="1"/>
            <a:endCxn id="15" idx="2"/>
          </p:cNvCxnSpPr>
          <p:nvPr/>
        </p:nvCxnSpPr>
        <p:spPr>
          <a:xfrm flipH="1" flipV="1">
            <a:off x="6134550" y="1536007"/>
            <a:ext cx="3348713" cy="100014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01" name="直接连接符 500">
            <a:extLst>
              <a:ext uri="{FF2B5EF4-FFF2-40B4-BE49-F238E27FC236}">
                <a16:creationId xmlns:a16="http://schemas.microsoft.com/office/drawing/2014/main" id="{1AB831D8-35EF-474C-A99C-D1880E40E39D}"/>
              </a:ext>
            </a:extLst>
          </p:cNvPr>
          <p:cNvCxnSpPr>
            <a:cxnSpLocks/>
            <a:stCxn id="101" idx="1"/>
            <a:endCxn id="16" idx="2"/>
          </p:cNvCxnSpPr>
          <p:nvPr/>
        </p:nvCxnSpPr>
        <p:spPr>
          <a:xfrm flipH="1" flipV="1">
            <a:off x="6134550" y="1796863"/>
            <a:ext cx="3348713" cy="73928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04" name="直接连接符 503">
            <a:extLst>
              <a:ext uri="{FF2B5EF4-FFF2-40B4-BE49-F238E27FC236}">
                <a16:creationId xmlns:a16="http://schemas.microsoft.com/office/drawing/2014/main" id="{2B484B59-8654-4F1E-8FD1-DB3AC0640607}"/>
              </a:ext>
            </a:extLst>
          </p:cNvPr>
          <p:cNvCxnSpPr>
            <a:cxnSpLocks/>
            <a:stCxn id="101" idx="1"/>
            <a:endCxn id="18" idx="2"/>
          </p:cNvCxnSpPr>
          <p:nvPr/>
        </p:nvCxnSpPr>
        <p:spPr>
          <a:xfrm flipH="1" flipV="1">
            <a:off x="6134550" y="2318575"/>
            <a:ext cx="3348713" cy="21757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07" name="直接连接符 506">
            <a:extLst>
              <a:ext uri="{FF2B5EF4-FFF2-40B4-BE49-F238E27FC236}">
                <a16:creationId xmlns:a16="http://schemas.microsoft.com/office/drawing/2014/main" id="{86D831A2-5911-48C4-8004-FF3D0DF05713}"/>
              </a:ext>
            </a:extLst>
          </p:cNvPr>
          <p:cNvCxnSpPr>
            <a:cxnSpLocks/>
            <a:stCxn id="101" idx="1"/>
            <a:endCxn id="20" idx="2"/>
          </p:cNvCxnSpPr>
          <p:nvPr/>
        </p:nvCxnSpPr>
        <p:spPr>
          <a:xfrm flipH="1">
            <a:off x="6134550" y="2536147"/>
            <a:ext cx="3348713" cy="564996"/>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10" name="直接连接符 509">
            <a:extLst>
              <a:ext uri="{FF2B5EF4-FFF2-40B4-BE49-F238E27FC236}">
                <a16:creationId xmlns:a16="http://schemas.microsoft.com/office/drawing/2014/main" id="{FD417523-D743-423C-9A90-B0382028C465}"/>
              </a:ext>
            </a:extLst>
          </p:cNvPr>
          <p:cNvCxnSpPr>
            <a:cxnSpLocks/>
            <a:stCxn id="101" idx="1"/>
            <a:endCxn id="21" idx="2"/>
          </p:cNvCxnSpPr>
          <p:nvPr/>
        </p:nvCxnSpPr>
        <p:spPr>
          <a:xfrm flipH="1">
            <a:off x="6134550" y="2536147"/>
            <a:ext cx="3348713" cy="825852"/>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13" name="直接连接符 512">
            <a:extLst>
              <a:ext uri="{FF2B5EF4-FFF2-40B4-BE49-F238E27FC236}">
                <a16:creationId xmlns:a16="http://schemas.microsoft.com/office/drawing/2014/main" id="{EDBAA54A-395B-491B-B138-04A85B65D2CC}"/>
              </a:ext>
            </a:extLst>
          </p:cNvPr>
          <p:cNvCxnSpPr>
            <a:cxnSpLocks/>
            <a:stCxn id="101" idx="1"/>
          </p:cNvCxnSpPr>
          <p:nvPr/>
        </p:nvCxnSpPr>
        <p:spPr>
          <a:xfrm flipH="1">
            <a:off x="6011483" y="2536147"/>
            <a:ext cx="3471780" cy="110568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16" name="直接连接符 515">
            <a:extLst>
              <a:ext uri="{FF2B5EF4-FFF2-40B4-BE49-F238E27FC236}">
                <a16:creationId xmlns:a16="http://schemas.microsoft.com/office/drawing/2014/main" id="{7552696C-9724-4FBF-9BEF-DFB99B7D37C2}"/>
              </a:ext>
            </a:extLst>
          </p:cNvPr>
          <p:cNvCxnSpPr>
            <a:cxnSpLocks/>
            <a:stCxn id="101" idx="1"/>
            <a:endCxn id="25" idx="2"/>
          </p:cNvCxnSpPr>
          <p:nvPr/>
        </p:nvCxnSpPr>
        <p:spPr>
          <a:xfrm flipH="1">
            <a:off x="6134550" y="2536147"/>
            <a:ext cx="3348713" cy="134756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519" name="直接连接符 518">
            <a:extLst>
              <a:ext uri="{FF2B5EF4-FFF2-40B4-BE49-F238E27FC236}">
                <a16:creationId xmlns:a16="http://schemas.microsoft.com/office/drawing/2014/main" id="{1B0818B0-ADB9-434C-B6F4-6BDA89E9D920}"/>
              </a:ext>
            </a:extLst>
          </p:cNvPr>
          <p:cNvCxnSpPr>
            <a:cxnSpLocks/>
            <a:stCxn id="101" idx="1"/>
            <a:endCxn id="26" idx="2"/>
          </p:cNvCxnSpPr>
          <p:nvPr/>
        </p:nvCxnSpPr>
        <p:spPr>
          <a:xfrm flipH="1">
            <a:off x="6134550" y="2536147"/>
            <a:ext cx="3348713" cy="1608415"/>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6230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386042F-43BE-4979-87AA-1FC9A6521129}"/>
              </a:ext>
            </a:extLst>
          </p:cNvPr>
          <p:cNvSpPr/>
          <p:nvPr/>
        </p:nvSpPr>
        <p:spPr>
          <a:xfrm>
            <a:off x="2744838" y="3857043"/>
            <a:ext cx="1879681" cy="2086758"/>
          </a:xfrm>
          <a:prstGeom prst="rect">
            <a:avLst/>
          </a:prstGeom>
          <a:noFill/>
          <a:ln w="222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400" kern="0" dirty="0">
                <a:solidFill>
                  <a:schemeClr val="tx1"/>
                </a:solidFill>
                <a:latin typeface="微软雅黑" panose="020B0503020204020204" pitchFamily="34" charset="-122"/>
                <a:ea typeface="微软雅黑" panose="020B0503020204020204" pitchFamily="34" charset="-122"/>
                <a:cs typeface="Arial" pitchFamily="34" charset="0"/>
              </a:rPr>
              <a:t>涉税服务</a:t>
            </a:r>
            <a:endParaRPr lang="en-US" altLang="zh-CN" sz="2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税务情报</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涉税数据交换</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税务比对</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发票综合分析</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en-US" altLang="zh-CN" sz="1400" dirty="0">
                <a:solidFill>
                  <a:schemeClr val="tx1"/>
                </a:solidFill>
                <a:latin typeface="微软雅黑" panose="020B0503020204020204" pitchFamily="34" charset="-122"/>
                <a:ea typeface="微软雅黑" panose="020B0503020204020204" pitchFamily="34" charset="-122"/>
              </a:rPr>
              <a:t>…</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610EEBB7-75DE-427A-B9D7-2802157FA1D4}"/>
              </a:ext>
            </a:extLst>
          </p:cNvPr>
          <p:cNvSpPr/>
          <p:nvPr/>
        </p:nvSpPr>
        <p:spPr>
          <a:xfrm>
            <a:off x="619477" y="3857043"/>
            <a:ext cx="1879681" cy="2086758"/>
          </a:xfrm>
          <a:prstGeom prst="rect">
            <a:avLst/>
          </a:prstGeom>
          <a:noFill/>
          <a:ln w="222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400" kern="0" dirty="0">
                <a:solidFill>
                  <a:schemeClr val="tx1"/>
                </a:solidFill>
                <a:latin typeface="微软雅黑" panose="020B0503020204020204" pitchFamily="34" charset="-122"/>
                <a:ea typeface="微软雅黑" panose="020B0503020204020204" pitchFamily="34" charset="-122"/>
                <a:cs typeface="Arial" pitchFamily="34" charset="0"/>
              </a:rPr>
              <a:t>公共服务</a:t>
            </a:r>
            <a:endParaRPr lang="en-US" altLang="zh-CN" sz="2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一张图、一套表服务物价公开</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消费区域公开</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企业评级公开</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信用公开</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rPr>
              <a:t>…</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2429C22D-FD82-48C6-8057-89185E1B90E2}"/>
              </a:ext>
            </a:extLst>
          </p:cNvPr>
          <p:cNvSpPr/>
          <p:nvPr/>
        </p:nvSpPr>
        <p:spPr>
          <a:xfrm>
            <a:off x="5384568"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质检</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1B307D9B-AECB-4AAD-8941-66D73B19232B}"/>
              </a:ext>
            </a:extLst>
          </p:cNvPr>
          <p:cNvSpPr/>
          <p:nvPr/>
        </p:nvSpPr>
        <p:spPr>
          <a:xfrm>
            <a:off x="5691357"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食药监</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2C1DA4E7-AA45-4DED-A993-A2281C446664}"/>
              </a:ext>
            </a:extLst>
          </p:cNvPr>
          <p:cNvSpPr/>
          <p:nvPr/>
        </p:nvSpPr>
        <p:spPr>
          <a:xfrm>
            <a:off x="5068053"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工商</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A71E724C-6358-4FF5-B95C-85FD9AA30193}"/>
              </a:ext>
            </a:extLst>
          </p:cNvPr>
          <p:cNvSpPr/>
          <p:nvPr/>
        </p:nvSpPr>
        <p:spPr>
          <a:xfrm>
            <a:off x="5983048"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消协</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6E1E1B79-DD0B-4FDF-9FA8-4C0C6A2C8FE1}"/>
              </a:ext>
            </a:extLst>
          </p:cNvPr>
          <p:cNvSpPr/>
          <p:nvPr/>
        </p:nvSpPr>
        <p:spPr>
          <a:xfrm>
            <a:off x="3440548"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税务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CA35647D-330E-4474-9993-A6A37EF165A9}"/>
              </a:ext>
            </a:extLst>
          </p:cNvPr>
          <p:cNvSpPr/>
          <p:nvPr/>
        </p:nvSpPr>
        <p:spPr>
          <a:xfrm>
            <a:off x="3738012"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发改委</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07D5AD3C-1298-4D73-AF66-20DCF20DFBD2}"/>
              </a:ext>
            </a:extLst>
          </p:cNvPr>
          <p:cNvSpPr/>
          <p:nvPr/>
        </p:nvSpPr>
        <p:spPr>
          <a:xfrm>
            <a:off x="4870199" y="3857043"/>
            <a:ext cx="1879681" cy="2086758"/>
          </a:xfrm>
          <a:prstGeom prst="rect">
            <a:avLst/>
          </a:prstGeom>
          <a:noFill/>
          <a:ln w="222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400" kern="0" dirty="0">
                <a:solidFill>
                  <a:schemeClr val="tx1"/>
                </a:solidFill>
                <a:latin typeface="微软雅黑" panose="020B0503020204020204" pitchFamily="34" charset="-122"/>
                <a:ea typeface="微软雅黑" panose="020B0503020204020204" pitchFamily="34" charset="-122"/>
                <a:cs typeface="Arial" pitchFamily="34" charset="0"/>
              </a:rPr>
              <a:t>消费维权</a:t>
            </a:r>
            <a:endParaRPr lang="en-US" altLang="zh-CN" sz="2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舌尖安全</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楼市调控</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价格欺诈</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rPr>
              <a:t>315</a:t>
            </a: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假冒伪劣</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rPr>
              <a:t>…</a:t>
            </a:r>
            <a:endParaRPr lang="zh-CN" altLang="en-US" sz="1400" dirty="0">
              <a:solidFill>
                <a:schemeClr val="tx1"/>
              </a:solidFill>
              <a:latin typeface="微软雅黑" panose="020B0503020204020204" pitchFamily="34" charset="-122"/>
              <a:ea typeface="微软雅黑" panose="020B0503020204020204" pitchFamily="34" charset="-122"/>
            </a:endParaRPr>
          </a:p>
          <a:p>
            <a:pPr algn="ct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848E5F30-C521-4C03-B8A8-FC02EB6D4D98}"/>
              </a:ext>
            </a:extLst>
          </p:cNvPr>
          <p:cNvSpPr/>
          <p:nvPr/>
        </p:nvSpPr>
        <p:spPr>
          <a:xfrm>
            <a:off x="6995560" y="3857043"/>
            <a:ext cx="1879681" cy="2086758"/>
          </a:xfrm>
          <a:prstGeom prst="rect">
            <a:avLst/>
          </a:prstGeom>
          <a:noFill/>
          <a:ln w="222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400" kern="0" dirty="0">
                <a:solidFill>
                  <a:schemeClr val="tx1"/>
                </a:solidFill>
                <a:latin typeface="微软雅黑" panose="020B0503020204020204" pitchFamily="34" charset="-122"/>
                <a:ea typeface="微软雅黑" panose="020B0503020204020204" pitchFamily="34" charset="-122"/>
                <a:cs typeface="Arial" pitchFamily="34" charset="0"/>
              </a:rPr>
              <a:t>政策评估</a:t>
            </a:r>
            <a:endParaRPr lang="en-US" altLang="zh-CN" sz="2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政府指导定价</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物价改革</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消费政策</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房地产政策</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教育政策</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zh-CN" altLang="en-US" sz="1400" dirty="0">
                <a:solidFill>
                  <a:schemeClr val="tx1"/>
                </a:solidFill>
                <a:latin typeface="微软雅黑" panose="020B0503020204020204" pitchFamily="34" charset="-122"/>
                <a:ea typeface="微软雅黑" panose="020B0503020204020204" pitchFamily="34" charset="-122"/>
              </a:rPr>
              <a:t>文化政策</a:t>
            </a:r>
            <a:endParaRPr lang="en-US" altLang="zh-CN" sz="1400" dirty="0">
              <a:solidFill>
                <a:schemeClr val="tx1"/>
              </a:solidFill>
              <a:latin typeface="微软雅黑" panose="020B0503020204020204" pitchFamily="34" charset="-122"/>
              <a:ea typeface="微软雅黑" panose="020B0503020204020204" pitchFamily="34" charset="-122"/>
            </a:endParaRPr>
          </a:p>
          <a:p>
            <a:pPr algn="ctr"/>
            <a:r>
              <a:rPr lang="en-US" altLang="zh-CN" sz="1400" dirty="0">
                <a:solidFill>
                  <a:schemeClr val="tx1"/>
                </a:solidFill>
                <a:latin typeface="微软雅黑" panose="020B0503020204020204" pitchFamily="34" charset="-122"/>
                <a:ea typeface="微软雅黑" panose="020B0503020204020204" pitchFamily="34" charset="-122"/>
              </a:rPr>
              <a:t>…</a:t>
            </a:r>
            <a:endParaRPr lang="zh-CN" altLang="en-US" sz="1400" dirty="0">
              <a:solidFill>
                <a:schemeClr val="tx1"/>
              </a:solidFill>
              <a:latin typeface="微软雅黑" panose="020B0503020204020204" pitchFamily="34" charset="-122"/>
              <a:ea typeface="微软雅黑" panose="020B0503020204020204" pitchFamily="34" charset="-122"/>
            </a:endParaRPr>
          </a:p>
          <a:p>
            <a:pPr algn="ct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C27CA19E-38CD-4A9E-A0DE-8F4559820B50}"/>
              </a:ext>
            </a:extLst>
          </p:cNvPr>
          <p:cNvSpPr/>
          <p:nvPr/>
        </p:nvSpPr>
        <p:spPr>
          <a:xfrm>
            <a:off x="7163010"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发改委</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D121FF6E-4E23-4A82-ABFF-6F1430D48777}"/>
              </a:ext>
            </a:extLst>
          </p:cNvPr>
          <p:cNvSpPr/>
          <p:nvPr/>
        </p:nvSpPr>
        <p:spPr>
          <a:xfrm>
            <a:off x="7423866"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a16="http://schemas.microsoft.com/office/drawing/2014/main" id="{778F0C29-3744-4A6E-B974-3373908356E5}"/>
              </a:ext>
            </a:extLst>
          </p:cNvPr>
          <p:cNvSpPr/>
          <p:nvPr/>
        </p:nvSpPr>
        <p:spPr>
          <a:xfrm>
            <a:off x="7684722"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卫生</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409E262C-EB4F-4154-9B78-9C3BE859EE83}"/>
              </a:ext>
            </a:extLst>
          </p:cNvPr>
          <p:cNvSpPr/>
          <p:nvPr/>
        </p:nvSpPr>
        <p:spPr>
          <a:xfrm>
            <a:off x="7945578"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工商</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8287466E-559C-46FB-9CC0-C7808EB90978}"/>
              </a:ext>
            </a:extLst>
          </p:cNvPr>
          <p:cNvSpPr/>
          <p:nvPr/>
        </p:nvSpPr>
        <p:spPr>
          <a:xfrm>
            <a:off x="8206434"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文化</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BB821922-A91D-42C8-8258-4E922D7B08DD}"/>
              </a:ext>
            </a:extLst>
          </p:cNvPr>
          <p:cNvSpPr/>
          <p:nvPr/>
        </p:nvSpPr>
        <p:spPr>
          <a:xfrm>
            <a:off x="8728146"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物价</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E4B766A5-B0A7-44A9-9755-41782C0E52EB}"/>
              </a:ext>
            </a:extLst>
          </p:cNvPr>
          <p:cNvSpPr/>
          <p:nvPr/>
        </p:nvSpPr>
        <p:spPr>
          <a:xfrm>
            <a:off x="8989002"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6F46A254-6F6E-4CD3-8A81-8B1EE3A7F038}"/>
              </a:ext>
            </a:extLst>
          </p:cNvPr>
          <p:cNvSpPr/>
          <p:nvPr/>
        </p:nvSpPr>
        <p:spPr>
          <a:xfrm>
            <a:off x="9249858"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旅游</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26FFDCC5-692A-4FEB-9574-E587A771D2A8}"/>
              </a:ext>
            </a:extLst>
          </p:cNvPr>
          <p:cNvSpPr/>
          <p:nvPr/>
        </p:nvSpPr>
        <p:spPr>
          <a:xfrm>
            <a:off x="9510714"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税务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2DA6FDEA-6B6E-4B55-8165-E1EC9944993B}"/>
              </a:ext>
            </a:extLst>
          </p:cNvPr>
          <p:cNvSpPr/>
          <p:nvPr/>
        </p:nvSpPr>
        <p:spPr>
          <a:xfrm>
            <a:off x="9771570"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农业</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2B4BB9D0-4BB5-41C1-8B1E-3B5A3A349356}"/>
              </a:ext>
            </a:extLst>
          </p:cNvPr>
          <p:cNvSpPr/>
          <p:nvPr/>
        </p:nvSpPr>
        <p:spPr>
          <a:xfrm>
            <a:off x="10032421"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畜牧</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8DA9F2DE-1536-404C-91FD-8257A295BD9D}"/>
              </a:ext>
            </a:extLst>
          </p:cNvPr>
          <p:cNvSpPr/>
          <p:nvPr/>
        </p:nvSpPr>
        <p:spPr>
          <a:xfrm>
            <a:off x="8467290"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经信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E5459EB9-B865-4A74-9C51-BC655D8CE980}"/>
              </a:ext>
            </a:extLst>
          </p:cNvPr>
          <p:cNvSpPr/>
          <p:nvPr/>
        </p:nvSpPr>
        <p:spPr>
          <a:xfrm>
            <a:off x="9120922" y="3857043"/>
            <a:ext cx="1879681" cy="2086758"/>
          </a:xfrm>
          <a:prstGeom prst="rect">
            <a:avLst/>
          </a:prstGeom>
          <a:noFill/>
          <a:ln w="22225">
            <a:solidFill>
              <a:srgbClr val="C0504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400" kern="0" dirty="0">
                <a:solidFill>
                  <a:schemeClr val="tx1"/>
                </a:solidFill>
                <a:latin typeface="微软雅黑" panose="020B0503020204020204" pitchFamily="34" charset="-122"/>
                <a:ea typeface="微软雅黑" panose="020B0503020204020204" pitchFamily="34" charset="-122"/>
                <a:cs typeface="Arial" pitchFamily="34" charset="0"/>
              </a:rPr>
              <a:t>消费引导</a:t>
            </a:r>
            <a:endParaRPr lang="en-US" altLang="zh-CN" sz="2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教育培训引导</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生活消费引导</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文化消费引导</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zh-CN" altLang="en-US" sz="1400" kern="0" dirty="0">
                <a:solidFill>
                  <a:schemeClr val="tx1"/>
                </a:solidFill>
                <a:latin typeface="微软雅黑" panose="020B0503020204020204" pitchFamily="34" charset="-122"/>
                <a:ea typeface="微软雅黑" panose="020B0503020204020204" pitchFamily="34" charset="-122"/>
                <a:cs typeface="Arial" pitchFamily="34" charset="0"/>
              </a:rPr>
              <a:t>进口消费引导</a:t>
            </a:r>
            <a:endPar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endParaRPr>
          </a:p>
          <a:p>
            <a:pPr algn="ctr"/>
            <a:r>
              <a:rPr lang="en-US" altLang="zh-CN" sz="1400" kern="0" dirty="0">
                <a:solidFill>
                  <a:schemeClr val="tx1"/>
                </a:solidFill>
                <a:latin typeface="微软雅黑" panose="020B0503020204020204" pitchFamily="34" charset="-122"/>
                <a:ea typeface="微软雅黑" panose="020B0503020204020204" pitchFamily="34" charset="-122"/>
                <a:cs typeface="Arial" pitchFamily="34" charset="0"/>
              </a:rPr>
              <a:t>…</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29" name="矩形 28">
            <a:extLst>
              <a:ext uri="{FF2B5EF4-FFF2-40B4-BE49-F238E27FC236}">
                <a16:creationId xmlns:a16="http://schemas.microsoft.com/office/drawing/2014/main" id="{EF738E78-A2A9-4F49-8498-63D5D0B448E6}"/>
              </a:ext>
            </a:extLst>
          </p:cNvPr>
          <p:cNvSpPr/>
          <p:nvPr/>
        </p:nvSpPr>
        <p:spPr>
          <a:xfrm>
            <a:off x="6287002" y="2357651"/>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物价</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7" name="矩形 46">
            <a:extLst>
              <a:ext uri="{FF2B5EF4-FFF2-40B4-BE49-F238E27FC236}">
                <a16:creationId xmlns:a16="http://schemas.microsoft.com/office/drawing/2014/main" id="{260CC633-6439-46CF-A41C-7B36DA4AA632}"/>
              </a:ext>
            </a:extLst>
          </p:cNvPr>
          <p:cNvSpPr/>
          <p:nvPr/>
        </p:nvSpPr>
        <p:spPr>
          <a:xfrm>
            <a:off x="10296663"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质检</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497E2C93-558E-4685-B3C7-62EF0C0CFE58}"/>
              </a:ext>
            </a:extLst>
          </p:cNvPr>
          <p:cNvSpPr/>
          <p:nvPr/>
        </p:nvSpPr>
        <p:spPr>
          <a:xfrm>
            <a:off x="10552486"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食药监</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9" name="矩形 48">
            <a:extLst>
              <a:ext uri="{FF2B5EF4-FFF2-40B4-BE49-F238E27FC236}">
                <a16:creationId xmlns:a16="http://schemas.microsoft.com/office/drawing/2014/main" id="{14EE111F-30E8-4783-AA0F-4FEAF62C153D}"/>
              </a:ext>
            </a:extLst>
          </p:cNvPr>
          <p:cNvSpPr/>
          <p:nvPr/>
        </p:nvSpPr>
        <p:spPr>
          <a:xfrm>
            <a:off x="10813007" y="1013030"/>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消协</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0" name="矩形 49">
            <a:extLst>
              <a:ext uri="{FF2B5EF4-FFF2-40B4-BE49-F238E27FC236}">
                <a16:creationId xmlns:a16="http://schemas.microsoft.com/office/drawing/2014/main" id="{B2F9398E-F919-46E3-A351-1DEDAEC25623}"/>
              </a:ext>
            </a:extLst>
          </p:cNvPr>
          <p:cNvSpPr/>
          <p:nvPr/>
        </p:nvSpPr>
        <p:spPr>
          <a:xfrm>
            <a:off x="283692"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1" name="矩形 50">
            <a:extLst>
              <a:ext uri="{FF2B5EF4-FFF2-40B4-BE49-F238E27FC236}">
                <a16:creationId xmlns:a16="http://schemas.microsoft.com/office/drawing/2014/main" id="{7E5F9E4B-6D49-49FE-9A25-BE85AAE7A8C0}"/>
              </a:ext>
            </a:extLst>
          </p:cNvPr>
          <p:cNvSpPr/>
          <p:nvPr/>
        </p:nvSpPr>
        <p:spPr>
          <a:xfrm>
            <a:off x="544548"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卫生</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2" name="矩形 51">
            <a:extLst>
              <a:ext uri="{FF2B5EF4-FFF2-40B4-BE49-F238E27FC236}">
                <a16:creationId xmlns:a16="http://schemas.microsoft.com/office/drawing/2014/main" id="{35FFD9B8-CEF4-4849-8E8A-CABE5CC72384}"/>
              </a:ext>
            </a:extLst>
          </p:cNvPr>
          <p:cNvSpPr/>
          <p:nvPr/>
        </p:nvSpPr>
        <p:spPr>
          <a:xfrm>
            <a:off x="805404"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工商</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3" name="矩形 52">
            <a:extLst>
              <a:ext uri="{FF2B5EF4-FFF2-40B4-BE49-F238E27FC236}">
                <a16:creationId xmlns:a16="http://schemas.microsoft.com/office/drawing/2014/main" id="{4FA7BA81-B334-4CCB-8BF2-93FD9D309882}"/>
              </a:ext>
            </a:extLst>
          </p:cNvPr>
          <p:cNvSpPr/>
          <p:nvPr/>
        </p:nvSpPr>
        <p:spPr>
          <a:xfrm>
            <a:off x="1066260"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文化</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4" name="矩形 53">
            <a:extLst>
              <a:ext uri="{FF2B5EF4-FFF2-40B4-BE49-F238E27FC236}">
                <a16:creationId xmlns:a16="http://schemas.microsoft.com/office/drawing/2014/main" id="{AB9768AF-990B-4692-BA6B-A3A6F4C3C6AE}"/>
              </a:ext>
            </a:extLst>
          </p:cNvPr>
          <p:cNvSpPr/>
          <p:nvPr/>
        </p:nvSpPr>
        <p:spPr>
          <a:xfrm>
            <a:off x="1587972"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物价</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5" name="矩形 54">
            <a:extLst>
              <a:ext uri="{FF2B5EF4-FFF2-40B4-BE49-F238E27FC236}">
                <a16:creationId xmlns:a16="http://schemas.microsoft.com/office/drawing/2014/main" id="{0433771D-1839-4866-95A4-889AE96F2D8E}"/>
              </a:ext>
            </a:extLst>
          </p:cNvPr>
          <p:cNvSpPr/>
          <p:nvPr/>
        </p:nvSpPr>
        <p:spPr>
          <a:xfrm>
            <a:off x="1848828"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教育</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6" name="矩形 55">
            <a:extLst>
              <a:ext uri="{FF2B5EF4-FFF2-40B4-BE49-F238E27FC236}">
                <a16:creationId xmlns:a16="http://schemas.microsoft.com/office/drawing/2014/main" id="{D758FA38-F0C4-4719-A208-25E4EC83776B}"/>
              </a:ext>
            </a:extLst>
          </p:cNvPr>
          <p:cNvSpPr/>
          <p:nvPr/>
        </p:nvSpPr>
        <p:spPr>
          <a:xfrm>
            <a:off x="2109684"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旅游</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7" name="矩形 56">
            <a:extLst>
              <a:ext uri="{FF2B5EF4-FFF2-40B4-BE49-F238E27FC236}">
                <a16:creationId xmlns:a16="http://schemas.microsoft.com/office/drawing/2014/main" id="{1EB658E0-B7EF-4D67-B241-89AB00DDCB33}"/>
              </a:ext>
            </a:extLst>
          </p:cNvPr>
          <p:cNvSpPr/>
          <p:nvPr/>
        </p:nvSpPr>
        <p:spPr>
          <a:xfrm>
            <a:off x="2370540"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税务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8" name="矩形 57">
            <a:extLst>
              <a:ext uri="{FF2B5EF4-FFF2-40B4-BE49-F238E27FC236}">
                <a16:creationId xmlns:a16="http://schemas.microsoft.com/office/drawing/2014/main" id="{5C8E361A-B2B1-4E81-9D21-31006863D76A}"/>
              </a:ext>
            </a:extLst>
          </p:cNvPr>
          <p:cNvSpPr/>
          <p:nvPr/>
        </p:nvSpPr>
        <p:spPr>
          <a:xfrm>
            <a:off x="2631396"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农业</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9" name="矩形 58">
            <a:extLst>
              <a:ext uri="{FF2B5EF4-FFF2-40B4-BE49-F238E27FC236}">
                <a16:creationId xmlns:a16="http://schemas.microsoft.com/office/drawing/2014/main" id="{B5579C34-2245-4607-9B37-C8E0B0AFE4A3}"/>
              </a:ext>
            </a:extLst>
          </p:cNvPr>
          <p:cNvSpPr/>
          <p:nvPr/>
        </p:nvSpPr>
        <p:spPr>
          <a:xfrm>
            <a:off x="2892247"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畜牧</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0" name="矩形 59">
            <a:extLst>
              <a:ext uri="{FF2B5EF4-FFF2-40B4-BE49-F238E27FC236}">
                <a16:creationId xmlns:a16="http://schemas.microsoft.com/office/drawing/2014/main" id="{0EC78BD8-E2A9-44FD-AC3E-6ED4B841CA50}"/>
              </a:ext>
            </a:extLst>
          </p:cNvPr>
          <p:cNvSpPr/>
          <p:nvPr/>
        </p:nvSpPr>
        <p:spPr>
          <a:xfrm>
            <a:off x="1327116"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经信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FB207E7F-396B-46E9-A31E-A5A723392F37}"/>
              </a:ext>
            </a:extLst>
          </p:cNvPr>
          <p:cNvSpPr/>
          <p:nvPr/>
        </p:nvSpPr>
        <p:spPr>
          <a:xfrm>
            <a:off x="3156489"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质检</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2" name="矩形 61">
            <a:extLst>
              <a:ext uri="{FF2B5EF4-FFF2-40B4-BE49-F238E27FC236}">
                <a16:creationId xmlns:a16="http://schemas.microsoft.com/office/drawing/2014/main" id="{107219AB-9746-4C71-BD33-5CBC1E450B60}"/>
              </a:ext>
            </a:extLst>
          </p:cNvPr>
          <p:cNvSpPr/>
          <p:nvPr/>
        </p:nvSpPr>
        <p:spPr>
          <a:xfrm>
            <a:off x="3412312"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食药监</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3" name="矩形 62">
            <a:extLst>
              <a:ext uri="{FF2B5EF4-FFF2-40B4-BE49-F238E27FC236}">
                <a16:creationId xmlns:a16="http://schemas.microsoft.com/office/drawing/2014/main" id="{096C0BFB-3294-4F31-867A-1F9343269854}"/>
              </a:ext>
            </a:extLst>
          </p:cNvPr>
          <p:cNvSpPr/>
          <p:nvPr/>
        </p:nvSpPr>
        <p:spPr>
          <a:xfrm>
            <a:off x="3672833" y="1062887"/>
            <a:ext cx="237304" cy="79938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kern="0" dirty="0">
                <a:solidFill>
                  <a:schemeClr val="bg1"/>
                </a:solidFill>
                <a:latin typeface="微软雅黑" panose="020B0503020204020204" pitchFamily="34" charset="-122"/>
                <a:ea typeface="微软雅黑" panose="020B0503020204020204" pitchFamily="34" charset="-122"/>
                <a:cs typeface="Arial" pitchFamily="34" charset="0"/>
              </a:rPr>
              <a:t>消协</a:t>
            </a:r>
            <a:endParaRPr lang="zh-CN" altLang="en-US" sz="1400" dirty="0">
              <a:solidFill>
                <a:schemeClr val="bg1"/>
              </a:solidFill>
              <a:latin typeface="微软雅黑" panose="020B0503020204020204" pitchFamily="34" charset="-122"/>
              <a:ea typeface="微软雅黑" panose="020B0503020204020204" pitchFamily="34" charset="-122"/>
            </a:endParaRPr>
          </a:p>
        </p:txBody>
      </p:sp>
      <p:cxnSp>
        <p:nvCxnSpPr>
          <p:cNvPr id="65" name="直接连接符 64">
            <a:extLst>
              <a:ext uri="{FF2B5EF4-FFF2-40B4-BE49-F238E27FC236}">
                <a16:creationId xmlns:a16="http://schemas.microsoft.com/office/drawing/2014/main" id="{8088895B-FBBB-4186-8B56-3E2913612ECD}"/>
              </a:ext>
            </a:extLst>
          </p:cNvPr>
          <p:cNvCxnSpPr>
            <a:stCxn id="3" idx="0"/>
            <a:endCxn id="50" idx="2"/>
          </p:cNvCxnSpPr>
          <p:nvPr/>
        </p:nvCxnSpPr>
        <p:spPr>
          <a:xfrm flipH="1" flipV="1">
            <a:off x="402344" y="1862269"/>
            <a:ext cx="1156974"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66" name="直接连接符 65">
            <a:extLst>
              <a:ext uri="{FF2B5EF4-FFF2-40B4-BE49-F238E27FC236}">
                <a16:creationId xmlns:a16="http://schemas.microsoft.com/office/drawing/2014/main" id="{3EFB4140-4B0F-49E2-B1E3-BEA2AF4F507B}"/>
              </a:ext>
            </a:extLst>
          </p:cNvPr>
          <p:cNvCxnSpPr>
            <a:cxnSpLocks/>
            <a:stCxn id="3" idx="0"/>
            <a:endCxn id="51" idx="2"/>
          </p:cNvCxnSpPr>
          <p:nvPr/>
        </p:nvCxnSpPr>
        <p:spPr>
          <a:xfrm flipH="1" flipV="1">
            <a:off x="663200" y="1862269"/>
            <a:ext cx="896118"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69" name="直接连接符 68">
            <a:extLst>
              <a:ext uri="{FF2B5EF4-FFF2-40B4-BE49-F238E27FC236}">
                <a16:creationId xmlns:a16="http://schemas.microsoft.com/office/drawing/2014/main" id="{636E25AF-7F16-46B5-8634-CDBF9BD1B33F}"/>
              </a:ext>
            </a:extLst>
          </p:cNvPr>
          <p:cNvCxnSpPr>
            <a:cxnSpLocks/>
            <a:stCxn id="3" idx="0"/>
            <a:endCxn id="52" idx="2"/>
          </p:cNvCxnSpPr>
          <p:nvPr/>
        </p:nvCxnSpPr>
        <p:spPr>
          <a:xfrm flipH="1" flipV="1">
            <a:off x="924056" y="1862269"/>
            <a:ext cx="635262"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72" name="直接连接符 71">
            <a:extLst>
              <a:ext uri="{FF2B5EF4-FFF2-40B4-BE49-F238E27FC236}">
                <a16:creationId xmlns:a16="http://schemas.microsoft.com/office/drawing/2014/main" id="{5CE915B7-C892-4EE8-8AAE-938A3221AD0A}"/>
              </a:ext>
            </a:extLst>
          </p:cNvPr>
          <p:cNvCxnSpPr>
            <a:cxnSpLocks/>
            <a:stCxn id="3" idx="0"/>
            <a:endCxn id="53" idx="2"/>
          </p:cNvCxnSpPr>
          <p:nvPr/>
        </p:nvCxnSpPr>
        <p:spPr>
          <a:xfrm flipH="1" flipV="1">
            <a:off x="1184912" y="1862269"/>
            <a:ext cx="374406"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75" name="直接连接符 74">
            <a:extLst>
              <a:ext uri="{FF2B5EF4-FFF2-40B4-BE49-F238E27FC236}">
                <a16:creationId xmlns:a16="http://schemas.microsoft.com/office/drawing/2014/main" id="{2F17840F-E88A-4FE6-8751-7F2875B97C65}"/>
              </a:ext>
            </a:extLst>
          </p:cNvPr>
          <p:cNvCxnSpPr>
            <a:cxnSpLocks/>
            <a:stCxn id="3" idx="0"/>
            <a:endCxn id="60" idx="2"/>
          </p:cNvCxnSpPr>
          <p:nvPr/>
        </p:nvCxnSpPr>
        <p:spPr>
          <a:xfrm flipH="1" flipV="1">
            <a:off x="1445768" y="1862269"/>
            <a:ext cx="113550"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78" name="直接连接符 77">
            <a:extLst>
              <a:ext uri="{FF2B5EF4-FFF2-40B4-BE49-F238E27FC236}">
                <a16:creationId xmlns:a16="http://schemas.microsoft.com/office/drawing/2014/main" id="{7C66F665-C329-472A-9AA0-FB0B5BD01D2D}"/>
              </a:ext>
            </a:extLst>
          </p:cNvPr>
          <p:cNvCxnSpPr>
            <a:cxnSpLocks/>
            <a:stCxn id="3" idx="0"/>
            <a:endCxn id="54" idx="2"/>
          </p:cNvCxnSpPr>
          <p:nvPr/>
        </p:nvCxnSpPr>
        <p:spPr>
          <a:xfrm flipV="1">
            <a:off x="1559318" y="1862269"/>
            <a:ext cx="147306"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81" name="直接连接符 80">
            <a:extLst>
              <a:ext uri="{FF2B5EF4-FFF2-40B4-BE49-F238E27FC236}">
                <a16:creationId xmlns:a16="http://schemas.microsoft.com/office/drawing/2014/main" id="{BD4F6E2B-8830-4A68-8504-4721D24B1C7C}"/>
              </a:ext>
            </a:extLst>
          </p:cNvPr>
          <p:cNvCxnSpPr>
            <a:cxnSpLocks/>
            <a:stCxn id="3" idx="0"/>
            <a:endCxn id="55" idx="2"/>
          </p:cNvCxnSpPr>
          <p:nvPr/>
        </p:nvCxnSpPr>
        <p:spPr>
          <a:xfrm flipV="1">
            <a:off x="1559318" y="1862269"/>
            <a:ext cx="408162"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84" name="直接连接符 83">
            <a:extLst>
              <a:ext uri="{FF2B5EF4-FFF2-40B4-BE49-F238E27FC236}">
                <a16:creationId xmlns:a16="http://schemas.microsoft.com/office/drawing/2014/main" id="{65E92DA2-A4A4-43F4-92A7-9EA131F765FC}"/>
              </a:ext>
            </a:extLst>
          </p:cNvPr>
          <p:cNvCxnSpPr>
            <a:cxnSpLocks/>
            <a:stCxn id="3" idx="0"/>
            <a:endCxn id="56" idx="2"/>
          </p:cNvCxnSpPr>
          <p:nvPr/>
        </p:nvCxnSpPr>
        <p:spPr>
          <a:xfrm flipV="1">
            <a:off x="1559318" y="1862269"/>
            <a:ext cx="669018"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87" name="直接连接符 86">
            <a:extLst>
              <a:ext uri="{FF2B5EF4-FFF2-40B4-BE49-F238E27FC236}">
                <a16:creationId xmlns:a16="http://schemas.microsoft.com/office/drawing/2014/main" id="{C6C50706-B356-409E-B9E7-5E8DC5684083}"/>
              </a:ext>
            </a:extLst>
          </p:cNvPr>
          <p:cNvCxnSpPr>
            <a:cxnSpLocks/>
            <a:stCxn id="3" idx="0"/>
            <a:endCxn id="57" idx="2"/>
          </p:cNvCxnSpPr>
          <p:nvPr/>
        </p:nvCxnSpPr>
        <p:spPr>
          <a:xfrm flipV="1">
            <a:off x="1559318" y="1862269"/>
            <a:ext cx="929874"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90" name="直接连接符 89">
            <a:extLst>
              <a:ext uri="{FF2B5EF4-FFF2-40B4-BE49-F238E27FC236}">
                <a16:creationId xmlns:a16="http://schemas.microsoft.com/office/drawing/2014/main" id="{3BF52E7D-CB0A-4ABB-99F7-F55EE2E92B72}"/>
              </a:ext>
            </a:extLst>
          </p:cNvPr>
          <p:cNvCxnSpPr>
            <a:cxnSpLocks/>
            <a:stCxn id="3" idx="0"/>
            <a:endCxn id="58" idx="2"/>
          </p:cNvCxnSpPr>
          <p:nvPr/>
        </p:nvCxnSpPr>
        <p:spPr>
          <a:xfrm flipV="1">
            <a:off x="1559318" y="1862269"/>
            <a:ext cx="1190730"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93" name="直接连接符 92">
            <a:extLst>
              <a:ext uri="{FF2B5EF4-FFF2-40B4-BE49-F238E27FC236}">
                <a16:creationId xmlns:a16="http://schemas.microsoft.com/office/drawing/2014/main" id="{173DBF39-1F68-4370-A1DE-6025E76A15EB}"/>
              </a:ext>
            </a:extLst>
          </p:cNvPr>
          <p:cNvCxnSpPr>
            <a:cxnSpLocks/>
            <a:stCxn id="3" idx="0"/>
            <a:endCxn id="59" idx="2"/>
          </p:cNvCxnSpPr>
          <p:nvPr/>
        </p:nvCxnSpPr>
        <p:spPr>
          <a:xfrm flipV="1">
            <a:off x="1559318" y="1862269"/>
            <a:ext cx="1451581"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96" name="直接连接符 95">
            <a:extLst>
              <a:ext uri="{FF2B5EF4-FFF2-40B4-BE49-F238E27FC236}">
                <a16:creationId xmlns:a16="http://schemas.microsoft.com/office/drawing/2014/main" id="{6B8230D9-1F65-4EE0-AF4D-21057B0A113E}"/>
              </a:ext>
            </a:extLst>
          </p:cNvPr>
          <p:cNvCxnSpPr>
            <a:cxnSpLocks/>
            <a:stCxn id="3" idx="0"/>
            <a:endCxn id="61" idx="2"/>
          </p:cNvCxnSpPr>
          <p:nvPr/>
        </p:nvCxnSpPr>
        <p:spPr>
          <a:xfrm flipV="1">
            <a:off x="1559318" y="1862269"/>
            <a:ext cx="1715823"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99" name="直接连接符 98">
            <a:extLst>
              <a:ext uri="{FF2B5EF4-FFF2-40B4-BE49-F238E27FC236}">
                <a16:creationId xmlns:a16="http://schemas.microsoft.com/office/drawing/2014/main" id="{5468DC47-0C83-48B6-A62E-16717A0B9CA6}"/>
              </a:ext>
            </a:extLst>
          </p:cNvPr>
          <p:cNvCxnSpPr>
            <a:cxnSpLocks/>
            <a:stCxn id="3" idx="0"/>
            <a:endCxn id="62" idx="2"/>
          </p:cNvCxnSpPr>
          <p:nvPr/>
        </p:nvCxnSpPr>
        <p:spPr>
          <a:xfrm flipV="1">
            <a:off x="1559318" y="1862269"/>
            <a:ext cx="1971646"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2" name="直接连接符 101">
            <a:extLst>
              <a:ext uri="{FF2B5EF4-FFF2-40B4-BE49-F238E27FC236}">
                <a16:creationId xmlns:a16="http://schemas.microsoft.com/office/drawing/2014/main" id="{0BBD30BE-D1EC-4DDE-AE5B-5AD6A894FEBE}"/>
              </a:ext>
            </a:extLst>
          </p:cNvPr>
          <p:cNvCxnSpPr>
            <a:cxnSpLocks/>
            <a:stCxn id="3" idx="0"/>
            <a:endCxn id="63" idx="2"/>
          </p:cNvCxnSpPr>
          <p:nvPr/>
        </p:nvCxnSpPr>
        <p:spPr>
          <a:xfrm flipV="1">
            <a:off x="1559318" y="1862269"/>
            <a:ext cx="2232167"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5" name="直接连接符 104">
            <a:extLst>
              <a:ext uri="{FF2B5EF4-FFF2-40B4-BE49-F238E27FC236}">
                <a16:creationId xmlns:a16="http://schemas.microsoft.com/office/drawing/2014/main" id="{E14FD83A-2FC0-401D-9978-A3524419A7B7}"/>
              </a:ext>
            </a:extLst>
          </p:cNvPr>
          <p:cNvCxnSpPr>
            <a:cxnSpLocks/>
            <a:stCxn id="13" idx="0"/>
            <a:endCxn id="15" idx="2"/>
          </p:cNvCxnSpPr>
          <p:nvPr/>
        </p:nvCxnSpPr>
        <p:spPr>
          <a:xfrm flipH="1" flipV="1">
            <a:off x="7542518" y="1812412"/>
            <a:ext cx="392883"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6" name="直接连接符 105">
            <a:extLst>
              <a:ext uri="{FF2B5EF4-FFF2-40B4-BE49-F238E27FC236}">
                <a16:creationId xmlns:a16="http://schemas.microsoft.com/office/drawing/2014/main" id="{A361A666-3F8F-4C1C-B0E8-1CB53B3CEABC}"/>
              </a:ext>
            </a:extLst>
          </p:cNvPr>
          <p:cNvCxnSpPr>
            <a:cxnSpLocks/>
            <a:stCxn id="13" idx="0"/>
            <a:endCxn id="16" idx="2"/>
          </p:cNvCxnSpPr>
          <p:nvPr/>
        </p:nvCxnSpPr>
        <p:spPr>
          <a:xfrm flipH="1" flipV="1">
            <a:off x="7803374" y="1812412"/>
            <a:ext cx="132027"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7" name="直接连接符 106">
            <a:extLst>
              <a:ext uri="{FF2B5EF4-FFF2-40B4-BE49-F238E27FC236}">
                <a16:creationId xmlns:a16="http://schemas.microsoft.com/office/drawing/2014/main" id="{0D412041-C40B-4A66-B5C8-AFCADE929D1C}"/>
              </a:ext>
            </a:extLst>
          </p:cNvPr>
          <p:cNvCxnSpPr>
            <a:cxnSpLocks/>
            <a:stCxn id="13" idx="0"/>
            <a:endCxn id="17" idx="2"/>
          </p:cNvCxnSpPr>
          <p:nvPr/>
        </p:nvCxnSpPr>
        <p:spPr>
          <a:xfrm flipV="1">
            <a:off x="7935401" y="1812412"/>
            <a:ext cx="128829"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8" name="直接连接符 107">
            <a:extLst>
              <a:ext uri="{FF2B5EF4-FFF2-40B4-BE49-F238E27FC236}">
                <a16:creationId xmlns:a16="http://schemas.microsoft.com/office/drawing/2014/main" id="{57E7CE9A-94AE-477C-852D-58B4A315D253}"/>
              </a:ext>
            </a:extLst>
          </p:cNvPr>
          <p:cNvCxnSpPr>
            <a:cxnSpLocks/>
            <a:stCxn id="13" idx="0"/>
            <a:endCxn id="18" idx="2"/>
          </p:cNvCxnSpPr>
          <p:nvPr/>
        </p:nvCxnSpPr>
        <p:spPr>
          <a:xfrm flipV="1">
            <a:off x="7935401" y="1812412"/>
            <a:ext cx="389685"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09" name="直接连接符 108">
            <a:extLst>
              <a:ext uri="{FF2B5EF4-FFF2-40B4-BE49-F238E27FC236}">
                <a16:creationId xmlns:a16="http://schemas.microsoft.com/office/drawing/2014/main" id="{E07F7F62-9F14-4726-9572-001D30A26DD7}"/>
              </a:ext>
            </a:extLst>
          </p:cNvPr>
          <p:cNvCxnSpPr>
            <a:cxnSpLocks/>
            <a:stCxn id="13" idx="0"/>
            <a:endCxn id="27" idx="2"/>
          </p:cNvCxnSpPr>
          <p:nvPr/>
        </p:nvCxnSpPr>
        <p:spPr>
          <a:xfrm flipV="1">
            <a:off x="7935401" y="1812412"/>
            <a:ext cx="650541"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0" name="直接连接符 109">
            <a:extLst>
              <a:ext uri="{FF2B5EF4-FFF2-40B4-BE49-F238E27FC236}">
                <a16:creationId xmlns:a16="http://schemas.microsoft.com/office/drawing/2014/main" id="{CA408105-C2FD-4441-9469-01B3DD0A9321}"/>
              </a:ext>
            </a:extLst>
          </p:cNvPr>
          <p:cNvCxnSpPr>
            <a:cxnSpLocks/>
            <a:stCxn id="13" idx="0"/>
            <a:endCxn id="19" idx="2"/>
          </p:cNvCxnSpPr>
          <p:nvPr/>
        </p:nvCxnSpPr>
        <p:spPr>
          <a:xfrm flipV="1">
            <a:off x="7935401" y="1812412"/>
            <a:ext cx="911397"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1" name="直接连接符 110">
            <a:extLst>
              <a:ext uri="{FF2B5EF4-FFF2-40B4-BE49-F238E27FC236}">
                <a16:creationId xmlns:a16="http://schemas.microsoft.com/office/drawing/2014/main" id="{8AB449A7-CE17-43B8-9B38-703C2BA725E6}"/>
              </a:ext>
            </a:extLst>
          </p:cNvPr>
          <p:cNvCxnSpPr>
            <a:cxnSpLocks/>
            <a:stCxn id="13" idx="0"/>
            <a:endCxn id="20" idx="2"/>
          </p:cNvCxnSpPr>
          <p:nvPr/>
        </p:nvCxnSpPr>
        <p:spPr>
          <a:xfrm flipV="1">
            <a:off x="7935401" y="1812412"/>
            <a:ext cx="1172253"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2" name="直接连接符 111">
            <a:extLst>
              <a:ext uri="{FF2B5EF4-FFF2-40B4-BE49-F238E27FC236}">
                <a16:creationId xmlns:a16="http://schemas.microsoft.com/office/drawing/2014/main" id="{C4E5F3A5-A1D8-446D-B764-261ECD105C6F}"/>
              </a:ext>
            </a:extLst>
          </p:cNvPr>
          <p:cNvCxnSpPr>
            <a:cxnSpLocks/>
            <a:stCxn id="13" idx="0"/>
            <a:endCxn id="21" idx="2"/>
          </p:cNvCxnSpPr>
          <p:nvPr/>
        </p:nvCxnSpPr>
        <p:spPr>
          <a:xfrm flipV="1">
            <a:off x="7935401" y="1812412"/>
            <a:ext cx="1433109"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3" name="直接连接符 112">
            <a:extLst>
              <a:ext uri="{FF2B5EF4-FFF2-40B4-BE49-F238E27FC236}">
                <a16:creationId xmlns:a16="http://schemas.microsoft.com/office/drawing/2014/main" id="{286EC4B5-0FAF-4758-9D02-FD61D73CD132}"/>
              </a:ext>
            </a:extLst>
          </p:cNvPr>
          <p:cNvCxnSpPr>
            <a:cxnSpLocks/>
            <a:stCxn id="13" idx="0"/>
            <a:endCxn id="24" idx="2"/>
          </p:cNvCxnSpPr>
          <p:nvPr/>
        </p:nvCxnSpPr>
        <p:spPr>
          <a:xfrm flipV="1">
            <a:off x="7935401" y="1812412"/>
            <a:ext cx="1693965"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4" name="直接连接符 113">
            <a:extLst>
              <a:ext uri="{FF2B5EF4-FFF2-40B4-BE49-F238E27FC236}">
                <a16:creationId xmlns:a16="http://schemas.microsoft.com/office/drawing/2014/main" id="{F6F9C1FC-B69C-417E-95CA-EA21C0FAF50B}"/>
              </a:ext>
            </a:extLst>
          </p:cNvPr>
          <p:cNvCxnSpPr>
            <a:cxnSpLocks/>
            <a:endCxn id="25" idx="2"/>
          </p:cNvCxnSpPr>
          <p:nvPr/>
        </p:nvCxnSpPr>
        <p:spPr>
          <a:xfrm flipV="1">
            <a:off x="7916491" y="1812412"/>
            <a:ext cx="1973731" cy="1994774"/>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5" name="直接连接符 114">
            <a:extLst>
              <a:ext uri="{FF2B5EF4-FFF2-40B4-BE49-F238E27FC236}">
                <a16:creationId xmlns:a16="http://schemas.microsoft.com/office/drawing/2014/main" id="{1EBE4A5E-8C2D-431F-92DE-90DBFD0B72AC}"/>
              </a:ext>
            </a:extLst>
          </p:cNvPr>
          <p:cNvCxnSpPr>
            <a:cxnSpLocks/>
            <a:stCxn id="13" idx="0"/>
            <a:endCxn id="26" idx="2"/>
          </p:cNvCxnSpPr>
          <p:nvPr/>
        </p:nvCxnSpPr>
        <p:spPr>
          <a:xfrm flipV="1">
            <a:off x="7935401" y="1812412"/>
            <a:ext cx="2215672"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6" name="直接连接符 115">
            <a:extLst>
              <a:ext uri="{FF2B5EF4-FFF2-40B4-BE49-F238E27FC236}">
                <a16:creationId xmlns:a16="http://schemas.microsoft.com/office/drawing/2014/main" id="{BCAFEA37-E7E3-4A1A-BB38-576BC22682E3}"/>
              </a:ext>
            </a:extLst>
          </p:cNvPr>
          <p:cNvCxnSpPr>
            <a:cxnSpLocks/>
            <a:stCxn id="13" idx="0"/>
            <a:endCxn id="47" idx="2"/>
          </p:cNvCxnSpPr>
          <p:nvPr/>
        </p:nvCxnSpPr>
        <p:spPr>
          <a:xfrm flipV="1">
            <a:off x="7935401" y="1812412"/>
            <a:ext cx="2479914"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7" name="直接连接符 116">
            <a:extLst>
              <a:ext uri="{FF2B5EF4-FFF2-40B4-BE49-F238E27FC236}">
                <a16:creationId xmlns:a16="http://schemas.microsoft.com/office/drawing/2014/main" id="{1EDA304A-A3E8-4F1D-81B0-56E3FF65B1EB}"/>
              </a:ext>
            </a:extLst>
          </p:cNvPr>
          <p:cNvCxnSpPr>
            <a:cxnSpLocks/>
            <a:stCxn id="13" idx="0"/>
            <a:endCxn id="48" idx="2"/>
          </p:cNvCxnSpPr>
          <p:nvPr/>
        </p:nvCxnSpPr>
        <p:spPr>
          <a:xfrm flipV="1">
            <a:off x="7935401" y="1812412"/>
            <a:ext cx="2735737"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18" name="直接连接符 117">
            <a:extLst>
              <a:ext uri="{FF2B5EF4-FFF2-40B4-BE49-F238E27FC236}">
                <a16:creationId xmlns:a16="http://schemas.microsoft.com/office/drawing/2014/main" id="{43B9300D-221A-4965-99AF-13E5D1BD88F8}"/>
              </a:ext>
            </a:extLst>
          </p:cNvPr>
          <p:cNvCxnSpPr>
            <a:cxnSpLocks/>
            <a:stCxn id="13" idx="0"/>
            <a:endCxn id="49" idx="2"/>
          </p:cNvCxnSpPr>
          <p:nvPr/>
        </p:nvCxnSpPr>
        <p:spPr>
          <a:xfrm flipV="1">
            <a:off x="7935401" y="1812412"/>
            <a:ext cx="2996258"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48" name="直接连接符 147">
            <a:extLst>
              <a:ext uri="{FF2B5EF4-FFF2-40B4-BE49-F238E27FC236}">
                <a16:creationId xmlns:a16="http://schemas.microsoft.com/office/drawing/2014/main" id="{DF99A039-57BF-49BE-BD14-EDE8673FDDF0}"/>
              </a:ext>
            </a:extLst>
          </p:cNvPr>
          <p:cNvCxnSpPr>
            <a:cxnSpLocks/>
            <a:stCxn id="13" idx="0"/>
            <a:endCxn id="14" idx="2"/>
          </p:cNvCxnSpPr>
          <p:nvPr/>
        </p:nvCxnSpPr>
        <p:spPr>
          <a:xfrm flipH="1" flipV="1">
            <a:off x="7281662" y="1812412"/>
            <a:ext cx="653739"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1" name="直接连接符 150">
            <a:extLst>
              <a:ext uri="{FF2B5EF4-FFF2-40B4-BE49-F238E27FC236}">
                <a16:creationId xmlns:a16="http://schemas.microsoft.com/office/drawing/2014/main" id="{E10BD529-F4AC-45CF-9275-BDDADD7A607B}"/>
              </a:ext>
            </a:extLst>
          </p:cNvPr>
          <p:cNvCxnSpPr>
            <a:cxnSpLocks/>
            <a:stCxn id="28" idx="0"/>
            <a:endCxn id="14" idx="2"/>
          </p:cNvCxnSpPr>
          <p:nvPr/>
        </p:nvCxnSpPr>
        <p:spPr>
          <a:xfrm flipH="1" flipV="1">
            <a:off x="7281662" y="1812412"/>
            <a:ext cx="2779101"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4" name="直接连接符 153">
            <a:extLst>
              <a:ext uri="{FF2B5EF4-FFF2-40B4-BE49-F238E27FC236}">
                <a16:creationId xmlns:a16="http://schemas.microsoft.com/office/drawing/2014/main" id="{9C99362A-D298-4444-86D8-28A6A7B21468}"/>
              </a:ext>
            </a:extLst>
          </p:cNvPr>
          <p:cNvCxnSpPr>
            <a:cxnSpLocks/>
            <a:stCxn id="28" idx="0"/>
            <a:endCxn id="15" idx="2"/>
          </p:cNvCxnSpPr>
          <p:nvPr/>
        </p:nvCxnSpPr>
        <p:spPr>
          <a:xfrm flipH="1" flipV="1">
            <a:off x="7542518" y="1812412"/>
            <a:ext cx="2518245"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57" name="直接连接符 156">
            <a:extLst>
              <a:ext uri="{FF2B5EF4-FFF2-40B4-BE49-F238E27FC236}">
                <a16:creationId xmlns:a16="http://schemas.microsoft.com/office/drawing/2014/main" id="{7CCB7085-B9CA-410E-ABFF-3531B42876A6}"/>
              </a:ext>
            </a:extLst>
          </p:cNvPr>
          <p:cNvCxnSpPr>
            <a:cxnSpLocks/>
            <a:stCxn id="28" idx="0"/>
            <a:endCxn id="16" idx="2"/>
          </p:cNvCxnSpPr>
          <p:nvPr/>
        </p:nvCxnSpPr>
        <p:spPr>
          <a:xfrm flipH="1" flipV="1">
            <a:off x="7803374" y="1812412"/>
            <a:ext cx="2257389"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0" name="直接连接符 159">
            <a:extLst>
              <a:ext uri="{FF2B5EF4-FFF2-40B4-BE49-F238E27FC236}">
                <a16:creationId xmlns:a16="http://schemas.microsoft.com/office/drawing/2014/main" id="{29C59B61-AE93-477D-A2C0-F200D9D43064}"/>
              </a:ext>
            </a:extLst>
          </p:cNvPr>
          <p:cNvCxnSpPr>
            <a:cxnSpLocks/>
            <a:stCxn id="28" idx="0"/>
            <a:endCxn id="17" idx="2"/>
          </p:cNvCxnSpPr>
          <p:nvPr/>
        </p:nvCxnSpPr>
        <p:spPr>
          <a:xfrm flipH="1" flipV="1">
            <a:off x="8064230" y="1812412"/>
            <a:ext cx="1996533"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3" name="直接连接符 162">
            <a:extLst>
              <a:ext uri="{FF2B5EF4-FFF2-40B4-BE49-F238E27FC236}">
                <a16:creationId xmlns:a16="http://schemas.microsoft.com/office/drawing/2014/main" id="{83DC3308-A53F-4E5E-B2F0-0E5D1D2531FD}"/>
              </a:ext>
            </a:extLst>
          </p:cNvPr>
          <p:cNvCxnSpPr>
            <a:cxnSpLocks/>
            <a:stCxn id="28" idx="0"/>
            <a:endCxn id="18" idx="2"/>
          </p:cNvCxnSpPr>
          <p:nvPr/>
        </p:nvCxnSpPr>
        <p:spPr>
          <a:xfrm flipH="1" flipV="1">
            <a:off x="8325086" y="1812412"/>
            <a:ext cx="1735677"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6" name="直接连接符 165">
            <a:extLst>
              <a:ext uri="{FF2B5EF4-FFF2-40B4-BE49-F238E27FC236}">
                <a16:creationId xmlns:a16="http://schemas.microsoft.com/office/drawing/2014/main" id="{2FAB0B80-35E1-4D04-9E6C-B2D4A57390EB}"/>
              </a:ext>
            </a:extLst>
          </p:cNvPr>
          <p:cNvCxnSpPr>
            <a:cxnSpLocks/>
            <a:stCxn id="28" idx="0"/>
            <a:endCxn id="27" idx="2"/>
          </p:cNvCxnSpPr>
          <p:nvPr/>
        </p:nvCxnSpPr>
        <p:spPr>
          <a:xfrm flipH="1" flipV="1">
            <a:off x="8585942" y="1812412"/>
            <a:ext cx="1474821"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69" name="直接连接符 168">
            <a:extLst>
              <a:ext uri="{FF2B5EF4-FFF2-40B4-BE49-F238E27FC236}">
                <a16:creationId xmlns:a16="http://schemas.microsoft.com/office/drawing/2014/main" id="{35D5E312-B1AC-46BE-AF64-08B091D0948F}"/>
              </a:ext>
            </a:extLst>
          </p:cNvPr>
          <p:cNvCxnSpPr>
            <a:cxnSpLocks/>
            <a:stCxn id="28" idx="0"/>
            <a:endCxn id="19" idx="2"/>
          </p:cNvCxnSpPr>
          <p:nvPr/>
        </p:nvCxnSpPr>
        <p:spPr>
          <a:xfrm flipH="1" flipV="1">
            <a:off x="8846798" y="1812412"/>
            <a:ext cx="1213965"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2" name="直接连接符 171">
            <a:extLst>
              <a:ext uri="{FF2B5EF4-FFF2-40B4-BE49-F238E27FC236}">
                <a16:creationId xmlns:a16="http://schemas.microsoft.com/office/drawing/2014/main" id="{9239F1FC-4BCB-42A1-B2F7-D8E5D6F05094}"/>
              </a:ext>
            </a:extLst>
          </p:cNvPr>
          <p:cNvCxnSpPr>
            <a:cxnSpLocks/>
            <a:stCxn id="28" idx="0"/>
            <a:endCxn id="20" idx="2"/>
          </p:cNvCxnSpPr>
          <p:nvPr/>
        </p:nvCxnSpPr>
        <p:spPr>
          <a:xfrm flipH="1" flipV="1">
            <a:off x="9107654" y="1812412"/>
            <a:ext cx="953109"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5" name="直接连接符 174">
            <a:extLst>
              <a:ext uri="{FF2B5EF4-FFF2-40B4-BE49-F238E27FC236}">
                <a16:creationId xmlns:a16="http://schemas.microsoft.com/office/drawing/2014/main" id="{47C69C08-CACB-469D-9522-6D8035E6715D}"/>
              </a:ext>
            </a:extLst>
          </p:cNvPr>
          <p:cNvCxnSpPr>
            <a:cxnSpLocks/>
            <a:stCxn id="28" idx="0"/>
            <a:endCxn id="21" idx="2"/>
          </p:cNvCxnSpPr>
          <p:nvPr/>
        </p:nvCxnSpPr>
        <p:spPr>
          <a:xfrm flipH="1" flipV="1">
            <a:off x="9368510" y="1812412"/>
            <a:ext cx="692253"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78" name="直接连接符 177">
            <a:extLst>
              <a:ext uri="{FF2B5EF4-FFF2-40B4-BE49-F238E27FC236}">
                <a16:creationId xmlns:a16="http://schemas.microsoft.com/office/drawing/2014/main" id="{38EE72FE-A677-4B1F-8DCE-B4914D0F5801}"/>
              </a:ext>
            </a:extLst>
          </p:cNvPr>
          <p:cNvCxnSpPr>
            <a:cxnSpLocks/>
            <a:stCxn id="28" idx="0"/>
            <a:endCxn id="24" idx="2"/>
          </p:cNvCxnSpPr>
          <p:nvPr/>
        </p:nvCxnSpPr>
        <p:spPr>
          <a:xfrm flipH="1" flipV="1">
            <a:off x="9629366" y="1812412"/>
            <a:ext cx="431397"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81" name="直接连接符 180">
            <a:extLst>
              <a:ext uri="{FF2B5EF4-FFF2-40B4-BE49-F238E27FC236}">
                <a16:creationId xmlns:a16="http://schemas.microsoft.com/office/drawing/2014/main" id="{FCF2E4EF-0C3F-4A89-9855-4B0AF970E1E6}"/>
              </a:ext>
            </a:extLst>
          </p:cNvPr>
          <p:cNvCxnSpPr>
            <a:cxnSpLocks/>
            <a:stCxn id="28" idx="0"/>
            <a:endCxn id="25" idx="2"/>
          </p:cNvCxnSpPr>
          <p:nvPr/>
        </p:nvCxnSpPr>
        <p:spPr>
          <a:xfrm flipH="1" flipV="1">
            <a:off x="9890222" y="1812412"/>
            <a:ext cx="170541"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84" name="直接连接符 183">
            <a:extLst>
              <a:ext uri="{FF2B5EF4-FFF2-40B4-BE49-F238E27FC236}">
                <a16:creationId xmlns:a16="http://schemas.microsoft.com/office/drawing/2014/main" id="{1205E940-20C7-4B24-8E8A-93F61359B019}"/>
              </a:ext>
            </a:extLst>
          </p:cNvPr>
          <p:cNvCxnSpPr>
            <a:cxnSpLocks/>
            <a:stCxn id="28" idx="0"/>
            <a:endCxn id="26" idx="2"/>
          </p:cNvCxnSpPr>
          <p:nvPr/>
        </p:nvCxnSpPr>
        <p:spPr>
          <a:xfrm flipV="1">
            <a:off x="10060763" y="1812412"/>
            <a:ext cx="90310"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87" name="直接连接符 186">
            <a:extLst>
              <a:ext uri="{FF2B5EF4-FFF2-40B4-BE49-F238E27FC236}">
                <a16:creationId xmlns:a16="http://schemas.microsoft.com/office/drawing/2014/main" id="{42EA5DA9-DC81-4E3A-906C-2DE4BB04AF68}"/>
              </a:ext>
            </a:extLst>
          </p:cNvPr>
          <p:cNvCxnSpPr>
            <a:cxnSpLocks/>
            <a:stCxn id="28" idx="0"/>
            <a:endCxn id="47" idx="2"/>
          </p:cNvCxnSpPr>
          <p:nvPr/>
        </p:nvCxnSpPr>
        <p:spPr>
          <a:xfrm flipV="1">
            <a:off x="10060763" y="1812412"/>
            <a:ext cx="354552"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90" name="直接连接符 189">
            <a:extLst>
              <a:ext uri="{FF2B5EF4-FFF2-40B4-BE49-F238E27FC236}">
                <a16:creationId xmlns:a16="http://schemas.microsoft.com/office/drawing/2014/main" id="{22B6E78D-3618-4633-A8FC-372922C84495}"/>
              </a:ext>
            </a:extLst>
          </p:cNvPr>
          <p:cNvCxnSpPr>
            <a:cxnSpLocks/>
            <a:stCxn id="28" idx="0"/>
            <a:endCxn id="48" idx="2"/>
          </p:cNvCxnSpPr>
          <p:nvPr/>
        </p:nvCxnSpPr>
        <p:spPr>
          <a:xfrm flipV="1">
            <a:off x="10060763" y="1812412"/>
            <a:ext cx="610375"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93" name="直接连接符 192">
            <a:extLst>
              <a:ext uri="{FF2B5EF4-FFF2-40B4-BE49-F238E27FC236}">
                <a16:creationId xmlns:a16="http://schemas.microsoft.com/office/drawing/2014/main" id="{CC5FEA1A-D128-4729-A638-AD6C51BC903B}"/>
              </a:ext>
            </a:extLst>
          </p:cNvPr>
          <p:cNvCxnSpPr>
            <a:cxnSpLocks/>
            <a:stCxn id="28" idx="0"/>
            <a:endCxn id="49" idx="2"/>
          </p:cNvCxnSpPr>
          <p:nvPr/>
        </p:nvCxnSpPr>
        <p:spPr>
          <a:xfrm flipV="1">
            <a:off x="10060763" y="1812412"/>
            <a:ext cx="870896" cy="2044631"/>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96" name="直接连接符 195">
            <a:extLst>
              <a:ext uri="{FF2B5EF4-FFF2-40B4-BE49-F238E27FC236}">
                <a16:creationId xmlns:a16="http://schemas.microsoft.com/office/drawing/2014/main" id="{8FD4A28C-A178-406B-A601-F4B8207A6CD6}"/>
              </a:ext>
            </a:extLst>
          </p:cNvPr>
          <p:cNvCxnSpPr>
            <a:cxnSpLocks/>
            <a:stCxn id="10" idx="0"/>
            <a:endCxn id="6" idx="2"/>
          </p:cNvCxnSpPr>
          <p:nvPr/>
        </p:nvCxnSpPr>
        <p:spPr>
          <a:xfrm flipH="1" flipV="1">
            <a:off x="5186705" y="3157033"/>
            <a:ext cx="623335"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199" name="直接连接符 198">
            <a:extLst>
              <a:ext uri="{FF2B5EF4-FFF2-40B4-BE49-F238E27FC236}">
                <a16:creationId xmlns:a16="http://schemas.microsoft.com/office/drawing/2014/main" id="{35E98868-CD18-4B5F-BA2A-3891250A33F9}"/>
              </a:ext>
            </a:extLst>
          </p:cNvPr>
          <p:cNvCxnSpPr>
            <a:cxnSpLocks/>
            <a:stCxn id="10" idx="0"/>
            <a:endCxn id="4" idx="2"/>
          </p:cNvCxnSpPr>
          <p:nvPr/>
        </p:nvCxnSpPr>
        <p:spPr>
          <a:xfrm flipH="1" flipV="1">
            <a:off x="5503220" y="3157033"/>
            <a:ext cx="306820"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202" name="直接连接符 201">
            <a:extLst>
              <a:ext uri="{FF2B5EF4-FFF2-40B4-BE49-F238E27FC236}">
                <a16:creationId xmlns:a16="http://schemas.microsoft.com/office/drawing/2014/main" id="{B5BEE143-8ECF-4ACE-8D42-FE4237DC651E}"/>
              </a:ext>
            </a:extLst>
          </p:cNvPr>
          <p:cNvCxnSpPr>
            <a:cxnSpLocks/>
            <a:stCxn id="10" idx="0"/>
            <a:endCxn id="5" idx="2"/>
          </p:cNvCxnSpPr>
          <p:nvPr/>
        </p:nvCxnSpPr>
        <p:spPr>
          <a:xfrm flipH="1" flipV="1">
            <a:off x="5810009" y="3157033"/>
            <a:ext cx="31"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205" name="直接连接符 204">
            <a:extLst>
              <a:ext uri="{FF2B5EF4-FFF2-40B4-BE49-F238E27FC236}">
                <a16:creationId xmlns:a16="http://schemas.microsoft.com/office/drawing/2014/main" id="{FD88AF99-7B5C-4EB0-8799-8608A3F62E2D}"/>
              </a:ext>
            </a:extLst>
          </p:cNvPr>
          <p:cNvCxnSpPr>
            <a:cxnSpLocks/>
            <a:endCxn id="7" idx="2"/>
          </p:cNvCxnSpPr>
          <p:nvPr/>
        </p:nvCxnSpPr>
        <p:spPr>
          <a:xfrm flipV="1">
            <a:off x="5837139" y="3157033"/>
            <a:ext cx="264561" cy="650153"/>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208" name="直接连接符 207">
            <a:extLst>
              <a:ext uri="{FF2B5EF4-FFF2-40B4-BE49-F238E27FC236}">
                <a16:creationId xmlns:a16="http://schemas.microsoft.com/office/drawing/2014/main" id="{E4824B5D-BF37-4DDB-A003-D215729C0CB8}"/>
              </a:ext>
            </a:extLst>
          </p:cNvPr>
          <p:cNvCxnSpPr>
            <a:cxnSpLocks/>
            <a:stCxn id="10" idx="0"/>
            <a:endCxn id="29" idx="2"/>
          </p:cNvCxnSpPr>
          <p:nvPr/>
        </p:nvCxnSpPr>
        <p:spPr>
          <a:xfrm flipV="1">
            <a:off x="5810040" y="3157033"/>
            <a:ext cx="595614"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211" name="直接连接符 210">
            <a:extLst>
              <a:ext uri="{FF2B5EF4-FFF2-40B4-BE49-F238E27FC236}">
                <a16:creationId xmlns:a16="http://schemas.microsoft.com/office/drawing/2014/main" id="{093BA6C1-0484-4D7C-9E31-8A2C4D6D7D3D}"/>
              </a:ext>
            </a:extLst>
          </p:cNvPr>
          <p:cNvCxnSpPr>
            <a:cxnSpLocks/>
            <a:stCxn id="2" idx="0"/>
            <a:endCxn id="8" idx="2"/>
          </p:cNvCxnSpPr>
          <p:nvPr/>
        </p:nvCxnSpPr>
        <p:spPr>
          <a:xfrm flipH="1" flipV="1">
            <a:off x="3559200" y="3157033"/>
            <a:ext cx="125479"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cxnSp>
        <p:nvCxnSpPr>
          <p:cNvPr id="214" name="直接连接符 213">
            <a:extLst>
              <a:ext uri="{FF2B5EF4-FFF2-40B4-BE49-F238E27FC236}">
                <a16:creationId xmlns:a16="http://schemas.microsoft.com/office/drawing/2014/main" id="{D5D1F703-214D-4EA2-BA80-E38428BC7B14}"/>
              </a:ext>
            </a:extLst>
          </p:cNvPr>
          <p:cNvCxnSpPr>
            <a:cxnSpLocks/>
            <a:stCxn id="2" idx="0"/>
            <a:endCxn id="9" idx="2"/>
          </p:cNvCxnSpPr>
          <p:nvPr/>
        </p:nvCxnSpPr>
        <p:spPr>
          <a:xfrm flipV="1">
            <a:off x="3684679" y="3157033"/>
            <a:ext cx="171985" cy="700010"/>
          </a:xfrm>
          <a:prstGeom prst="line">
            <a:avLst/>
          </a:prstGeom>
          <a:ln w="12700">
            <a:solidFill>
              <a:schemeClr val="accent2">
                <a:lumMod val="60000"/>
                <a:lumOff val="40000"/>
              </a:schemeClr>
            </a:solidFill>
            <a:prstDash val="lgDashDot"/>
          </a:ln>
        </p:spPr>
        <p:style>
          <a:lnRef idx="2">
            <a:schemeClr val="accent1"/>
          </a:lnRef>
          <a:fillRef idx="0">
            <a:schemeClr val="accent1"/>
          </a:fillRef>
          <a:effectRef idx="1">
            <a:schemeClr val="accent1"/>
          </a:effectRef>
          <a:fontRef idx="minor">
            <a:schemeClr val="tx1"/>
          </a:fontRef>
        </p:style>
      </p:cxnSp>
      <p:sp>
        <p:nvSpPr>
          <p:cNvPr id="217" name="矩形 216">
            <a:extLst>
              <a:ext uri="{FF2B5EF4-FFF2-40B4-BE49-F238E27FC236}">
                <a16:creationId xmlns:a16="http://schemas.microsoft.com/office/drawing/2014/main" id="{29C1CCF8-4F39-42EE-A063-294598B319F5}"/>
              </a:ext>
            </a:extLst>
          </p:cNvPr>
          <p:cNvSpPr/>
          <p:nvPr/>
        </p:nvSpPr>
        <p:spPr>
          <a:xfrm>
            <a:off x="223971" y="962537"/>
            <a:ext cx="3829049" cy="1036193"/>
          </a:xfrm>
          <a:prstGeom prst="rect">
            <a:avLst/>
          </a:prstGeom>
          <a:noFill/>
          <a:ln w="9525">
            <a:solidFill>
              <a:srgbClr val="00B0F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8" name="矩形 217">
            <a:extLst>
              <a:ext uri="{FF2B5EF4-FFF2-40B4-BE49-F238E27FC236}">
                <a16:creationId xmlns:a16="http://schemas.microsoft.com/office/drawing/2014/main" id="{649D277D-DC22-4686-8695-D7D606E8101D}"/>
              </a:ext>
            </a:extLst>
          </p:cNvPr>
          <p:cNvSpPr/>
          <p:nvPr/>
        </p:nvSpPr>
        <p:spPr>
          <a:xfrm>
            <a:off x="7017543" y="962536"/>
            <a:ext cx="4174972" cy="1036193"/>
          </a:xfrm>
          <a:prstGeom prst="rect">
            <a:avLst/>
          </a:prstGeom>
          <a:noFill/>
          <a:ln w="9525">
            <a:solidFill>
              <a:srgbClr val="00B0F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9" name="矩形 218">
            <a:extLst>
              <a:ext uri="{FF2B5EF4-FFF2-40B4-BE49-F238E27FC236}">
                <a16:creationId xmlns:a16="http://schemas.microsoft.com/office/drawing/2014/main" id="{C62AEECF-7BF4-4707-98D5-B87BDAC7F71F}"/>
              </a:ext>
            </a:extLst>
          </p:cNvPr>
          <p:cNvSpPr/>
          <p:nvPr/>
        </p:nvSpPr>
        <p:spPr>
          <a:xfrm>
            <a:off x="4902224" y="2256091"/>
            <a:ext cx="1784891" cy="1036193"/>
          </a:xfrm>
          <a:prstGeom prst="rect">
            <a:avLst/>
          </a:prstGeom>
          <a:noFill/>
          <a:ln w="9525">
            <a:solidFill>
              <a:srgbClr val="00B0F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0" name="矩形 219">
            <a:extLst>
              <a:ext uri="{FF2B5EF4-FFF2-40B4-BE49-F238E27FC236}">
                <a16:creationId xmlns:a16="http://schemas.microsoft.com/office/drawing/2014/main" id="{5497A91B-E427-4811-897E-9E391141885E}"/>
              </a:ext>
            </a:extLst>
          </p:cNvPr>
          <p:cNvSpPr/>
          <p:nvPr/>
        </p:nvSpPr>
        <p:spPr>
          <a:xfrm>
            <a:off x="3375773" y="2267435"/>
            <a:ext cx="725085" cy="1036193"/>
          </a:xfrm>
          <a:prstGeom prst="rect">
            <a:avLst/>
          </a:prstGeom>
          <a:noFill/>
          <a:ln w="9525">
            <a:solidFill>
              <a:srgbClr val="00B0F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1" name="矩形 220">
            <a:extLst>
              <a:ext uri="{FF2B5EF4-FFF2-40B4-BE49-F238E27FC236}">
                <a16:creationId xmlns:a16="http://schemas.microsoft.com/office/drawing/2014/main" id="{874AF3C0-D455-4051-B008-56A458010FAA}"/>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222" name="TextBox 6">
            <a:extLst>
              <a:ext uri="{FF2B5EF4-FFF2-40B4-BE49-F238E27FC236}">
                <a16:creationId xmlns:a16="http://schemas.microsoft.com/office/drawing/2014/main" id="{4D331A46-AC67-47C5-9DD7-E1EE404276F8}"/>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民生深度服务及相关部门</a:t>
            </a:r>
          </a:p>
        </p:txBody>
      </p:sp>
    </p:spTree>
    <p:extLst>
      <p:ext uri="{BB962C8B-B14F-4D97-AF65-F5344CB8AC3E}">
        <p14:creationId xmlns:p14="http://schemas.microsoft.com/office/powerpoint/2010/main" val="640386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a:spLocks noGrp="1"/>
          </p:cNvSpPr>
          <p:nvPr>
            <p:ph type="title"/>
          </p:nvPr>
        </p:nvSpPr>
        <p:spPr>
          <a:xfrm>
            <a:off x="1132291" y="1144062"/>
            <a:ext cx="979844" cy="3813222"/>
          </a:xfrm>
        </p:spPr>
        <p:txBody>
          <a:bodyPr>
            <a:normAutofit/>
          </a:bodyPr>
          <a:lstStyle/>
          <a:p>
            <a:r>
              <a:rPr lang="zh-CN" altLang="en-US" b="1" dirty="0">
                <a:solidFill>
                  <a:schemeClr val="tx1"/>
                </a:solidFill>
                <a:latin typeface="微软雅黑" pitchFamily="34" charset="-122"/>
                <a:ea typeface="微软雅黑" pitchFamily="34" charset="-122"/>
              </a:rPr>
              <a:t>目录</a:t>
            </a:r>
          </a:p>
        </p:txBody>
      </p:sp>
      <p:grpSp>
        <p:nvGrpSpPr>
          <p:cNvPr id="17" name="组合 16"/>
          <p:cNvGrpSpPr/>
          <p:nvPr/>
        </p:nvGrpSpPr>
        <p:grpSpPr>
          <a:xfrm>
            <a:off x="2730321" y="3164004"/>
            <a:ext cx="7393649" cy="655330"/>
            <a:chOff x="1197722" y="3478788"/>
            <a:chExt cx="7393649" cy="1150937"/>
          </a:xfrm>
        </p:grpSpPr>
        <p:sp>
          <p:nvSpPr>
            <p:cNvPr id="12" name="矩形 11"/>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13" name="矩形 12"/>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rgbClr val="FFFF00"/>
                  </a:solidFill>
                  <a:latin typeface="微软雅黑"/>
                  <a:ea typeface="微软雅黑"/>
                  <a:cs typeface="微软雅黑"/>
                </a:rPr>
                <a:t>3</a:t>
              </a:r>
              <a:endParaRPr lang="zh-CN" altLang="en-US" sz="2800" b="1" dirty="0">
                <a:solidFill>
                  <a:srgbClr val="FFFF00"/>
                </a:solidFill>
                <a:latin typeface="微软雅黑"/>
                <a:ea typeface="微软雅黑"/>
                <a:cs typeface="微软雅黑"/>
              </a:endParaRPr>
            </a:p>
          </p:txBody>
        </p:sp>
        <p:sp>
          <p:nvSpPr>
            <p:cNvPr id="15"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endParaRPr lang="zh-CN" altLang="en-US" sz="2000" dirty="0">
                <a:latin typeface="微软雅黑" pitchFamily="34" charset="-122"/>
                <a:ea typeface="微软雅黑" pitchFamily="34" charset="-122"/>
              </a:endParaRPr>
            </a:p>
          </p:txBody>
        </p:sp>
      </p:grpSp>
      <p:grpSp>
        <p:nvGrpSpPr>
          <p:cNvPr id="19" name="组合 18"/>
          <p:cNvGrpSpPr/>
          <p:nvPr/>
        </p:nvGrpSpPr>
        <p:grpSpPr>
          <a:xfrm>
            <a:off x="2730319" y="1624660"/>
            <a:ext cx="7393651" cy="655330"/>
            <a:chOff x="1197720" y="3478788"/>
            <a:chExt cx="7393651" cy="1150937"/>
          </a:xfrm>
        </p:grpSpPr>
        <p:sp>
          <p:nvSpPr>
            <p:cNvPr id="20" name="矩形 19"/>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1" name="矩形 20"/>
            <p:cNvSpPr/>
            <p:nvPr/>
          </p:nvSpPr>
          <p:spPr>
            <a:xfrm>
              <a:off x="1197722" y="3478788"/>
              <a:ext cx="1131898"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1</a:t>
              </a:r>
              <a:endParaRPr lang="zh-CN" altLang="en-US" sz="2800" b="1" dirty="0">
                <a:solidFill>
                  <a:schemeClr val="bg1"/>
                </a:solidFill>
                <a:latin typeface="微软雅黑"/>
                <a:ea typeface="微软雅黑"/>
                <a:cs typeface="微软雅黑"/>
              </a:endParaRPr>
            </a:p>
          </p:txBody>
        </p:sp>
      </p:grpSp>
      <p:grpSp>
        <p:nvGrpSpPr>
          <p:cNvPr id="24" name="组合 23"/>
          <p:cNvGrpSpPr/>
          <p:nvPr/>
        </p:nvGrpSpPr>
        <p:grpSpPr>
          <a:xfrm>
            <a:off x="2730319" y="2398064"/>
            <a:ext cx="7406529" cy="1216085"/>
            <a:chOff x="1184842" y="3478788"/>
            <a:chExt cx="7406529" cy="2135774"/>
          </a:xfrm>
        </p:grpSpPr>
        <p:sp>
          <p:nvSpPr>
            <p:cNvPr id="25" name="矩形 24"/>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6" name="矩形 25"/>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2</a:t>
              </a:r>
              <a:endParaRPr lang="zh-CN" altLang="en-US" sz="2800" b="1" dirty="0">
                <a:solidFill>
                  <a:schemeClr val="bg1"/>
                </a:solidFill>
                <a:latin typeface="微软雅黑"/>
                <a:ea typeface="微软雅黑"/>
                <a:cs typeface="微软雅黑"/>
              </a:endParaRPr>
            </a:p>
          </p:txBody>
        </p:sp>
        <p:sp>
          <p:nvSpPr>
            <p:cNvPr id="28" name="标题 1"/>
            <p:cNvSpPr txBox="1">
              <a:spLocks/>
            </p:cNvSpPr>
            <p:nvPr/>
          </p:nvSpPr>
          <p:spPr bwMode="auto">
            <a:xfrm>
              <a:off x="2687459" y="5182762"/>
              <a:ext cx="5616575" cy="431800"/>
            </a:xfrm>
            <a:prstGeom prst="rect">
              <a:avLst/>
            </a:prstGeom>
            <a:noFill/>
            <a:ln w="9525">
              <a:noFill/>
              <a:miter lim="800000"/>
              <a:headEnd/>
              <a:tailEnd/>
            </a:ln>
          </p:spPr>
          <p:txBody>
            <a:bodyPr anchor="ctr"/>
            <a:lstStyle/>
            <a:p>
              <a:pPr eaLnBrk="0" hangingPunct="0"/>
              <a:r>
                <a:rPr lang="zh-CN" altLang="en-US" sz="2400" b="1" i="1" dirty="0">
                  <a:solidFill>
                    <a:srgbClr val="C00000"/>
                  </a:solidFill>
                  <a:latin typeface="微软雅黑" pitchFamily="34" charset="-122"/>
                  <a:ea typeface="微软雅黑" pitchFamily="34" charset="-122"/>
                </a:rPr>
                <a:t>运营方案</a:t>
              </a:r>
            </a:p>
          </p:txBody>
        </p:sp>
      </p:grpSp>
      <p:sp>
        <p:nvSpPr>
          <p:cNvPr id="39" name="矩形 38"/>
          <p:cNvSpPr/>
          <p:nvPr/>
        </p:nvSpPr>
        <p:spPr>
          <a:xfrm flipH="1">
            <a:off x="2256531" y="1984236"/>
            <a:ext cx="69548" cy="2197770"/>
          </a:xfrm>
          <a:prstGeom prst="rect">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2730319" y="3950681"/>
            <a:ext cx="7393649" cy="655330"/>
            <a:chOff x="1197722" y="3478788"/>
            <a:chExt cx="7393649" cy="1150937"/>
          </a:xfrm>
        </p:grpSpPr>
        <p:sp>
          <p:nvSpPr>
            <p:cNvPr id="30" name="矩形 29"/>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1" name="矩形 30"/>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dirty="0">
                  <a:solidFill>
                    <a:schemeClr val="bg1"/>
                  </a:solidFill>
                  <a:latin typeface="微软雅黑"/>
                  <a:ea typeface="微软雅黑"/>
                  <a:cs typeface="微软雅黑"/>
                </a:rPr>
                <a:t>4</a:t>
              </a:r>
              <a:endParaRPr lang="zh-CN" altLang="en-US" sz="2800" dirty="0">
                <a:solidFill>
                  <a:schemeClr val="bg1"/>
                </a:solidFill>
                <a:latin typeface="微软雅黑"/>
                <a:ea typeface="微软雅黑"/>
                <a:cs typeface="微软雅黑"/>
              </a:endParaRPr>
            </a:p>
          </p:txBody>
        </p:sp>
        <p:sp>
          <p:nvSpPr>
            <p:cNvPr id="33"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九次方介绍</a:t>
              </a:r>
            </a:p>
          </p:txBody>
        </p:sp>
      </p:grpSp>
      <p:sp>
        <p:nvSpPr>
          <p:cNvPr id="27" name="右箭头 21">
            <a:extLst>
              <a:ext uri="{FF2B5EF4-FFF2-40B4-BE49-F238E27FC236}">
                <a16:creationId xmlns:a16="http://schemas.microsoft.com/office/drawing/2014/main" id="{18300B77-FFD1-4C5A-B3D9-F9FDD8B603E3}"/>
              </a:ext>
            </a:extLst>
          </p:cNvPr>
          <p:cNvSpPr/>
          <p:nvPr/>
        </p:nvSpPr>
        <p:spPr>
          <a:xfrm>
            <a:off x="3707890" y="3381212"/>
            <a:ext cx="360363" cy="246765"/>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2" name="标题 1"/>
          <p:cNvSpPr txBox="1">
            <a:spLocks/>
          </p:cNvSpPr>
          <p:nvPr/>
        </p:nvSpPr>
        <p:spPr bwMode="auto">
          <a:xfrm>
            <a:off x="4220058" y="1828942"/>
            <a:ext cx="5616575" cy="245862"/>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建设背景</a:t>
            </a:r>
          </a:p>
        </p:txBody>
      </p:sp>
      <p:sp>
        <p:nvSpPr>
          <p:cNvPr id="34" name="矩形 33"/>
          <p:cNvSpPr/>
          <p:nvPr/>
        </p:nvSpPr>
        <p:spPr>
          <a:xfrm>
            <a:off x="4263934" y="2541062"/>
            <a:ext cx="1210588" cy="400110"/>
          </a:xfrm>
          <a:prstGeom prst="rect">
            <a:avLst/>
          </a:prstGeom>
        </p:spPr>
        <p:txBody>
          <a:bodyPr wrap="none">
            <a:spAutoFit/>
          </a:bodyPr>
          <a:lstStyle/>
          <a:p>
            <a:pPr eaLnBrk="0" hangingPunct="0"/>
            <a:r>
              <a:rPr lang="zh-CN" altLang="en-US" sz="2000" dirty="0">
                <a:latin typeface="微软雅黑" pitchFamily="34" charset="-122"/>
                <a:ea typeface="微软雅黑" pitchFamily="34" charset="-122"/>
              </a:rPr>
              <a:t>建设方案</a:t>
            </a:r>
          </a:p>
        </p:txBody>
      </p:sp>
    </p:spTree>
    <p:extLst>
      <p:ext uri="{BB962C8B-B14F-4D97-AF65-F5344CB8AC3E}">
        <p14:creationId xmlns:p14="http://schemas.microsoft.com/office/powerpoint/2010/main" val="36325203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 name="矩形 615"/>
          <p:cNvSpPr/>
          <p:nvPr/>
        </p:nvSpPr>
        <p:spPr>
          <a:xfrm>
            <a:off x="1362836" y="2669263"/>
            <a:ext cx="9048396" cy="2859085"/>
          </a:xfrm>
          <a:prstGeom prst="rect">
            <a:avLst/>
          </a:prstGeom>
          <a:solidFill>
            <a:schemeClr val="accent2"/>
          </a:solidFill>
        </p:spPr>
        <p:style>
          <a:lnRef idx="1">
            <a:schemeClr val="accent5"/>
          </a:lnRef>
          <a:fillRef idx="2">
            <a:schemeClr val="accent5"/>
          </a:fillRef>
          <a:effectRef idx="1">
            <a:schemeClr val="accent5"/>
          </a:effectRef>
          <a:fontRef idx="minor">
            <a:schemeClr val="dk1"/>
          </a:fontRef>
        </p:style>
        <p:txBody>
          <a:bodyPr lIns="91424" tIns="45711" rIns="91424" bIns="45711" rtlCol="0" anchor="ctr"/>
          <a:lstStyle/>
          <a:p>
            <a:pPr algn="ctr" defTabSz="1128238"/>
            <a:endParaRPr lang="zh-CN" altLang="en-US" sz="1200">
              <a:solidFill>
                <a:prstClr val="black"/>
              </a:solidFill>
              <a:latin typeface="微软雅黑" pitchFamily="34" charset="-122"/>
              <a:ea typeface="微软雅黑" pitchFamily="34" charset="-122"/>
            </a:endParaRPr>
          </a:p>
        </p:txBody>
      </p:sp>
      <p:sp>
        <p:nvSpPr>
          <p:cNvPr id="14" name="云形 13"/>
          <p:cNvSpPr/>
          <p:nvPr/>
        </p:nvSpPr>
        <p:spPr>
          <a:xfrm>
            <a:off x="217186" y="768927"/>
            <a:ext cx="10943708" cy="888945"/>
          </a:xfrm>
          <a:prstGeom prst="cloud">
            <a:avLst/>
          </a:prstGeom>
          <a:solidFill>
            <a:schemeClr val="bg1"/>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rtlCol="0" anchor="ctr"/>
          <a:lstStyle/>
          <a:p>
            <a:pPr algn="ctr" defTabSz="1128238"/>
            <a:endParaRPr lang="zh-CN" altLang="en-US" sz="2200">
              <a:solidFill>
                <a:prstClr val="white"/>
              </a:solidFill>
            </a:endParaRPr>
          </a:p>
        </p:txBody>
      </p:sp>
      <p:grpSp>
        <p:nvGrpSpPr>
          <p:cNvPr id="136" name="组合 135"/>
          <p:cNvGrpSpPr/>
          <p:nvPr/>
        </p:nvGrpSpPr>
        <p:grpSpPr>
          <a:xfrm>
            <a:off x="2209204" y="972943"/>
            <a:ext cx="905851" cy="526524"/>
            <a:chOff x="2521471" y="997502"/>
            <a:chExt cx="905976" cy="526419"/>
          </a:xfrm>
        </p:grpSpPr>
        <p:sp>
          <p:nvSpPr>
            <p:cNvPr id="137" name="TextBox 136"/>
            <p:cNvSpPr txBox="1"/>
            <p:nvPr/>
          </p:nvSpPr>
          <p:spPr>
            <a:xfrm>
              <a:off x="2521471" y="1262363"/>
              <a:ext cx="905976"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部委用户</a:t>
              </a:r>
            </a:p>
          </p:txBody>
        </p:sp>
        <p:sp>
          <p:nvSpPr>
            <p:cNvPr id="138" name="KSO_Shape"/>
            <p:cNvSpPr>
              <a:spLocks/>
            </p:cNvSpPr>
            <p:nvPr/>
          </p:nvSpPr>
          <p:spPr bwMode="auto">
            <a:xfrm>
              <a:off x="2766987" y="997502"/>
              <a:ext cx="396000" cy="288000"/>
            </a:xfrm>
            <a:custGeom>
              <a:avLst/>
              <a:gdLst>
                <a:gd name="T0" fmla="*/ 1660776 w 2546350"/>
                <a:gd name="T1" fmla="*/ 783048 h 1409701"/>
                <a:gd name="T2" fmla="*/ 1769836 w 2546350"/>
                <a:gd name="T3" fmla="*/ 861918 h 1409701"/>
                <a:gd name="T4" fmla="*/ 921682 w 2546350"/>
                <a:gd name="T5" fmla="*/ 1409701 h 1409701"/>
                <a:gd name="T6" fmla="*/ 729797 w 2546350"/>
                <a:gd name="T7" fmla="*/ 859878 h 1409701"/>
                <a:gd name="T8" fmla="*/ 850647 w 2546350"/>
                <a:gd name="T9" fmla="*/ 778742 h 1409701"/>
                <a:gd name="T10" fmla="*/ 591880 w 2546350"/>
                <a:gd name="T11" fmla="*/ 727368 h 1409701"/>
                <a:gd name="T12" fmla="*/ 778102 w 2546350"/>
                <a:gd name="T13" fmla="*/ 739045 h 1409701"/>
                <a:gd name="T14" fmla="*/ 684667 w 2546350"/>
                <a:gd name="T15" fmla="*/ 817014 h 1409701"/>
                <a:gd name="T16" fmla="*/ 0 w 2546350"/>
                <a:gd name="T17" fmla="*/ 1339155 h 1409701"/>
                <a:gd name="T18" fmla="*/ 77074 w 2546350"/>
                <a:gd name="T19" fmla="*/ 740308 h 1409701"/>
                <a:gd name="T20" fmla="*/ 449520 w 2546350"/>
                <a:gd name="T21" fmla="*/ 727368 h 1409701"/>
                <a:gd name="T22" fmla="*/ 2425273 w 2546350"/>
                <a:gd name="T23" fmla="*/ 707077 h 1409701"/>
                <a:gd name="T24" fmla="*/ 2545217 w 2546350"/>
                <a:gd name="T25" fmla="*/ 788440 h 1409701"/>
                <a:gd name="T26" fmla="*/ 2353389 w 2546350"/>
                <a:gd name="T27" fmla="*/ 1338263 h 1409701"/>
                <a:gd name="T28" fmla="*/ 1748292 w 2546350"/>
                <a:gd name="T29" fmla="*/ 761030 h 1409701"/>
                <a:gd name="T30" fmla="*/ 1751639 w 2546350"/>
                <a:gd name="T31" fmla="*/ 672628 h 1409701"/>
                <a:gd name="T32" fmla="*/ 1318533 w 2546350"/>
                <a:gd name="T33" fmla="*/ 82101 h 1409701"/>
                <a:gd name="T34" fmla="*/ 1428751 w 2546350"/>
                <a:gd name="T35" fmla="*/ 162185 h 1409701"/>
                <a:gd name="T36" fmla="*/ 1493838 w 2546350"/>
                <a:gd name="T37" fmla="*/ 298986 h 1409701"/>
                <a:gd name="T38" fmla="*/ 1524257 w 2546350"/>
                <a:gd name="T39" fmla="*/ 372145 h 1409701"/>
                <a:gd name="T40" fmla="*/ 1505392 w 2546350"/>
                <a:gd name="T41" fmla="*/ 463325 h 1409701"/>
                <a:gd name="T42" fmla="*/ 1460047 w 2546350"/>
                <a:gd name="T43" fmla="*/ 561245 h 1409701"/>
                <a:gd name="T44" fmla="*/ 1364570 w 2546350"/>
                <a:gd name="T45" fmla="*/ 665831 h 1409701"/>
                <a:gd name="T46" fmla="*/ 1235529 w 2546350"/>
                <a:gd name="T47" fmla="*/ 699861 h 1409701"/>
                <a:gd name="T48" fmla="*/ 1111250 w 2546350"/>
                <a:gd name="T49" fmla="*/ 650631 h 1409701"/>
                <a:gd name="T50" fmla="*/ 1024391 w 2546350"/>
                <a:gd name="T51" fmla="*/ 535155 h 1409701"/>
                <a:gd name="T52" fmla="*/ 983737 w 2546350"/>
                <a:gd name="T53" fmla="*/ 456120 h 1409701"/>
                <a:gd name="T54" fmla="*/ 981706 w 2546350"/>
                <a:gd name="T55" fmla="*/ 350306 h 1409701"/>
                <a:gd name="T56" fmla="*/ 1016227 w 2546350"/>
                <a:gd name="T57" fmla="*/ 255428 h 1409701"/>
                <a:gd name="T58" fmla="*/ 1096056 w 2546350"/>
                <a:gd name="T59" fmla="*/ 132465 h 1409701"/>
                <a:gd name="T60" fmla="*/ 1216252 w 2546350"/>
                <a:gd name="T61" fmla="*/ 72346 h 1409701"/>
                <a:gd name="T62" fmla="*/ 607408 w 2546350"/>
                <a:gd name="T63" fmla="*/ 33571 h 1409701"/>
                <a:gd name="T64" fmla="*/ 712589 w 2546350"/>
                <a:gd name="T65" fmla="*/ 123183 h 1409701"/>
                <a:gd name="T66" fmla="*/ 769261 w 2546350"/>
                <a:gd name="T67" fmla="*/ 265656 h 1409701"/>
                <a:gd name="T68" fmla="*/ 798064 w 2546350"/>
                <a:gd name="T69" fmla="*/ 332602 h 1409701"/>
                <a:gd name="T70" fmla="*/ 773361 w 2546350"/>
                <a:gd name="T71" fmla="*/ 407758 h 1409701"/>
                <a:gd name="T72" fmla="*/ 720523 w 2546350"/>
                <a:gd name="T73" fmla="*/ 523831 h 1409701"/>
                <a:gd name="T74" fmla="*/ 618969 w 2546350"/>
                <a:gd name="T75" fmla="*/ 619796 h 1409701"/>
                <a:gd name="T76" fmla="*/ 487264 w 2546350"/>
                <a:gd name="T77" fmla="*/ 642029 h 1409701"/>
                <a:gd name="T78" fmla="*/ 367575 w 2546350"/>
                <a:gd name="T79" fmla="*/ 581909 h 1409701"/>
                <a:gd name="T80" fmla="*/ 287555 w 2546350"/>
                <a:gd name="T81" fmla="*/ 458947 h 1409701"/>
                <a:gd name="T82" fmla="*/ 251422 w 2546350"/>
                <a:gd name="T83" fmla="*/ 393595 h 1409701"/>
                <a:gd name="T84" fmla="*/ 256812 w 2546350"/>
                <a:gd name="T85" fmla="*/ 287371 h 1409701"/>
                <a:gd name="T86" fmla="*/ 290275 w 2546350"/>
                <a:gd name="T87" fmla="*/ 192832 h 1409701"/>
                <a:gd name="T88" fmla="*/ 372335 w 2546350"/>
                <a:gd name="T89" fmla="*/ 72365 h 1409701"/>
                <a:gd name="T90" fmla="*/ 493838 w 2546350"/>
                <a:gd name="T91" fmla="*/ 15875 h 1409701"/>
                <a:gd name="T92" fmla="*/ 2131399 w 2546350"/>
                <a:gd name="T93" fmla="*/ 28121 h 1409701"/>
                <a:gd name="T94" fmla="*/ 2230687 w 2546350"/>
                <a:gd name="T95" fmla="*/ 126773 h 1409701"/>
                <a:gd name="T96" fmla="*/ 2278638 w 2546350"/>
                <a:gd name="T97" fmla="*/ 268548 h 1409701"/>
                <a:gd name="T98" fmla="*/ 2303010 w 2546350"/>
                <a:gd name="T99" fmla="*/ 342808 h 1409701"/>
                <a:gd name="T100" fmla="*/ 2271717 w 2546350"/>
                <a:gd name="T101" fmla="*/ 401411 h 1409701"/>
                <a:gd name="T102" fmla="*/ 2206659 w 2546350"/>
                <a:gd name="T103" fmla="*/ 537936 h 1409701"/>
                <a:gd name="T104" fmla="*/ 2096263 w 2546350"/>
                <a:gd name="T105" fmla="*/ 618218 h 1409701"/>
                <a:gd name="T106" fmla="*/ 1962972 w 2546350"/>
                <a:gd name="T107" fmla="*/ 620259 h 1409701"/>
                <a:gd name="T108" fmla="*/ 1850763 w 2546350"/>
                <a:gd name="T109" fmla="*/ 543152 h 1409701"/>
                <a:gd name="T110" fmla="*/ 1783438 w 2546350"/>
                <a:gd name="T111" fmla="*/ 408895 h 1409701"/>
                <a:gd name="T112" fmla="*/ 1749644 w 2546350"/>
                <a:gd name="T113" fmla="*/ 354290 h 1409701"/>
                <a:gd name="T114" fmla="*/ 1770632 w 2546350"/>
                <a:gd name="T115" fmla="*/ 268288 h 1409701"/>
                <a:gd name="T116" fmla="*/ 1811774 w 2546350"/>
                <a:gd name="T117" fmla="*/ 145370 h 1409701"/>
                <a:gd name="T118" fmla="*/ 1905168 w 2546350"/>
                <a:gd name="T119" fmla="*/ 38100 h 1409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46350" h="1409701">
                  <a:moveTo>
                    <a:pt x="1205490" y="715963"/>
                  </a:moveTo>
                  <a:lnTo>
                    <a:pt x="1293463" y="715963"/>
                  </a:lnTo>
                  <a:lnTo>
                    <a:pt x="1320445" y="783954"/>
                  </a:lnTo>
                  <a:lnTo>
                    <a:pt x="1271470" y="813191"/>
                  </a:lnTo>
                  <a:lnTo>
                    <a:pt x="1310469" y="955292"/>
                  </a:lnTo>
                  <a:lnTo>
                    <a:pt x="1402297" y="721402"/>
                  </a:lnTo>
                  <a:lnTo>
                    <a:pt x="1433360" y="726162"/>
                  </a:lnTo>
                  <a:lnTo>
                    <a:pt x="1463969" y="731601"/>
                  </a:lnTo>
                  <a:lnTo>
                    <a:pt x="1494805" y="737494"/>
                  </a:lnTo>
                  <a:lnTo>
                    <a:pt x="1509997" y="740667"/>
                  </a:lnTo>
                  <a:lnTo>
                    <a:pt x="1525188" y="743840"/>
                  </a:lnTo>
                  <a:lnTo>
                    <a:pt x="1539699" y="747239"/>
                  </a:lnTo>
                  <a:lnTo>
                    <a:pt x="1554664" y="750639"/>
                  </a:lnTo>
                  <a:lnTo>
                    <a:pt x="1568948" y="754491"/>
                  </a:lnTo>
                  <a:lnTo>
                    <a:pt x="1583006" y="757891"/>
                  </a:lnTo>
                  <a:lnTo>
                    <a:pt x="1597063" y="761971"/>
                  </a:lnTo>
                  <a:lnTo>
                    <a:pt x="1610441" y="765823"/>
                  </a:lnTo>
                  <a:lnTo>
                    <a:pt x="1623818" y="770129"/>
                  </a:lnTo>
                  <a:lnTo>
                    <a:pt x="1636289" y="774209"/>
                  </a:lnTo>
                  <a:lnTo>
                    <a:pt x="1648759" y="778515"/>
                  </a:lnTo>
                  <a:lnTo>
                    <a:pt x="1660776" y="783048"/>
                  </a:lnTo>
                  <a:lnTo>
                    <a:pt x="1672113" y="787581"/>
                  </a:lnTo>
                  <a:lnTo>
                    <a:pt x="1683223" y="792113"/>
                  </a:lnTo>
                  <a:lnTo>
                    <a:pt x="1693653" y="796873"/>
                  </a:lnTo>
                  <a:lnTo>
                    <a:pt x="1703629" y="801632"/>
                  </a:lnTo>
                  <a:lnTo>
                    <a:pt x="1712699" y="806618"/>
                  </a:lnTo>
                  <a:lnTo>
                    <a:pt x="1721542" y="811604"/>
                  </a:lnTo>
                  <a:lnTo>
                    <a:pt x="1729704" y="817043"/>
                  </a:lnTo>
                  <a:lnTo>
                    <a:pt x="1736960" y="822256"/>
                  </a:lnTo>
                  <a:lnTo>
                    <a:pt x="1743762" y="827695"/>
                  </a:lnTo>
                  <a:lnTo>
                    <a:pt x="1749657" y="833135"/>
                  </a:lnTo>
                  <a:lnTo>
                    <a:pt x="1752378" y="835854"/>
                  </a:lnTo>
                  <a:lnTo>
                    <a:pt x="1754872" y="838801"/>
                  </a:lnTo>
                  <a:lnTo>
                    <a:pt x="1757139" y="841520"/>
                  </a:lnTo>
                  <a:lnTo>
                    <a:pt x="1759180" y="844240"/>
                  </a:lnTo>
                  <a:lnTo>
                    <a:pt x="1761221" y="847186"/>
                  </a:lnTo>
                  <a:lnTo>
                    <a:pt x="1762808" y="850133"/>
                  </a:lnTo>
                  <a:lnTo>
                    <a:pt x="1764168" y="853079"/>
                  </a:lnTo>
                  <a:lnTo>
                    <a:pt x="1765528" y="855799"/>
                  </a:lnTo>
                  <a:lnTo>
                    <a:pt x="1767569" y="857838"/>
                  </a:lnTo>
                  <a:lnTo>
                    <a:pt x="1768703" y="859878"/>
                  </a:lnTo>
                  <a:lnTo>
                    <a:pt x="1769836" y="861918"/>
                  </a:lnTo>
                  <a:lnTo>
                    <a:pt x="1770063" y="863278"/>
                  </a:lnTo>
                  <a:lnTo>
                    <a:pt x="1770063" y="864184"/>
                  </a:lnTo>
                  <a:lnTo>
                    <a:pt x="1770063" y="1395196"/>
                  </a:lnTo>
                  <a:lnTo>
                    <a:pt x="1770063" y="1396556"/>
                  </a:lnTo>
                  <a:lnTo>
                    <a:pt x="1769610" y="1398143"/>
                  </a:lnTo>
                  <a:lnTo>
                    <a:pt x="1768930" y="1399502"/>
                  </a:lnTo>
                  <a:lnTo>
                    <a:pt x="1768023" y="1400862"/>
                  </a:lnTo>
                  <a:lnTo>
                    <a:pt x="1767116" y="1402222"/>
                  </a:lnTo>
                  <a:lnTo>
                    <a:pt x="1765755" y="1403355"/>
                  </a:lnTo>
                  <a:lnTo>
                    <a:pt x="1764168" y="1404488"/>
                  </a:lnTo>
                  <a:lnTo>
                    <a:pt x="1762581" y="1405395"/>
                  </a:lnTo>
                  <a:lnTo>
                    <a:pt x="1760767" y="1406528"/>
                  </a:lnTo>
                  <a:lnTo>
                    <a:pt x="1758726" y="1407208"/>
                  </a:lnTo>
                  <a:lnTo>
                    <a:pt x="1754192" y="1408795"/>
                  </a:lnTo>
                  <a:lnTo>
                    <a:pt x="1749430" y="1409475"/>
                  </a:lnTo>
                  <a:lnTo>
                    <a:pt x="1746936" y="1409701"/>
                  </a:lnTo>
                  <a:lnTo>
                    <a:pt x="1743989" y="1409701"/>
                  </a:lnTo>
                  <a:lnTo>
                    <a:pt x="1604307" y="1409701"/>
                  </a:lnTo>
                  <a:lnTo>
                    <a:pt x="1590791" y="1027113"/>
                  </a:lnTo>
                  <a:lnTo>
                    <a:pt x="1577077" y="1409701"/>
                  </a:lnTo>
                  <a:lnTo>
                    <a:pt x="921682" y="1409701"/>
                  </a:lnTo>
                  <a:lnTo>
                    <a:pt x="908166" y="1027113"/>
                  </a:lnTo>
                  <a:lnTo>
                    <a:pt x="894451" y="1409701"/>
                  </a:lnTo>
                  <a:lnTo>
                    <a:pt x="754511" y="1409701"/>
                  </a:lnTo>
                  <a:lnTo>
                    <a:pt x="752017" y="1409701"/>
                  </a:lnTo>
                  <a:lnTo>
                    <a:pt x="749523" y="1409475"/>
                  </a:lnTo>
                  <a:lnTo>
                    <a:pt x="744535" y="1408795"/>
                  </a:lnTo>
                  <a:lnTo>
                    <a:pt x="740227" y="1407208"/>
                  </a:lnTo>
                  <a:lnTo>
                    <a:pt x="738186" y="1406528"/>
                  </a:lnTo>
                  <a:lnTo>
                    <a:pt x="736145" y="1405395"/>
                  </a:lnTo>
                  <a:lnTo>
                    <a:pt x="734785" y="1404488"/>
                  </a:lnTo>
                  <a:lnTo>
                    <a:pt x="733198" y="1403355"/>
                  </a:lnTo>
                  <a:lnTo>
                    <a:pt x="731837" y="1402222"/>
                  </a:lnTo>
                  <a:lnTo>
                    <a:pt x="730704" y="1400862"/>
                  </a:lnTo>
                  <a:lnTo>
                    <a:pt x="729797" y="1399502"/>
                  </a:lnTo>
                  <a:lnTo>
                    <a:pt x="729117" y="1398143"/>
                  </a:lnTo>
                  <a:lnTo>
                    <a:pt x="728890" y="1396556"/>
                  </a:lnTo>
                  <a:lnTo>
                    <a:pt x="728663" y="1395196"/>
                  </a:lnTo>
                  <a:lnTo>
                    <a:pt x="728663" y="864184"/>
                  </a:lnTo>
                  <a:lnTo>
                    <a:pt x="728663" y="863278"/>
                  </a:lnTo>
                  <a:lnTo>
                    <a:pt x="728890" y="861918"/>
                  </a:lnTo>
                  <a:lnTo>
                    <a:pt x="729797" y="859878"/>
                  </a:lnTo>
                  <a:lnTo>
                    <a:pt x="731384" y="857838"/>
                  </a:lnTo>
                  <a:lnTo>
                    <a:pt x="733198" y="855799"/>
                  </a:lnTo>
                  <a:lnTo>
                    <a:pt x="734332" y="853079"/>
                  </a:lnTo>
                  <a:lnTo>
                    <a:pt x="735919" y="850133"/>
                  </a:lnTo>
                  <a:lnTo>
                    <a:pt x="737733" y="847186"/>
                  </a:lnTo>
                  <a:lnTo>
                    <a:pt x="739546" y="844240"/>
                  </a:lnTo>
                  <a:lnTo>
                    <a:pt x="741814" y="841520"/>
                  </a:lnTo>
                  <a:lnTo>
                    <a:pt x="744081" y="838801"/>
                  </a:lnTo>
                  <a:lnTo>
                    <a:pt x="746575" y="835854"/>
                  </a:lnTo>
                  <a:lnTo>
                    <a:pt x="749296" y="833135"/>
                  </a:lnTo>
                  <a:lnTo>
                    <a:pt x="755191" y="827695"/>
                  </a:lnTo>
                  <a:lnTo>
                    <a:pt x="761993" y="822256"/>
                  </a:lnTo>
                  <a:lnTo>
                    <a:pt x="769249" y="817043"/>
                  </a:lnTo>
                  <a:lnTo>
                    <a:pt x="777638" y="811604"/>
                  </a:lnTo>
                  <a:lnTo>
                    <a:pt x="786254" y="806618"/>
                  </a:lnTo>
                  <a:lnTo>
                    <a:pt x="795777" y="801632"/>
                  </a:lnTo>
                  <a:lnTo>
                    <a:pt x="805527" y="796873"/>
                  </a:lnTo>
                  <a:lnTo>
                    <a:pt x="816183" y="792113"/>
                  </a:lnTo>
                  <a:lnTo>
                    <a:pt x="827293" y="787581"/>
                  </a:lnTo>
                  <a:lnTo>
                    <a:pt x="838630" y="783048"/>
                  </a:lnTo>
                  <a:lnTo>
                    <a:pt x="850647" y="778742"/>
                  </a:lnTo>
                  <a:lnTo>
                    <a:pt x="863345" y="774209"/>
                  </a:lnTo>
                  <a:lnTo>
                    <a:pt x="876268" y="770129"/>
                  </a:lnTo>
                  <a:lnTo>
                    <a:pt x="889419" y="766050"/>
                  </a:lnTo>
                  <a:lnTo>
                    <a:pt x="903023" y="761971"/>
                  </a:lnTo>
                  <a:lnTo>
                    <a:pt x="917081" y="758344"/>
                  </a:lnTo>
                  <a:lnTo>
                    <a:pt x="931139" y="754491"/>
                  </a:lnTo>
                  <a:lnTo>
                    <a:pt x="945650" y="750865"/>
                  </a:lnTo>
                  <a:lnTo>
                    <a:pt x="960388" y="747466"/>
                  </a:lnTo>
                  <a:lnTo>
                    <a:pt x="975352" y="743840"/>
                  </a:lnTo>
                  <a:lnTo>
                    <a:pt x="990544" y="740893"/>
                  </a:lnTo>
                  <a:lnTo>
                    <a:pt x="1005735" y="737494"/>
                  </a:lnTo>
                  <a:lnTo>
                    <a:pt x="1036344" y="731828"/>
                  </a:lnTo>
                  <a:lnTo>
                    <a:pt x="1067407" y="726388"/>
                  </a:lnTo>
                  <a:lnTo>
                    <a:pt x="1098470" y="721629"/>
                  </a:lnTo>
                  <a:lnTo>
                    <a:pt x="1188484" y="955292"/>
                  </a:lnTo>
                  <a:lnTo>
                    <a:pt x="1227483" y="813191"/>
                  </a:lnTo>
                  <a:lnTo>
                    <a:pt x="1178281" y="783954"/>
                  </a:lnTo>
                  <a:lnTo>
                    <a:pt x="1205490" y="715963"/>
                  </a:lnTo>
                  <a:close/>
                  <a:moveTo>
                    <a:pt x="476723" y="658812"/>
                  </a:moveTo>
                  <a:lnTo>
                    <a:pt x="564677" y="658812"/>
                  </a:lnTo>
                  <a:lnTo>
                    <a:pt x="591880" y="727368"/>
                  </a:lnTo>
                  <a:lnTo>
                    <a:pt x="542915" y="756425"/>
                  </a:lnTo>
                  <a:lnTo>
                    <a:pt x="581452" y="898986"/>
                  </a:lnTo>
                  <a:lnTo>
                    <a:pt x="673487" y="664487"/>
                  </a:lnTo>
                  <a:lnTo>
                    <a:pt x="704317" y="669481"/>
                  </a:lnTo>
                  <a:lnTo>
                    <a:pt x="735373" y="674703"/>
                  </a:lnTo>
                  <a:lnTo>
                    <a:pt x="766202" y="680605"/>
                  </a:lnTo>
                  <a:lnTo>
                    <a:pt x="781163" y="683783"/>
                  </a:lnTo>
                  <a:lnTo>
                    <a:pt x="796125" y="686961"/>
                  </a:lnTo>
                  <a:lnTo>
                    <a:pt x="811086" y="690366"/>
                  </a:lnTo>
                  <a:lnTo>
                    <a:pt x="825594" y="693998"/>
                  </a:lnTo>
                  <a:lnTo>
                    <a:pt x="840329" y="697630"/>
                  </a:lnTo>
                  <a:lnTo>
                    <a:pt x="854383" y="701263"/>
                  </a:lnTo>
                  <a:lnTo>
                    <a:pt x="868211" y="705122"/>
                  </a:lnTo>
                  <a:lnTo>
                    <a:pt x="870360" y="705778"/>
                  </a:lnTo>
                  <a:lnTo>
                    <a:pt x="856570" y="709807"/>
                  </a:lnTo>
                  <a:lnTo>
                    <a:pt x="842283" y="714340"/>
                  </a:lnTo>
                  <a:lnTo>
                    <a:pt x="828449" y="719099"/>
                  </a:lnTo>
                  <a:lnTo>
                    <a:pt x="815069" y="723859"/>
                  </a:lnTo>
                  <a:lnTo>
                    <a:pt x="802369" y="728846"/>
                  </a:lnTo>
                  <a:lnTo>
                    <a:pt x="789895" y="734059"/>
                  </a:lnTo>
                  <a:lnTo>
                    <a:pt x="778102" y="739045"/>
                  </a:lnTo>
                  <a:lnTo>
                    <a:pt x="766763" y="744258"/>
                  </a:lnTo>
                  <a:lnTo>
                    <a:pt x="755877" y="749924"/>
                  </a:lnTo>
                  <a:lnTo>
                    <a:pt x="746126" y="755364"/>
                  </a:lnTo>
                  <a:lnTo>
                    <a:pt x="736374" y="761030"/>
                  </a:lnTo>
                  <a:lnTo>
                    <a:pt x="727983" y="766697"/>
                  </a:lnTo>
                  <a:lnTo>
                    <a:pt x="719819" y="772590"/>
                  </a:lnTo>
                  <a:lnTo>
                    <a:pt x="712788" y="778709"/>
                  </a:lnTo>
                  <a:lnTo>
                    <a:pt x="709386" y="781656"/>
                  </a:lnTo>
                  <a:lnTo>
                    <a:pt x="706211" y="784602"/>
                  </a:lnTo>
                  <a:lnTo>
                    <a:pt x="703490" y="788002"/>
                  </a:lnTo>
                  <a:lnTo>
                    <a:pt x="700542" y="790948"/>
                  </a:lnTo>
                  <a:lnTo>
                    <a:pt x="698047" y="794122"/>
                  </a:lnTo>
                  <a:lnTo>
                    <a:pt x="696006" y="797295"/>
                  </a:lnTo>
                  <a:lnTo>
                    <a:pt x="693738" y="800695"/>
                  </a:lnTo>
                  <a:lnTo>
                    <a:pt x="692151" y="803868"/>
                  </a:lnTo>
                  <a:lnTo>
                    <a:pt x="690563" y="807041"/>
                  </a:lnTo>
                  <a:lnTo>
                    <a:pt x="689202" y="810441"/>
                  </a:lnTo>
                  <a:lnTo>
                    <a:pt x="686935" y="812481"/>
                  </a:lnTo>
                  <a:lnTo>
                    <a:pt x="685574" y="814747"/>
                  </a:lnTo>
                  <a:lnTo>
                    <a:pt x="684893" y="815654"/>
                  </a:lnTo>
                  <a:lnTo>
                    <a:pt x="684667" y="817014"/>
                  </a:lnTo>
                  <a:lnTo>
                    <a:pt x="684440" y="818147"/>
                  </a:lnTo>
                  <a:lnTo>
                    <a:pt x="684213" y="819507"/>
                  </a:lnTo>
                  <a:lnTo>
                    <a:pt x="684213" y="1354137"/>
                  </a:lnTo>
                  <a:lnTo>
                    <a:pt x="193036" y="1354137"/>
                  </a:lnTo>
                  <a:lnTo>
                    <a:pt x="179272" y="971549"/>
                  </a:lnTo>
                  <a:lnTo>
                    <a:pt x="165708" y="1354137"/>
                  </a:lnTo>
                  <a:lnTo>
                    <a:pt x="26069" y="1354137"/>
                  </a:lnTo>
                  <a:lnTo>
                    <a:pt x="23576" y="1353910"/>
                  </a:lnTo>
                  <a:lnTo>
                    <a:pt x="20855" y="1353683"/>
                  </a:lnTo>
                  <a:lnTo>
                    <a:pt x="16095" y="1352775"/>
                  </a:lnTo>
                  <a:lnTo>
                    <a:pt x="11561" y="1351640"/>
                  </a:lnTo>
                  <a:lnTo>
                    <a:pt x="9748" y="1350505"/>
                  </a:lnTo>
                  <a:lnTo>
                    <a:pt x="7707" y="1349824"/>
                  </a:lnTo>
                  <a:lnTo>
                    <a:pt x="6121" y="1348689"/>
                  </a:lnTo>
                  <a:lnTo>
                    <a:pt x="4761" y="1347554"/>
                  </a:lnTo>
                  <a:lnTo>
                    <a:pt x="3174" y="1346419"/>
                  </a:lnTo>
                  <a:lnTo>
                    <a:pt x="2040" y="1345057"/>
                  </a:lnTo>
                  <a:lnTo>
                    <a:pt x="1360" y="1343695"/>
                  </a:lnTo>
                  <a:lnTo>
                    <a:pt x="680" y="1342333"/>
                  </a:lnTo>
                  <a:lnTo>
                    <a:pt x="453" y="1340744"/>
                  </a:lnTo>
                  <a:lnTo>
                    <a:pt x="0" y="1339155"/>
                  </a:lnTo>
                  <a:lnTo>
                    <a:pt x="0" y="807729"/>
                  </a:lnTo>
                  <a:lnTo>
                    <a:pt x="0" y="806367"/>
                  </a:lnTo>
                  <a:lnTo>
                    <a:pt x="453" y="805459"/>
                  </a:lnTo>
                  <a:lnTo>
                    <a:pt x="1360" y="803189"/>
                  </a:lnTo>
                  <a:lnTo>
                    <a:pt x="2720" y="801146"/>
                  </a:lnTo>
                  <a:lnTo>
                    <a:pt x="4761" y="799330"/>
                  </a:lnTo>
                  <a:lnTo>
                    <a:pt x="5894" y="796379"/>
                  </a:lnTo>
                  <a:lnTo>
                    <a:pt x="7481" y="793201"/>
                  </a:lnTo>
                  <a:lnTo>
                    <a:pt x="9294" y="790477"/>
                  </a:lnTo>
                  <a:lnTo>
                    <a:pt x="10881" y="787753"/>
                  </a:lnTo>
                  <a:lnTo>
                    <a:pt x="13148" y="784801"/>
                  </a:lnTo>
                  <a:lnTo>
                    <a:pt x="15415" y="781850"/>
                  </a:lnTo>
                  <a:lnTo>
                    <a:pt x="17908" y="779126"/>
                  </a:lnTo>
                  <a:lnTo>
                    <a:pt x="20629" y="776402"/>
                  </a:lnTo>
                  <a:lnTo>
                    <a:pt x="26523" y="770727"/>
                  </a:lnTo>
                  <a:lnTo>
                    <a:pt x="33323" y="765506"/>
                  </a:lnTo>
                  <a:lnTo>
                    <a:pt x="40804" y="760285"/>
                  </a:lnTo>
                  <a:lnTo>
                    <a:pt x="48738" y="755063"/>
                  </a:lnTo>
                  <a:lnTo>
                    <a:pt x="57579" y="750069"/>
                  </a:lnTo>
                  <a:lnTo>
                    <a:pt x="66873" y="745075"/>
                  </a:lnTo>
                  <a:lnTo>
                    <a:pt x="77074" y="740308"/>
                  </a:lnTo>
                  <a:lnTo>
                    <a:pt x="87728" y="735541"/>
                  </a:lnTo>
                  <a:lnTo>
                    <a:pt x="98382" y="730547"/>
                  </a:lnTo>
                  <a:lnTo>
                    <a:pt x="110170" y="726006"/>
                  </a:lnTo>
                  <a:lnTo>
                    <a:pt x="122184" y="721693"/>
                  </a:lnTo>
                  <a:lnTo>
                    <a:pt x="134652" y="717380"/>
                  </a:lnTo>
                  <a:lnTo>
                    <a:pt x="147573" y="713294"/>
                  </a:lnTo>
                  <a:lnTo>
                    <a:pt x="160721" y="709208"/>
                  </a:lnTo>
                  <a:lnTo>
                    <a:pt x="174322" y="705122"/>
                  </a:lnTo>
                  <a:lnTo>
                    <a:pt x="188377" y="701263"/>
                  </a:lnTo>
                  <a:lnTo>
                    <a:pt x="202658" y="697630"/>
                  </a:lnTo>
                  <a:lnTo>
                    <a:pt x="216940" y="693998"/>
                  </a:lnTo>
                  <a:lnTo>
                    <a:pt x="231901" y="690366"/>
                  </a:lnTo>
                  <a:lnTo>
                    <a:pt x="246862" y="687188"/>
                  </a:lnTo>
                  <a:lnTo>
                    <a:pt x="261824" y="683783"/>
                  </a:lnTo>
                  <a:lnTo>
                    <a:pt x="277012" y="680832"/>
                  </a:lnTo>
                  <a:lnTo>
                    <a:pt x="307841" y="674703"/>
                  </a:lnTo>
                  <a:lnTo>
                    <a:pt x="338897" y="669481"/>
                  </a:lnTo>
                  <a:lnTo>
                    <a:pt x="369953" y="664714"/>
                  </a:lnTo>
                  <a:lnTo>
                    <a:pt x="459948" y="898986"/>
                  </a:lnTo>
                  <a:lnTo>
                    <a:pt x="498485" y="756425"/>
                  </a:lnTo>
                  <a:lnTo>
                    <a:pt x="449520" y="727368"/>
                  </a:lnTo>
                  <a:lnTo>
                    <a:pt x="476723" y="658812"/>
                  </a:lnTo>
                  <a:close/>
                  <a:moveTo>
                    <a:pt x="1981777" y="644525"/>
                  </a:moveTo>
                  <a:lnTo>
                    <a:pt x="2069750" y="644525"/>
                  </a:lnTo>
                  <a:lnTo>
                    <a:pt x="2096959" y="712516"/>
                  </a:lnTo>
                  <a:lnTo>
                    <a:pt x="2047757" y="741753"/>
                  </a:lnTo>
                  <a:lnTo>
                    <a:pt x="2086529" y="883854"/>
                  </a:lnTo>
                  <a:lnTo>
                    <a:pt x="2178357" y="649964"/>
                  </a:lnTo>
                  <a:lnTo>
                    <a:pt x="2209420" y="654724"/>
                  </a:lnTo>
                  <a:lnTo>
                    <a:pt x="2240256" y="660390"/>
                  </a:lnTo>
                  <a:lnTo>
                    <a:pt x="2271092" y="666056"/>
                  </a:lnTo>
                  <a:lnTo>
                    <a:pt x="2286284" y="669229"/>
                  </a:lnTo>
                  <a:lnTo>
                    <a:pt x="2301248" y="672402"/>
                  </a:lnTo>
                  <a:lnTo>
                    <a:pt x="2316213" y="675801"/>
                  </a:lnTo>
                  <a:lnTo>
                    <a:pt x="2330724" y="679201"/>
                  </a:lnTo>
                  <a:lnTo>
                    <a:pt x="2345235" y="683053"/>
                  </a:lnTo>
                  <a:lnTo>
                    <a:pt x="2359293" y="686680"/>
                  </a:lnTo>
                  <a:lnTo>
                    <a:pt x="2373124" y="690533"/>
                  </a:lnTo>
                  <a:lnTo>
                    <a:pt x="2386501" y="694385"/>
                  </a:lnTo>
                  <a:lnTo>
                    <a:pt x="2399879" y="698691"/>
                  </a:lnTo>
                  <a:lnTo>
                    <a:pt x="2412576" y="702771"/>
                  </a:lnTo>
                  <a:lnTo>
                    <a:pt x="2425273" y="707077"/>
                  </a:lnTo>
                  <a:lnTo>
                    <a:pt x="2437063" y="711610"/>
                  </a:lnTo>
                  <a:lnTo>
                    <a:pt x="2448400" y="716143"/>
                  </a:lnTo>
                  <a:lnTo>
                    <a:pt x="2459510" y="720675"/>
                  </a:lnTo>
                  <a:lnTo>
                    <a:pt x="2469940" y="725435"/>
                  </a:lnTo>
                  <a:lnTo>
                    <a:pt x="2479916" y="730194"/>
                  </a:lnTo>
                  <a:lnTo>
                    <a:pt x="2489213" y="735180"/>
                  </a:lnTo>
                  <a:lnTo>
                    <a:pt x="2497829" y="740393"/>
                  </a:lnTo>
                  <a:lnTo>
                    <a:pt x="2505991" y="745605"/>
                  </a:lnTo>
                  <a:lnTo>
                    <a:pt x="2513247" y="750818"/>
                  </a:lnTo>
                  <a:lnTo>
                    <a:pt x="2520049" y="756257"/>
                  </a:lnTo>
                  <a:lnTo>
                    <a:pt x="2525944" y="761697"/>
                  </a:lnTo>
                  <a:lnTo>
                    <a:pt x="2528665" y="764416"/>
                  </a:lnTo>
                  <a:lnTo>
                    <a:pt x="2531159" y="767363"/>
                  </a:lnTo>
                  <a:lnTo>
                    <a:pt x="2533426" y="770082"/>
                  </a:lnTo>
                  <a:lnTo>
                    <a:pt x="2535467" y="772802"/>
                  </a:lnTo>
                  <a:lnTo>
                    <a:pt x="2537508" y="775975"/>
                  </a:lnTo>
                  <a:lnTo>
                    <a:pt x="2538868" y="778695"/>
                  </a:lnTo>
                  <a:lnTo>
                    <a:pt x="2540455" y="781641"/>
                  </a:lnTo>
                  <a:lnTo>
                    <a:pt x="2541815" y="784361"/>
                  </a:lnTo>
                  <a:lnTo>
                    <a:pt x="2543856" y="786400"/>
                  </a:lnTo>
                  <a:lnTo>
                    <a:pt x="2545217" y="788440"/>
                  </a:lnTo>
                  <a:lnTo>
                    <a:pt x="2546123" y="790480"/>
                  </a:lnTo>
                  <a:lnTo>
                    <a:pt x="2546350" y="791840"/>
                  </a:lnTo>
                  <a:lnTo>
                    <a:pt x="2546350" y="792746"/>
                  </a:lnTo>
                  <a:lnTo>
                    <a:pt x="2546350" y="1323758"/>
                  </a:lnTo>
                  <a:lnTo>
                    <a:pt x="2546350" y="1325118"/>
                  </a:lnTo>
                  <a:lnTo>
                    <a:pt x="2545670" y="1326705"/>
                  </a:lnTo>
                  <a:lnTo>
                    <a:pt x="2545217" y="1328064"/>
                  </a:lnTo>
                  <a:lnTo>
                    <a:pt x="2544310" y="1329424"/>
                  </a:lnTo>
                  <a:lnTo>
                    <a:pt x="2543176" y="1330784"/>
                  </a:lnTo>
                  <a:lnTo>
                    <a:pt x="2542042" y="1332144"/>
                  </a:lnTo>
                  <a:lnTo>
                    <a:pt x="2540455" y="1333050"/>
                  </a:lnTo>
                  <a:lnTo>
                    <a:pt x="2538641" y="1333957"/>
                  </a:lnTo>
                  <a:lnTo>
                    <a:pt x="2537054" y="1335090"/>
                  </a:lnTo>
                  <a:lnTo>
                    <a:pt x="2535013" y="1335770"/>
                  </a:lnTo>
                  <a:lnTo>
                    <a:pt x="2530479" y="1337357"/>
                  </a:lnTo>
                  <a:lnTo>
                    <a:pt x="2525490" y="1338037"/>
                  </a:lnTo>
                  <a:lnTo>
                    <a:pt x="2522996" y="1338263"/>
                  </a:lnTo>
                  <a:lnTo>
                    <a:pt x="2520276" y="1338263"/>
                  </a:lnTo>
                  <a:lnTo>
                    <a:pt x="2380604" y="1338263"/>
                  </a:lnTo>
                  <a:lnTo>
                    <a:pt x="2367197" y="957263"/>
                  </a:lnTo>
                  <a:lnTo>
                    <a:pt x="2353389" y="1338263"/>
                  </a:lnTo>
                  <a:lnTo>
                    <a:pt x="1800226" y="1338263"/>
                  </a:lnTo>
                  <a:lnTo>
                    <a:pt x="1800226" y="819507"/>
                  </a:lnTo>
                  <a:lnTo>
                    <a:pt x="1799999" y="818147"/>
                  </a:lnTo>
                  <a:lnTo>
                    <a:pt x="1799773" y="817014"/>
                  </a:lnTo>
                  <a:lnTo>
                    <a:pt x="1799546" y="815654"/>
                  </a:lnTo>
                  <a:lnTo>
                    <a:pt x="1798865" y="814747"/>
                  </a:lnTo>
                  <a:lnTo>
                    <a:pt x="1797278" y="812481"/>
                  </a:lnTo>
                  <a:lnTo>
                    <a:pt x="1795237" y="810441"/>
                  </a:lnTo>
                  <a:lnTo>
                    <a:pt x="1794103" y="807041"/>
                  </a:lnTo>
                  <a:lnTo>
                    <a:pt x="1792515" y="803868"/>
                  </a:lnTo>
                  <a:lnTo>
                    <a:pt x="1790474" y="800695"/>
                  </a:lnTo>
                  <a:lnTo>
                    <a:pt x="1788433" y="797295"/>
                  </a:lnTo>
                  <a:lnTo>
                    <a:pt x="1786165" y="794122"/>
                  </a:lnTo>
                  <a:lnTo>
                    <a:pt x="1783898" y="790948"/>
                  </a:lnTo>
                  <a:lnTo>
                    <a:pt x="1781176" y="788002"/>
                  </a:lnTo>
                  <a:lnTo>
                    <a:pt x="1778455" y="784602"/>
                  </a:lnTo>
                  <a:lnTo>
                    <a:pt x="1775053" y="781656"/>
                  </a:lnTo>
                  <a:lnTo>
                    <a:pt x="1771878" y="778709"/>
                  </a:lnTo>
                  <a:lnTo>
                    <a:pt x="1764621" y="772590"/>
                  </a:lnTo>
                  <a:lnTo>
                    <a:pt x="1756910" y="766697"/>
                  </a:lnTo>
                  <a:lnTo>
                    <a:pt x="1748292" y="761030"/>
                  </a:lnTo>
                  <a:lnTo>
                    <a:pt x="1738994" y="755364"/>
                  </a:lnTo>
                  <a:lnTo>
                    <a:pt x="1728789" y="749924"/>
                  </a:lnTo>
                  <a:lnTo>
                    <a:pt x="1718357" y="744258"/>
                  </a:lnTo>
                  <a:lnTo>
                    <a:pt x="1707244" y="739045"/>
                  </a:lnTo>
                  <a:lnTo>
                    <a:pt x="1695224" y="733832"/>
                  </a:lnTo>
                  <a:lnTo>
                    <a:pt x="1682978" y="728619"/>
                  </a:lnTo>
                  <a:lnTo>
                    <a:pt x="1670278" y="723859"/>
                  </a:lnTo>
                  <a:lnTo>
                    <a:pt x="1656898" y="719099"/>
                  </a:lnTo>
                  <a:lnTo>
                    <a:pt x="1643290" y="714340"/>
                  </a:lnTo>
                  <a:lnTo>
                    <a:pt x="1629230" y="709807"/>
                  </a:lnTo>
                  <a:lnTo>
                    <a:pt x="1624147" y="708322"/>
                  </a:lnTo>
                  <a:lnTo>
                    <a:pt x="1626934" y="707304"/>
                  </a:lnTo>
                  <a:lnTo>
                    <a:pt x="1639632" y="702998"/>
                  </a:lnTo>
                  <a:lnTo>
                    <a:pt x="1652556" y="698691"/>
                  </a:lnTo>
                  <a:lnTo>
                    <a:pt x="1665480" y="694612"/>
                  </a:lnTo>
                  <a:lnTo>
                    <a:pt x="1679084" y="690533"/>
                  </a:lnTo>
                  <a:lnTo>
                    <a:pt x="1693368" y="686906"/>
                  </a:lnTo>
                  <a:lnTo>
                    <a:pt x="1707426" y="683053"/>
                  </a:lnTo>
                  <a:lnTo>
                    <a:pt x="1722164" y="679427"/>
                  </a:lnTo>
                  <a:lnTo>
                    <a:pt x="1736675" y="676028"/>
                  </a:lnTo>
                  <a:lnTo>
                    <a:pt x="1751639" y="672628"/>
                  </a:lnTo>
                  <a:lnTo>
                    <a:pt x="1766831" y="669455"/>
                  </a:lnTo>
                  <a:lnTo>
                    <a:pt x="1781795" y="666056"/>
                  </a:lnTo>
                  <a:lnTo>
                    <a:pt x="1812631" y="660390"/>
                  </a:lnTo>
                  <a:lnTo>
                    <a:pt x="1843694" y="654950"/>
                  </a:lnTo>
                  <a:lnTo>
                    <a:pt x="1874757" y="650191"/>
                  </a:lnTo>
                  <a:lnTo>
                    <a:pt x="1964772" y="883854"/>
                  </a:lnTo>
                  <a:lnTo>
                    <a:pt x="2003543" y="741753"/>
                  </a:lnTo>
                  <a:lnTo>
                    <a:pt x="1954342" y="712516"/>
                  </a:lnTo>
                  <a:lnTo>
                    <a:pt x="1981777" y="644525"/>
                  </a:lnTo>
                  <a:close/>
                  <a:moveTo>
                    <a:pt x="1248456" y="69850"/>
                  </a:moveTo>
                  <a:lnTo>
                    <a:pt x="1255033" y="70077"/>
                  </a:lnTo>
                  <a:lnTo>
                    <a:pt x="1261609" y="70304"/>
                  </a:lnTo>
                  <a:lnTo>
                    <a:pt x="1268186" y="70984"/>
                  </a:lnTo>
                  <a:lnTo>
                    <a:pt x="1274536" y="71665"/>
                  </a:lnTo>
                  <a:lnTo>
                    <a:pt x="1281113" y="72346"/>
                  </a:lnTo>
                  <a:lnTo>
                    <a:pt x="1287463" y="73707"/>
                  </a:lnTo>
                  <a:lnTo>
                    <a:pt x="1293813" y="74841"/>
                  </a:lnTo>
                  <a:lnTo>
                    <a:pt x="1299936" y="76429"/>
                  </a:lnTo>
                  <a:lnTo>
                    <a:pt x="1306059" y="78017"/>
                  </a:lnTo>
                  <a:lnTo>
                    <a:pt x="1312409" y="80059"/>
                  </a:lnTo>
                  <a:lnTo>
                    <a:pt x="1318533" y="82101"/>
                  </a:lnTo>
                  <a:lnTo>
                    <a:pt x="1324429" y="84369"/>
                  </a:lnTo>
                  <a:lnTo>
                    <a:pt x="1330325" y="86638"/>
                  </a:lnTo>
                  <a:lnTo>
                    <a:pt x="1335995" y="89134"/>
                  </a:lnTo>
                  <a:lnTo>
                    <a:pt x="1342118" y="91856"/>
                  </a:lnTo>
                  <a:lnTo>
                    <a:pt x="1347788" y="94579"/>
                  </a:lnTo>
                  <a:lnTo>
                    <a:pt x="1353458" y="97982"/>
                  </a:lnTo>
                  <a:lnTo>
                    <a:pt x="1359127" y="100931"/>
                  </a:lnTo>
                  <a:lnTo>
                    <a:pt x="1364570" y="104561"/>
                  </a:lnTo>
                  <a:lnTo>
                    <a:pt x="1370240" y="107964"/>
                  </a:lnTo>
                  <a:lnTo>
                    <a:pt x="1375456" y="111820"/>
                  </a:lnTo>
                  <a:lnTo>
                    <a:pt x="1380672" y="115677"/>
                  </a:lnTo>
                  <a:lnTo>
                    <a:pt x="1386115" y="119534"/>
                  </a:lnTo>
                  <a:lnTo>
                    <a:pt x="1391104" y="123844"/>
                  </a:lnTo>
                  <a:lnTo>
                    <a:pt x="1396093" y="128155"/>
                  </a:lnTo>
                  <a:lnTo>
                    <a:pt x="1400856" y="132465"/>
                  </a:lnTo>
                  <a:lnTo>
                    <a:pt x="1406072" y="137230"/>
                  </a:lnTo>
                  <a:lnTo>
                    <a:pt x="1410834" y="141767"/>
                  </a:lnTo>
                  <a:lnTo>
                    <a:pt x="1415370" y="146985"/>
                  </a:lnTo>
                  <a:lnTo>
                    <a:pt x="1419906" y="151976"/>
                  </a:lnTo>
                  <a:lnTo>
                    <a:pt x="1424442" y="156967"/>
                  </a:lnTo>
                  <a:lnTo>
                    <a:pt x="1428751" y="162185"/>
                  </a:lnTo>
                  <a:lnTo>
                    <a:pt x="1433060" y="167630"/>
                  </a:lnTo>
                  <a:lnTo>
                    <a:pt x="1437369" y="173075"/>
                  </a:lnTo>
                  <a:lnTo>
                    <a:pt x="1441224" y="178973"/>
                  </a:lnTo>
                  <a:lnTo>
                    <a:pt x="1445079" y="184645"/>
                  </a:lnTo>
                  <a:lnTo>
                    <a:pt x="1449161" y="190543"/>
                  </a:lnTo>
                  <a:lnTo>
                    <a:pt x="1452790" y="196669"/>
                  </a:lnTo>
                  <a:lnTo>
                    <a:pt x="1456419" y="202567"/>
                  </a:lnTo>
                  <a:lnTo>
                    <a:pt x="1460047" y="208920"/>
                  </a:lnTo>
                  <a:lnTo>
                    <a:pt x="1463222" y="215272"/>
                  </a:lnTo>
                  <a:lnTo>
                    <a:pt x="1466624" y="221624"/>
                  </a:lnTo>
                  <a:lnTo>
                    <a:pt x="1469572" y="228203"/>
                  </a:lnTo>
                  <a:lnTo>
                    <a:pt x="1472520" y="235010"/>
                  </a:lnTo>
                  <a:lnTo>
                    <a:pt x="1475695" y="241589"/>
                  </a:lnTo>
                  <a:lnTo>
                    <a:pt x="1478417" y="248395"/>
                  </a:lnTo>
                  <a:lnTo>
                    <a:pt x="1480911" y="255428"/>
                  </a:lnTo>
                  <a:lnTo>
                    <a:pt x="1483406" y="262460"/>
                  </a:lnTo>
                  <a:lnTo>
                    <a:pt x="1485674" y="269493"/>
                  </a:lnTo>
                  <a:lnTo>
                    <a:pt x="1487942" y="276753"/>
                  </a:lnTo>
                  <a:lnTo>
                    <a:pt x="1489983" y="284013"/>
                  </a:lnTo>
                  <a:lnTo>
                    <a:pt x="1492024" y="291273"/>
                  </a:lnTo>
                  <a:lnTo>
                    <a:pt x="1493838" y="298986"/>
                  </a:lnTo>
                  <a:lnTo>
                    <a:pt x="1495426" y="306473"/>
                  </a:lnTo>
                  <a:lnTo>
                    <a:pt x="1496786" y="313959"/>
                  </a:lnTo>
                  <a:lnTo>
                    <a:pt x="1498374" y="321673"/>
                  </a:lnTo>
                  <a:lnTo>
                    <a:pt x="1499281" y="329386"/>
                  </a:lnTo>
                  <a:lnTo>
                    <a:pt x="1500415" y="337100"/>
                  </a:lnTo>
                  <a:lnTo>
                    <a:pt x="1500809" y="340447"/>
                  </a:lnTo>
                  <a:lnTo>
                    <a:pt x="1501799" y="339950"/>
                  </a:lnTo>
                  <a:lnTo>
                    <a:pt x="1502922" y="339725"/>
                  </a:lnTo>
                  <a:lnTo>
                    <a:pt x="1504045" y="339725"/>
                  </a:lnTo>
                  <a:lnTo>
                    <a:pt x="1505392" y="339725"/>
                  </a:lnTo>
                  <a:lnTo>
                    <a:pt x="1506291" y="339950"/>
                  </a:lnTo>
                  <a:lnTo>
                    <a:pt x="1508761" y="341076"/>
                  </a:lnTo>
                  <a:lnTo>
                    <a:pt x="1510782" y="342427"/>
                  </a:lnTo>
                  <a:lnTo>
                    <a:pt x="1513028" y="344678"/>
                  </a:lnTo>
                  <a:lnTo>
                    <a:pt x="1515049" y="347380"/>
                  </a:lnTo>
                  <a:lnTo>
                    <a:pt x="1516846" y="350306"/>
                  </a:lnTo>
                  <a:lnTo>
                    <a:pt x="1518642" y="353909"/>
                  </a:lnTo>
                  <a:lnTo>
                    <a:pt x="1520214" y="357736"/>
                  </a:lnTo>
                  <a:lnTo>
                    <a:pt x="1521786" y="362239"/>
                  </a:lnTo>
                  <a:lnTo>
                    <a:pt x="1523134" y="367192"/>
                  </a:lnTo>
                  <a:lnTo>
                    <a:pt x="1524257" y="372145"/>
                  </a:lnTo>
                  <a:lnTo>
                    <a:pt x="1525380" y="377548"/>
                  </a:lnTo>
                  <a:lnTo>
                    <a:pt x="1526053" y="383176"/>
                  </a:lnTo>
                  <a:lnTo>
                    <a:pt x="1526503" y="389030"/>
                  </a:lnTo>
                  <a:lnTo>
                    <a:pt x="1526727" y="395334"/>
                  </a:lnTo>
                  <a:lnTo>
                    <a:pt x="1527176" y="401637"/>
                  </a:lnTo>
                  <a:lnTo>
                    <a:pt x="1526727" y="407941"/>
                  </a:lnTo>
                  <a:lnTo>
                    <a:pt x="1526503" y="414245"/>
                  </a:lnTo>
                  <a:lnTo>
                    <a:pt x="1526053" y="419873"/>
                  </a:lnTo>
                  <a:lnTo>
                    <a:pt x="1525380" y="425727"/>
                  </a:lnTo>
                  <a:lnTo>
                    <a:pt x="1524257" y="430905"/>
                  </a:lnTo>
                  <a:lnTo>
                    <a:pt x="1523134" y="436308"/>
                  </a:lnTo>
                  <a:lnTo>
                    <a:pt x="1521786" y="441036"/>
                  </a:lnTo>
                  <a:lnTo>
                    <a:pt x="1520214" y="445314"/>
                  </a:lnTo>
                  <a:lnTo>
                    <a:pt x="1518642" y="449366"/>
                  </a:lnTo>
                  <a:lnTo>
                    <a:pt x="1516846" y="452743"/>
                  </a:lnTo>
                  <a:lnTo>
                    <a:pt x="1515049" y="456120"/>
                  </a:lnTo>
                  <a:lnTo>
                    <a:pt x="1513028" y="458597"/>
                  </a:lnTo>
                  <a:lnTo>
                    <a:pt x="1510782" y="460623"/>
                  </a:lnTo>
                  <a:lnTo>
                    <a:pt x="1508761" y="462199"/>
                  </a:lnTo>
                  <a:lnTo>
                    <a:pt x="1506291" y="463100"/>
                  </a:lnTo>
                  <a:lnTo>
                    <a:pt x="1505392" y="463325"/>
                  </a:lnTo>
                  <a:lnTo>
                    <a:pt x="1504045" y="463550"/>
                  </a:lnTo>
                  <a:lnTo>
                    <a:pt x="1502922" y="463325"/>
                  </a:lnTo>
                  <a:lnTo>
                    <a:pt x="1501799" y="463100"/>
                  </a:lnTo>
                  <a:lnTo>
                    <a:pt x="1499553" y="462199"/>
                  </a:lnTo>
                  <a:lnTo>
                    <a:pt x="1497308" y="460623"/>
                  </a:lnTo>
                  <a:lnTo>
                    <a:pt x="1496170" y="459597"/>
                  </a:lnTo>
                  <a:lnTo>
                    <a:pt x="1495426" y="463692"/>
                  </a:lnTo>
                  <a:lnTo>
                    <a:pt x="1493838" y="471405"/>
                  </a:lnTo>
                  <a:lnTo>
                    <a:pt x="1492024" y="478892"/>
                  </a:lnTo>
                  <a:lnTo>
                    <a:pt x="1489983" y="486152"/>
                  </a:lnTo>
                  <a:lnTo>
                    <a:pt x="1487942" y="493638"/>
                  </a:lnTo>
                  <a:lnTo>
                    <a:pt x="1485674" y="500671"/>
                  </a:lnTo>
                  <a:lnTo>
                    <a:pt x="1483406" y="507704"/>
                  </a:lnTo>
                  <a:lnTo>
                    <a:pt x="1480911" y="514737"/>
                  </a:lnTo>
                  <a:lnTo>
                    <a:pt x="1478417" y="521770"/>
                  </a:lnTo>
                  <a:lnTo>
                    <a:pt x="1475695" y="528576"/>
                  </a:lnTo>
                  <a:lnTo>
                    <a:pt x="1472520" y="535155"/>
                  </a:lnTo>
                  <a:lnTo>
                    <a:pt x="1469572" y="541961"/>
                  </a:lnTo>
                  <a:lnTo>
                    <a:pt x="1466624" y="548540"/>
                  </a:lnTo>
                  <a:lnTo>
                    <a:pt x="1463222" y="554893"/>
                  </a:lnTo>
                  <a:lnTo>
                    <a:pt x="1460047" y="561245"/>
                  </a:lnTo>
                  <a:lnTo>
                    <a:pt x="1456419" y="567597"/>
                  </a:lnTo>
                  <a:lnTo>
                    <a:pt x="1452790" y="573496"/>
                  </a:lnTo>
                  <a:lnTo>
                    <a:pt x="1449161" y="579621"/>
                  </a:lnTo>
                  <a:lnTo>
                    <a:pt x="1445079" y="585520"/>
                  </a:lnTo>
                  <a:lnTo>
                    <a:pt x="1441224" y="591192"/>
                  </a:lnTo>
                  <a:lnTo>
                    <a:pt x="1437369" y="597090"/>
                  </a:lnTo>
                  <a:lnTo>
                    <a:pt x="1433060" y="602535"/>
                  </a:lnTo>
                  <a:lnTo>
                    <a:pt x="1428751" y="607980"/>
                  </a:lnTo>
                  <a:lnTo>
                    <a:pt x="1424442" y="613198"/>
                  </a:lnTo>
                  <a:lnTo>
                    <a:pt x="1419906" y="618189"/>
                  </a:lnTo>
                  <a:lnTo>
                    <a:pt x="1415370" y="623407"/>
                  </a:lnTo>
                  <a:lnTo>
                    <a:pt x="1410834" y="628171"/>
                  </a:lnTo>
                  <a:lnTo>
                    <a:pt x="1406072" y="632935"/>
                  </a:lnTo>
                  <a:lnTo>
                    <a:pt x="1400856" y="637699"/>
                  </a:lnTo>
                  <a:lnTo>
                    <a:pt x="1396093" y="642010"/>
                  </a:lnTo>
                  <a:lnTo>
                    <a:pt x="1391104" y="646320"/>
                  </a:lnTo>
                  <a:lnTo>
                    <a:pt x="1386115" y="650631"/>
                  </a:lnTo>
                  <a:lnTo>
                    <a:pt x="1380672" y="654714"/>
                  </a:lnTo>
                  <a:lnTo>
                    <a:pt x="1375456" y="658344"/>
                  </a:lnTo>
                  <a:lnTo>
                    <a:pt x="1370240" y="662201"/>
                  </a:lnTo>
                  <a:lnTo>
                    <a:pt x="1364570" y="665831"/>
                  </a:lnTo>
                  <a:lnTo>
                    <a:pt x="1359127" y="669007"/>
                  </a:lnTo>
                  <a:lnTo>
                    <a:pt x="1353458" y="672410"/>
                  </a:lnTo>
                  <a:lnTo>
                    <a:pt x="1347788" y="675359"/>
                  </a:lnTo>
                  <a:lnTo>
                    <a:pt x="1342118" y="678309"/>
                  </a:lnTo>
                  <a:lnTo>
                    <a:pt x="1335995" y="681031"/>
                  </a:lnTo>
                  <a:lnTo>
                    <a:pt x="1330325" y="683753"/>
                  </a:lnTo>
                  <a:lnTo>
                    <a:pt x="1324429" y="686022"/>
                  </a:lnTo>
                  <a:lnTo>
                    <a:pt x="1318533" y="688291"/>
                  </a:lnTo>
                  <a:lnTo>
                    <a:pt x="1312409" y="690333"/>
                  </a:lnTo>
                  <a:lnTo>
                    <a:pt x="1306059" y="692148"/>
                  </a:lnTo>
                  <a:lnTo>
                    <a:pt x="1299936" y="693736"/>
                  </a:lnTo>
                  <a:lnTo>
                    <a:pt x="1293813" y="695324"/>
                  </a:lnTo>
                  <a:lnTo>
                    <a:pt x="1287463" y="696458"/>
                  </a:lnTo>
                  <a:lnTo>
                    <a:pt x="1281113" y="697592"/>
                  </a:lnTo>
                  <a:lnTo>
                    <a:pt x="1274536" y="698500"/>
                  </a:lnTo>
                  <a:lnTo>
                    <a:pt x="1268186" y="699407"/>
                  </a:lnTo>
                  <a:lnTo>
                    <a:pt x="1261609" y="699861"/>
                  </a:lnTo>
                  <a:lnTo>
                    <a:pt x="1255033" y="700088"/>
                  </a:lnTo>
                  <a:lnTo>
                    <a:pt x="1248456" y="700088"/>
                  </a:lnTo>
                  <a:lnTo>
                    <a:pt x="1241879" y="700088"/>
                  </a:lnTo>
                  <a:lnTo>
                    <a:pt x="1235529" y="699861"/>
                  </a:lnTo>
                  <a:lnTo>
                    <a:pt x="1228952" y="699407"/>
                  </a:lnTo>
                  <a:lnTo>
                    <a:pt x="1222602" y="698500"/>
                  </a:lnTo>
                  <a:lnTo>
                    <a:pt x="1216252" y="697592"/>
                  </a:lnTo>
                  <a:lnTo>
                    <a:pt x="1209675" y="696458"/>
                  </a:lnTo>
                  <a:lnTo>
                    <a:pt x="1203325" y="695324"/>
                  </a:lnTo>
                  <a:lnTo>
                    <a:pt x="1197429" y="693736"/>
                  </a:lnTo>
                  <a:lnTo>
                    <a:pt x="1191079" y="692148"/>
                  </a:lnTo>
                  <a:lnTo>
                    <a:pt x="1184956" y="690333"/>
                  </a:lnTo>
                  <a:lnTo>
                    <a:pt x="1178832" y="688291"/>
                  </a:lnTo>
                  <a:lnTo>
                    <a:pt x="1172936" y="686022"/>
                  </a:lnTo>
                  <a:lnTo>
                    <a:pt x="1166813" y="683753"/>
                  </a:lnTo>
                  <a:lnTo>
                    <a:pt x="1160916" y="681031"/>
                  </a:lnTo>
                  <a:lnTo>
                    <a:pt x="1155247" y="678309"/>
                  </a:lnTo>
                  <a:lnTo>
                    <a:pt x="1149350" y="675359"/>
                  </a:lnTo>
                  <a:lnTo>
                    <a:pt x="1143907" y="672410"/>
                  </a:lnTo>
                  <a:lnTo>
                    <a:pt x="1138011" y="669007"/>
                  </a:lnTo>
                  <a:lnTo>
                    <a:pt x="1132568" y="665831"/>
                  </a:lnTo>
                  <a:lnTo>
                    <a:pt x="1127125" y="662201"/>
                  </a:lnTo>
                  <a:lnTo>
                    <a:pt x="1121682" y="658344"/>
                  </a:lnTo>
                  <a:lnTo>
                    <a:pt x="1116240" y="654714"/>
                  </a:lnTo>
                  <a:lnTo>
                    <a:pt x="1111250" y="650631"/>
                  </a:lnTo>
                  <a:lnTo>
                    <a:pt x="1106034" y="646320"/>
                  </a:lnTo>
                  <a:lnTo>
                    <a:pt x="1101272" y="642010"/>
                  </a:lnTo>
                  <a:lnTo>
                    <a:pt x="1096056" y="637699"/>
                  </a:lnTo>
                  <a:lnTo>
                    <a:pt x="1091293" y="632935"/>
                  </a:lnTo>
                  <a:lnTo>
                    <a:pt x="1086531" y="628171"/>
                  </a:lnTo>
                  <a:lnTo>
                    <a:pt x="1081768" y="623407"/>
                  </a:lnTo>
                  <a:lnTo>
                    <a:pt x="1077232" y="618189"/>
                  </a:lnTo>
                  <a:lnTo>
                    <a:pt x="1072697" y="613198"/>
                  </a:lnTo>
                  <a:lnTo>
                    <a:pt x="1068388" y="607980"/>
                  </a:lnTo>
                  <a:lnTo>
                    <a:pt x="1064079" y="602535"/>
                  </a:lnTo>
                  <a:lnTo>
                    <a:pt x="1059997" y="597090"/>
                  </a:lnTo>
                  <a:lnTo>
                    <a:pt x="1055688" y="591192"/>
                  </a:lnTo>
                  <a:lnTo>
                    <a:pt x="1052059" y="585520"/>
                  </a:lnTo>
                  <a:lnTo>
                    <a:pt x="1048204" y="579621"/>
                  </a:lnTo>
                  <a:lnTo>
                    <a:pt x="1044348" y="573496"/>
                  </a:lnTo>
                  <a:lnTo>
                    <a:pt x="1040947" y="567597"/>
                  </a:lnTo>
                  <a:lnTo>
                    <a:pt x="1037318" y="561245"/>
                  </a:lnTo>
                  <a:lnTo>
                    <a:pt x="1033916" y="554893"/>
                  </a:lnTo>
                  <a:lnTo>
                    <a:pt x="1030514" y="548540"/>
                  </a:lnTo>
                  <a:lnTo>
                    <a:pt x="1027566" y="541961"/>
                  </a:lnTo>
                  <a:lnTo>
                    <a:pt x="1024391" y="535155"/>
                  </a:lnTo>
                  <a:lnTo>
                    <a:pt x="1021670" y="528576"/>
                  </a:lnTo>
                  <a:lnTo>
                    <a:pt x="1018948" y="521770"/>
                  </a:lnTo>
                  <a:lnTo>
                    <a:pt x="1016227" y="514737"/>
                  </a:lnTo>
                  <a:lnTo>
                    <a:pt x="1013959" y="507704"/>
                  </a:lnTo>
                  <a:lnTo>
                    <a:pt x="1011238" y="500671"/>
                  </a:lnTo>
                  <a:lnTo>
                    <a:pt x="1008970" y="493638"/>
                  </a:lnTo>
                  <a:lnTo>
                    <a:pt x="1007155" y="486152"/>
                  </a:lnTo>
                  <a:lnTo>
                    <a:pt x="1005341" y="478892"/>
                  </a:lnTo>
                  <a:lnTo>
                    <a:pt x="1003527" y="471405"/>
                  </a:lnTo>
                  <a:lnTo>
                    <a:pt x="1001713" y="463692"/>
                  </a:lnTo>
                  <a:lnTo>
                    <a:pt x="1001178" y="460749"/>
                  </a:lnTo>
                  <a:lnTo>
                    <a:pt x="999308" y="462199"/>
                  </a:lnTo>
                  <a:lnTo>
                    <a:pt x="997052" y="463100"/>
                  </a:lnTo>
                  <a:lnTo>
                    <a:pt x="995698" y="463325"/>
                  </a:lnTo>
                  <a:lnTo>
                    <a:pt x="994569" y="463550"/>
                  </a:lnTo>
                  <a:lnTo>
                    <a:pt x="993215" y="463325"/>
                  </a:lnTo>
                  <a:lnTo>
                    <a:pt x="992312" y="463100"/>
                  </a:lnTo>
                  <a:lnTo>
                    <a:pt x="990056" y="462199"/>
                  </a:lnTo>
                  <a:lnTo>
                    <a:pt x="987799" y="460623"/>
                  </a:lnTo>
                  <a:lnTo>
                    <a:pt x="985768" y="458597"/>
                  </a:lnTo>
                  <a:lnTo>
                    <a:pt x="983737" y="456120"/>
                  </a:lnTo>
                  <a:lnTo>
                    <a:pt x="981706" y="452743"/>
                  </a:lnTo>
                  <a:lnTo>
                    <a:pt x="979900" y="449366"/>
                  </a:lnTo>
                  <a:lnTo>
                    <a:pt x="978095" y="445314"/>
                  </a:lnTo>
                  <a:lnTo>
                    <a:pt x="976741" y="441036"/>
                  </a:lnTo>
                  <a:lnTo>
                    <a:pt x="975387" y="436308"/>
                  </a:lnTo>
                  <a:lnTo>
                    <a:pt x="974484" y="430905"/>
                  </a:lnTo>
                  <a:lnTo>
                    <a:pt x="973356" y="425727"/>
                  </a:lnTo>
                  <a:lnTo>
                    <a:pt x="972679" y="419873"/>
                  </a:lnTo>
                  <a:lnTo>
                    <a:pt x="971776" y="414245"/>
                  </a:lnTo>
                  <a:lnTo>
                    <a:pt x="971550" y="407941"/>
                  </a:lnTo>
                  <a:lnTo>
                    <a:pt x="971550" y="401637"/>
                  </a:lnTo>
                  <a:lnTo>
                    <a:pt x="971550" y="395334"/>
                  </a:lnTo>
                  <a:lnTo>
                    <a:pt x="971776" y="389030"/>
                  </a:lnTo>
                  <a:lnTo>
                    <a:pt x="972679" y="383176"/>
                  </a:lnTo>
                  <a:lnTo>
                    <a:pt x="973356" y="377548"/>
                  </a:lnTo>
                  <a:lnTo>
                    <a:pt x="974484" y="372145"/>
                  </a:lnTo>
                  <a:lnTo>
                    <a:pt x="975387" y="367192"/>
                  </a:lnTo>
                  <a:lnTo>
                    <a:pt x="976741" y="362239"/>
                  </a:lnTo>
                  <a:lnTo>
                    <a:pt x="978095" y="357736"/>
                  </a:lnTo>
                  <a:lnTo>
                    <a:pt x="979900" y="353909"/>
                  </a:lnTo>
                  <a:lnTo>
                    <a:pt x="981706" y="350306"/>
                  </a:lnTo>
                  <a:lnTo>
                    <a:pt x="983737" y="347380"/>
                  </a:lnTo>
                  <a:lnTo>
                    <a:pt x="985768" y="344678"/>
                  </a:lnTo>
                  <a:lnTo>
                    <a:pt x="987799" y="342427"/>
                  </a:lnTo>
                  <a:lnTo>
                    <a:pt x="990056" y="341076"/>
                  </a:lnTo>
                  <a:lnTo>
                    <a:pt x="992312" y="339950"/>
                  </a:lnTo>
                  <a:lnTo>
                    <a:pt x="993215" y="339725"/>
                  </a:lnTo>
                  <a:lnTo>
                    <a:pt x="994569" y="339725"/>
                  </a:lnTo>
                  <a:lnTo>
                    <a:pt x="995698" y="339725"/>
                  </a:lnTo>
                  <a:lnTo>
                    <a:pt x="996322" y="339829"/>
                  </a:lnTo>
                  <a:lnTo>
                    <a:pt x="996723" y="337100"/>
                  </a:lnTo>
                  <a:lnTo>
                    <a:pt x="997630" y="329386"/>
                  </a:lnTo>
                  <a:lnTo>
                    <a:pt x="998991" y="321673"/>
                  </a:lnTo>
                  <a:lnTo>
                    <a:pt x="1000352" y="313959"/>
                  </a:lnTo>
                  <a:lnTo>
                    <a:pt x="1001713" y="306473"/>
                  </a:lnTo>
                  <a:lnTo>
                    <a:pt x="1003527" y="298986"/>
                  </a:lnTo>
                  <a:lnTo>
                    <a:pt x="1005341" y="291273"/>
                  </a:lnTo>
                  <a:lnTo>
                    <a:pt x="1007155" y="284013"/>
                  </a:lnTo>
                  <a:lnTo>
                    <a:pt x="1008970" y="276753"/>
                  </a:lnTo>
                  <a:lnTo>
                    <a:pt x="1011238" y="269493"/>
                  </a:lnTo>
                  <a:lnTo>
                    <a:pt x="1013959" y="262460"/>
                  </a:lnTo>
                  <a:lnTo>
                    <a:pt x="1016227" y="255428"/>
                  </a:lnTo>
                  <a:lnTo>
                    <a:pt x="1018948" y="248395"/>
                  </a:lnTo>
                  <a:lnTo>
                    <a:pt x="1021670" y="241589"/>
                  </a:lnTo>
                  <a:lnTo>
                    <a:pt x="1024391" y="235010"/>
                  </a:lnTo>
                  <a:lnTo>
                    <a:pt x="1027566" y="228203"/>
                  </a:lnTo>
                  <a:lnTo>
                    <a:pt x="1030514" y="221624"/>
                  </a:lnTo>
                  <a:lnTo>
                    <a:pt x="1033916" y="215272"/>
                  </a:lnTo>
                  <a:lnTo>
                    <a:pt x="1037318" y="208920"/>
                  </a:lnTo>
                  <a:lnTo>
                    <a:pt x="1040947" y="202567"/>
                  </a:lnTo>
                  <a:lnTo>
                    <a:pt x="1044348" y="196669"/>
                  </a:lnTo>
                  <a:lnTo>
                    <a:pt x="1048204" y="190543"/>
                  </a:lnTo>
                  <a:lnTo>
                    <a:pt x="1052059" y="184645"/>
                  </a:lnTo>
                  <a:lnTo>
                    <a:pt x="1055688" y="178973"/>
                  </a:lnTo>
                  <a:lnTo>
                    <a:pt x="1059997" y="173075"/>
                  </a:lnTo>
                  <a:lnTo>
                    <a:pt x="1064079" y="167630"/>
                  </a:lnTo>
                  <a:lnTo>
                    <a:pt x="1068388" y="162185"/>
                  </a:lnTo>
                  <a:lnTo>
                    <a:pt x="1072697" y="156967"/>
                  </a:lnTo>
                  <a:lnTo>
                    <a:pt x="1077232" y="151976"/>
                  </a:lnTo>
                  <a:lnTo>
                    <a:pt x="1081768" y="146985"/>
                  </a:lnTo>
                  <a:lnTo>
                    <a:pt x="1086531" y="141767"/>
                  </a:lnTo>
                  <a:lnTo>
                    <a:pt x="1091293" y="137230"/>
                  </a:lnTo>
                  <a:lnTo>
                    <a:pt x="1096056" y="132465"/>
                  </a:lnTo>
                  <a:lnTo>
                    <a:pt x="1101272" y="128155"/>
                  </a:lnTo>
                  <a:lnTo>
                    <a:pt x="1106034" y="123844"/>
                  </a:lnTo>
                  <a:lnTo>
                    <a:pt x="1111250" y="119534"/>
                  </a:lnTo>
                  <a:lnTo>
                    <a:pt x="1116240" y="115677"/>
                  </a:lnTo>
                  <a:lnTo>
                    <a:pt x="1121682" y="111820"/>
                  </a:lnTo>
                  <a:lnTo>
                    <a:pt x="1127125" y="107964"/>
                  </a:lnTo>
                  <a:lnTo>
                    <a:pt x="1132568" y="104561"/>
                  </a:lnTo>
                  <a:lnTo>
                    <a:pt x="1138011" y="100931"/>
                  </a:lnTo>
                  <a:lnTo>
                    <a:pt x="1143907" y="97982"/>
                  </a:lnTo>
                  <a:lnTo>
                    <a:pt x="1149350" y="94579"/>
                  </a:lnTo>
                  <a:lnTo>
                    <a:pt x="1155247" y="91856"/>
                  </a:lnTo>
                  <a:lnTo>
                    <a:pt x="1160916" y="89134"/>
                  </a:lnTo>
                  <a:lnTo>
                    <a:pt x="1166813" y="86638"/>
                  </a:lnTo>
                  <a:lnTo>
                    <a:pt x="1172936" y="84369"/>
                  </a:lnTo>
                  <a:lnTo>
                    <a:pt x="1178832" y="82101"/>
                  </a:lnTo>
                  <a:lnTo>
                    <a:pt x="1184956" y="80059"/>
                  </a:lnTo>
                  <a:lnTo>
                    <a:pt x="1191079" y="78017"/>
                  </a:lnTo>
                  <a:lnTo>
                    <a:pt x="1197429" y="76429"/>
                  </a:lnTo>
                  <a:lnTo>
                    <a:pt x="1203325" y="74841"/>
                  </a:lnTo>
                  <a:lnTo>
                    <a:pt x="1209675" y="73707"/>
                  </a:lnTo>
                  <a:lnTo>
                    <a:pt x="1216252" y="72346"/>
                  </a:lnTo>
                  <a:lnTo>
                    <a:pt x="1222602" y="71665"/>
                  </a:lnTo>
                  <a:lnTo>
                    <a:pt x="1228952" y="70984"/>
                  </a:lnTo>
                  <a:lnTo>
                    <a:pt x="1235529" y="70304"/>
                  </a:lnTo>
                  <a:lnTo>
                    <a:pt x="1241879" y="70077"/>
                  </a:lnTo>
                  <a:lnTo>
                    <a:pt x="1248456" y="69850"/>
                  </a:lnTo>
                  <a:close/>
                  <a:moveTo>
                    <a:pt x="513333" y="14287"/>
                  </a:moveTo>
                  <a:lnTo>
                    <a:pt x="519907" y="14287"/>
                  </a:lnTo>
                  <a:lnTo>
                    <a:pt x="526481" y="14287"/>
                  </a:lnTo>
                  <a:lnTo>
                    <a:pt x="533055" y="14514"/>
                  </a:lnTo>
                  <a:lnTo>
                    <a:pt x="539629" y="14968"/>
                  </a:lnTo>
                  <a:lnTo>
                    <a:pt x="545976" y="15875"/>
                  </a:lnTo>
                  <a:lnTo>
                    <a:pt x="552550" y="16783"/>
                  </a:lnTo>
                  <a:lnTo>
                    <a:pt x="558670" y="17917"/>
                  </a:lnTo>
                  <a:lnTo>
                    <a:pt x="565017" y="19051"/>
                  </a:lnTo>
                  <a:lnTo>
                    <a:pt x="571365" y="20639"/>
                  </a:lnTo>
                  <a:lnTo>
                    <a:pt x="577485" y="22454"/>
                  </a:lnTo>
                  <a:lnTo>
                    <a:pt x="583379" y="24042"/>
                  </a:lnTo>
                  <a:lnTo>
                    <a:pt x="589499" y="26084"/>
                  </a:lnTo>
                  <a:lnTo>
                    <a:pt x="595620" y="28353"/>
                  </a:lnTo>
                  <a:lnTo>
                    <a:pt x="601740" y="30621"/>
                  </a:lnTo>
                  <a:lnTo>
                    <a:pt x="607408" y="33571"/>
                  </a:lnTo>
                  <a:lnTo>
                    <a:pt x="613301" y="36066"/>
                  </a:lnTo>
                  <a:lnTo>
                    <a:pt x="618969" y="39016"/>
                  </a:lnTo>
                  <a:lnTo>
                    <a:pt x="624862" y="41965"/>
                  </a:lnTo>
                  <a:lnTo>
                    <a:pt x="630303" y="45368"/>
                  </a:lnTo>
                  <a:lnTo>
                    <a:pt x="635970" y="48544"/>
                  </a:lnTo>
                  <a:lnTo>
                    <a:pt x="641184" y="52174"/>
                  </a:lnTo>
                  <a:lnTo>
                    <a:pt x="646851" y="56031"/>
                  </a:lnTo>
                  <a:lnTo>
                    <a:pt x="652065" y="59887"/>
                  </a:lnTo>
                  <a:lnTo>
                    <a:pt x="657052" y="63744"/>
                  </a:lnTo>
                  <a:lnTo>
                    <a:pt x="662492" y="68055"/>
                  </a:lnTo>
                  <a:lnTo>
                    <a:pt x="667479" y="72365"/>
                  </a:lnTo>
                  <a:lnTo>
                    <a:pt x="672239" y="76902"/>
                  </a:lnTo>
                  <a:lnTo>
                    <a:pt x="677227" y="81440"/>
                  </a:lnTo>
                  <a:lnTo>
                    <a:pt x="681760" y="86204"/>
                  </a:lnTo>
                  <a:lnTo>
                    <a:pt x="686521" y="90968"/>
                  </a:lnTo>
                  <a:lnTo>
                    <a:pt x="691281" y="96186"/>
                  </a:lnTo>
                  <a:lnTo>
                    <a:pt x="695815" y="101177"/>
                  </a:lnTo>
                  <a:lnTo>
                    <a:pt x="699895" y="106395"/>
                  </a:lnTo>
                  <a:lnTo>
                    <a:pt x="704202" y="112067"/>
                  </a:lnTo>
                  <a:lnTo>
                    <a:pt x="708509" y="117512"/>
                  </a:lnTo>
                  <a:lnTo>
                    <a:pt x="712589" y="123183"/>
                  </a:lnTo>
                  <a:lnTo>
                    <a:pt x="716443" y="128855"/>
                  </a:lnTo>
                  <a:lnTo>
                    <a:pt x="720523" y="134754"/>
                  </a:lnTo>
                  <a:lnTo>
                    <a:pt x="723924" y="140652"/>
                  </a:lnTo>
                  <a:lnTo>
                    <a:pt x="727777" y="146778"/>
                  </a:lnTo>
                  <a:lnTo>
                    <a:pt x="730951" y="153130"/>
                  </a:lnTo>
                  <a:lnTo>
                    <a:pt x="734578" y="159482"/>
                  </a:lnTo>
                  <a:lnTo>
                    <a:pt x="737751" y="166061"/>
                  </a:lnTo>
                  <a:lnTo>
                    <a:pt x="740925" y="172640"/>
                  </a:lnTo>
                  <a:lnTo>
                    <a:pt x="743872" y="179220"/>
                  </a:lnTo>
                  <a:lnTo>
                    <a:pt x="746592" y="186026"/>
                  </a:lnTo>
                  <a:lnTo>
                    <a:pt x="749539" y="192832"/>
                  </a:lnTo>
                  <a:lnTo>
                    <a:pt x="752259" y="199638"/>
                  </a:lnTo>
                  <a:lnTo>
                    <a:pt x="754753" y="206671"/>
                  </a:lnTo>
                  <a:lnTo>
                    <a:pt x="757020" y="213704"/>
                  </a:lnTo>
                  <a:lnTo>
                    <a:pt x="759287" y="220963"/>
                  </a:lnTo>
                  <a:lnTo>
                    <a:pt x="761327" y="228450"/>
                  </a:lnTo>
                  <a:lnTo>
                    <a:pt x="763367" y="235710"/>
                  </a:lnTo>
                  <a:lnTo>
                    <a:pt x="765180" y="242969"/>
                  </a:lnTo>
                  <a:lnTo>
                    <a:pt x="766540" y="250683"/>
                  </a:lnTo>
                  <a:lnTo>
                    <a:pt x="768127" y="258170"/>
                  </a:lnTo>
                  <a:lnTo>
                    <a:pt x="769261" y="265656"/>
                  </a:lnTo>
                  <a:lnTo>
                    <a:pt x="770621" y="273597"/>
                  </a:lnTo>
                  <a:lnTo>
                    <a:pt x="771528" y="281310"/>
                  </a:lnTo>
                  <a:lnTo>
                    <a:pt x="771841" y="283505"/>
                  </a:lnTo>
                  <a:lnTo>
                    <a:pt x="773361" y="282802"/>
                  </a:lnTo>
                  <a:lnTo>
                    <a:pt x="774259" y="282574"/>
                  </a:lnTo>
                  <a:lnTo>
                    <a:pt x="775606" y="282574"/>
                  </a:lnTo>
                  <a:lnTo>
                    <a:pt x="776729" y="282574"/>
                  </a:lnTo>
                  <a:lnTo>
                    <a:pt x="777852" y="282802"/>
                  </a:lnTo>
                  <a:lnTo>
                    <a:pt x="780098" y="283945"/>
                  </a:lnTo>
                  <a:lnTo>
                    <a:pt x="782344" y="285315"/>
                  </a:lnTo>
                  <a:lnTo>
                    <a:pt x="784589" y="287371"/>
                  </a:lnTo>
                  <a:lnTo>
                    <a:pt x="786611" y="289884"/>
                  </a:lnTo>
                  <a:lnTo>
                    <a:pt x="788407" y="293311"/>
                  </a:lnTo>
                  <a:lnTo>
                    <a:pt x="789979" y="296737"/>
                  </a:lnTo>
                  <a:lnTo>
                    <a:pt x="791776" y="300849"/>
                  </a:lnTo>
                  <a:lnTo>
                    <a:pt x="793348" y="305189"/>
                  </a:lnTo>
                  <a:lnTo>
                    <a:pt x="794471" y="309987"/>
                  </a:lnTo>
                  <a:lnTo>
                    <a:pt x="795818" y="315469"/>
                  </a:lnTo>
                  <a:lnTo>
                    <a:pt x="796492" y="320723"/>
                  </a:lnTo>
                  <a:lnTo>
                    <a:pt x="797390" y="326663"/>
                  </a:lnTo>
                  <a:lnTo>
                    <a:pt x="798064" y="332602"/>
                  </a:lnTo>
                  <a:lnTo>
                    <a:pt x="798289" y="338770"/>
                  </a:lnTo>
                  <a:lnTo>
                    <a:pt x="798513" y="345166"/>
                  </a:lnTo>
                  <a:lnTo>
                    <a:pt x="798289" y="351563"/>
                  </a:lnTo>
                  <a:lnTo>
                    <a:pt x="798064" y="357730"/>
                  </a:lnTo>
                  <a:lnTo>
                    <a:pt x="797390" y="363898"/>
                  </a:lnTo>
                  <a:lnTo>
                    <a:pt x="796492" y="369609"/>
                  </a:lnTo>
                  <a:lnTo>
                    <a:pt x="795818" y="375092"/>
                  </a:lnTo>
                  <a:lnTo>
                    <a:pt x="794471" y="380117"/>
                  </a:lnTo>
                  <a:lnTo>
                    <a:pt x="793348" y="385143"/>
                  </a:lnTo>
                  <a:lnTo>
                    <a:pt x="791776" y="389712"/>
                  </a:lnTo>
                  <a:lnTo>
                    <a:pt x="789979" y="393595"/>
                  </a:lnTo>
                  <a:lnTo>
                    <a:pt x="788407" y="397250"/>
                  </a:lnTo>
                  <a:lnTo>
                    <a:pt x="786611" y="400220"/>
                  </a:lnTo>
                  <a:lnTo>
                    <a:pt x="784589" y="403190"/>
                  </a:lnTo>
                  <a:lnTo>
                    <a:pt x="782344" y="405017"/>
                  </a:lnTo>
                  <a:lnTo>
                    <a:pt x="780098" y="406616"/>
                  </a:lnTo>
                  <a:lnTo>
                    <a:pt x="777852" y="407758"/>
                  </a:lnTo>
                  <a:lnTo>
                    <a:pt x="776729" y="407987"/>
                  </a:lnTo>
                  <a:lnTo>
                    <a:pt x="775606" y="407987"/>
                  </a:lnTo>
                  <a:lnTo>
                    <a:pt x="774259" y="407987"/>
                  </a:lnTo>
                  <a:lnTo>
                    <a:pt x="773361" y="407758"/>
                  </a:lnTo>
                  <a:lnTo>
                    <a:pt x="770890" y="406616"/>
                  </a:lnTo>
                  <a:lnTo>
                    <a:pt x="768869" y="405017"/>
                  </a:lnTo>
                  <a:lnTo>
                    <a:pt x="767445" y="403859"/>
                  </a:lnTo>
                  <a:lnTo>
                    <a:pt x="766540" y="408129"/>
                  </a:lnTo>
                  <a:lnTo>
                    <a:pt x="765180" y="415616"/>
                  </a:lnTo>
                  <a:lnTo>
                    <a:pt x="763367" y="423102"/>
                  </a:lnTo>
                  <a:lnTo>
                    <a:pt x="761327" y="430362"/>
                  </a:lnTo>
                  <a:lnTo>
                    <a:pt x="759287" y="437622"/>
                  </a:lnTo>
                  <a:lnTo>
                    <a:pt x="757020" y="444655"/>
                  </a:lnTo>
                  <a:lnTo>
                    <a:pt x="754753" y="452141"/>
                  </a:lnTo>
                  <a:lnTo>
                    <a:pt x="752259" y="458947"/>
                  </a:lnTo>
                  <a:lnTo>
                    <a:pt x="749539" y="465980"/>
                  </a:lnTo>
                  <a:lnTo>
                    <a:pt x="746592" y="472786"/>
                  </a:lnTo>
                  <a:lnTo>
                    <a:pt x="743872" y="479592"/>
                  </a:lnTo>
                  <a:lnTo>
                    <a:pt x="740925" y="486171"/>
                  </a:lnTo>
                  <a:lnTo>
                    <a:pt x="737751" y="492751"/>
                  </a:lnTo>
                  <a:lnTo>
                    <a:pt x="734578" y="499330"/>
                  </a:lnTo>
                  <a:lnTo>
                    <a:pt x="730951" y="505682"/>
                  </a:lnTo>
                  <a:lnTo>
                    <a:pt x="727777" y="511581"/>
                  </a:lnTo>
                  <a:lnTo>
                    <a:pt x="723924" y="517933"/>
                  </a:lnTo>
                  <a:lnTo>
                    <a:pt x="720523" y="523831"/>
                  </a:lnTo>
                  <a:lnTo>
                    <a:pt x="716443" y="529730"/>
                  </a:lnTo>
                  <a:lnTo>
                    <a:pt x="712589" y="535629"/>
                  </a:lnTo>
                  <a:lnTo>
                    <a:pt x="708509" y="541300"/>
                  </a:lnTo>
                  <a:lnTo>
                    <a:pt x="704202" y="546745"/>
                  </a:lnTo>
                  <a:lnTo>
                    <a:pt x="699895" y="551963"/>
                  </a:lnTo>
                  <a:lnTo>
                    <a:pt x="695815" y="557408"/>
                  </a:lnTo>
                  <a:lnTo>
                    <a:pt x="691281" y="562626"/>
                  </a:lnTo>
                  <a:lnTo>
                    <a:pt x="686521" y="567617"/>
                  </a:lnTo>
                  <a:lnTo>
                    <a:pt x="681760" y="572608"/>
                  </a:lnTo>
                  <a:lnTo>
                    <a:pt x="677227" y="577372"/>
                  </a:lnTo>
                  <a:lnTo>
                    <a:pt x="672239" y="581909"/>
                  </a:lnTo>
                  <a:lnTo>
                    <a:pt x="667479" y="586447"/>
                  </a:lnTo>
                  <a:lnTo>
                    <a:pt x="662492" y="590757"/>
                  </a:lnTo>
                  <a:lnTo>
                    <a:pt x="657052" y="594841"/>
                  </a:lnTo>
                  <a:lnTo>
                    <a:pt x="652065" y="598698"/>
                  </a:lnTo>
                  <a:lnTo>
                    <a:pt x="646851" y="602781"/>
                  </a:lnTo>
                  <a:lnTo>
                    <a:pt x="641184" y="606411"/>
                  </a:lnTo>
                  <a:lnTo>
                    <a:pt x="635970" y="609814"/>
                  </a:lnTo>
                  <a:lnTo>
                    <a:pt x="630303" y="613444"/>
                  </a:lnTo>
                  <a:lnTo>
                    <a:pt x="624862" y="616620"/>
                  </a:lnTo>
                  <a:lnTo>
                    <a:pt x="618969" y="619796"/>
                  </a:lnTo>
                  <a:lnTo>
                    <a:pt x="613301" y="622519"/>
                  </a:lnTo>
                  <a:lnTo>
                    <a:pt x="607408" y="625241"/>
                  </a:lnTo>
                  <a:lnTo>
                    <a:pt x="601740" y="627737"/>
                  </a:lnTo>
                  <a:lnTo>
                    <a:pt x="595620" y="630232"/>
                  </a:lnTo>
                  <a:lnTo>
                    <a:pt x="589499" y="632501"/>
                  </a:lnTo>
                  <a:lnTo>
                    <a:pt x="583379" y="634543"/>
                  </a:lnTo>
                  <a:lnTo>
                    <a:pt x="577485" y="636358"/>
                  </a:lnTo>
                  <a:lnTo>
                    <a:pt x="571365" y="638173"/>
                  </a:lnTo>
                  <a:lnTo>
                    <a:pt x="565017" y="639307"/>
                  </a:lnTo>
                  <a:lnTo>
                    <a:pt x="558670" y="640895"/>
                  </a:lnTo>
                  <a:lnTo>
                    <a:pt x="552550" y="642029"/>
                  </a:lnTo>
                  <a:lnTo>
                    <a:pt x="545976" y="642710"/>
                  </a:lnTo>
                  <a:lnTo>
                    <a:pt x="539629" y="643391"/>
                  </a:lnTo>
                  <a:lnTo>
                    <a:pt x="533055" y="644071"/>
                  </a:lnTo>
                  <a:lnTo>
                    <a:pt x="526481" y="644525"/>
                  </a:lnTo>
                  <a:lnTo>
                    <a:pt x="519907" y="644525"/>
                  </a:lnTo>
                  <a:lnTo>
                    <a:pt x="513333" y="644525"/>
                  </a:lnTo>
                  <a:lnTo>
                    <a:pt x="506759" y="644071"/>
                  </a:lnTo>
                  <a:lnTo>
                    <a:pt x="500186" y="643391"/>
                  </a:lnTo>
                  <a:lnTo>
                    <a:pt x="493838" y="642710"/>
                  </a:lnTo>
                  <a:lnTo>
                    <a:pt x="487264" y="642029"/>
                  </a:lnTo>
                  <a:lnTo>
                    <a:pt x="481144" y="640895"/>
                  </a:lnTo>
                  <a:lnTo>
                    <a:pt x="474797" y="639307"/>
                  </a:lnTo>
                  <a:lnTo>
                    <a:pt x="468450" y="638173"/>
                  </a:lnTo>
                  <a:lnTo>
                    <a:pt x="462329" y="636358"/>
                  </a:lnTo>
                  <a:lnTo>
                    <a:pt x="456435" y="634543"/>
                  </a:lnTo>
                  <a:lnTo>
                    <a:pt x="450315" y="632501"/>
                  </a:lnTo>
                  <a:lnTo>
                    <a:pt x="444194" y="630232"/>
                  </a:lnTo>
                  <a:lnTo>
                    <a:pt x="438301" y="627737"/>
                  </a:lnTo>
                  <a:lnTo>
                    <a:pt x="432407" y="625241"/>
                  </a:lnTo>
                  <a:lnTo>
                    <a:pt x="426513" y="622519"/>
                  </a:lnTo>
                  <a:lnTo>
                    <a:pt x="420846" y="619796"/>
                  </a:lnTo>
                  <a:lnTo>
                    <a:pt x="414952" y="616620"/>
                  </a:lnTo>
                  <a:lnTo>
                    <a:pt x="409512" y="613444"/>
                  </a:lnTo>
                  <a:lnTo>
                    <a:pt x="403844" y="609814"/>
                  </a:lnTo>
                  <a:lnTo>
                    <a:pt x="398631" y="606411"/>
                  </a:lnTo>
                  <a:lnTo>
                    <a:pt x="392963" y="602781"/>
                  </a:lnTo>
                  <a:lnTo>
                    <a:pt x="387750" y="598698"/>
                  </a:lnTo>
                  <a:lnTo>
                    <a:pt x="382763" y="594841"/>
                  </a:lnTo>
                  <a:lnTo>
                    <a:pt x="377322" y="590757"/>
                  </a:lnTo>
                  <a:lnTo>
                    <a:pt x="372335" y="586447"/>
                  </a:lnTo>
                  <a:lnTo>
                    <a:pt x="367575" y="581909"/>
                  </a:lnTo>
                  <a:lnTo>
                    <a:pt x="362588" y="577372"/>
                  </a:lnTo>
                  <a:lnTo>
                    <a:pt x="358054" y="572608"/>
                  </a:lnTo>
                  <a:lnTo>
                    <a:pt x="353294" y="567617"/>
                  </a:lnTo>
                  <a:lnTo>
                    <a:pt x="348760" y="562626"/>
                  </a:lnTo>
                  <a:lnTo>
                    <a:pt x="344000" y="557408"/>
                  </a:lnTo>
                  <a:lnTo>
                    <a:pt x="339919" y="551963"/>
                  </a:lnTo>
                  <a:lnTo>
                    <a:pt x="335612" y="546745"/>
                  </a:lnTo>
                  <a:lnTo>
                    <a:pt x="331305" y="541300"/>
                  </a:lnTo>
                  <a:lnTo>
                    <a:pt x="327225" y="535629"/>
                  </a:lnTo>
                  <a:lnTo>
                    <a:pt x="323371" y="529730"/>
                  </a:lnTo>
                  <a:lnTo>
                    <a:pt x="319291" y="523831"/>
                  </a:lnTo>
                  <a:lnTo>
                    <a:pt x="315891" y="517933"/>
                  </a:lnTo>
                  <a:lnTo>
                    <a:pt x="312037" y="511581"/>
                  </a:lnTo>
                  <a:lnTo>
                    <a:pt x="308863" y="505682"/>
                  </a:lnTo>
                  <a:lnTo>
                    <a:pt x="305236" y="499330"/>
                  </a:lnTo>
                  <a:lnTo>
                    <a:pt x="302063" y="492751"/>
                  </a:lnTo>
                  <a:lnTo>
                    <a:pt x="298889" y="486171"/>
                  </a:lnTo>
                  <a:lnTo>
                    <a:pt x="295942" y="479592"/>
                  </a:lnTo>
                  <a:lnTo>
                    <a:pt x="293222" y="472786"/>
                  </a:lnTo>
                  <a:lnTo>
                    <a:pt x="290275" y="465980"/>
                  </a:lnTo>
                  <a:lnTo>
                    <a:pt x="287555" y="458947"/>
                  </a:lnTo>
                  <a:lnTo>
                    <a:pt x="285061" y="452141"/>
                  </a:lnTo>
                  <a:lnTo>
                    <a:pt x="282795" y="444655"/>
                  </a:lnTo>
                  <a:lnTo>
                    <a:pt x="280528" y="437622"/>
                  </a:lnTo>
                  <a:lnTo>
                    <a:pt x="278488" y="430362"/>
                  </a:lnTo>
                  <a:lnTo>
                    <a:pt x="276447" y="423102"/>
                  </a:lnTo>
                  <a:lnTo>
                    <a:pt x="274861" y="415616"/>
                  </a:lnTo>
                  <a:lnTo>
                    <a:pt x="273274" y="408129"/>
                  </a:lnTo>
                  <a:lnTo>
                    <a:pt x="272602" y="404960"/>
                  </a:lnTo>
                  <a:lnTo>
                    <a:pt x="272532" y="405017"/>
                  </a:lnTo>
                  <a:lnTo>
                    <a:pt x="270286" y="406616"/>
                  </a:lnTo>
                  <a:lnTo>
                    <a:pt x="268041" y="407758"/>
                  </a:lnTo>
                  <a:lnTo>
                    <a:pt x="267142" y="407987"/>
                  </a:lnTo>
                  <a:lnTo>
                    <a:pt x="265795" y="407987"/>
                  </a:lnTo>
                  <a:lnTo>
                    <a:pt x="264672" y="407987"/>
                  </a:lnTo>
                  <a:lnTo>
                    <a:pt x="263549" y="407758"/>
                  </a:lnTo>
                  <a:lnTo>
                    <a:pt x="261303" y="406616"/>
                  </a:lnTo>
                  <a:lnTo>
                    <a:pt x="259058" y="405017"/>
                  </a:lnTo>
                  <a:lnTo>
                    <a:pt x="256812" y="403190"/>
                  </a:lnTo>
                  <a:lnTo>
                    <a:pt x="254791" y="400220"/>
                  </a:lnTo>
                  <a:lnTo>
                    <a:pt x="252994" y="397250"/>
                  </a:lnTo>
                  <a:lnTo>
                    <a:pt x="251422" y="393595"/>
                  </a:lnTo>
                  <a:lnTo>
                    <a:pt x="249625" y="389712"/>
                  </a:lnTo>
                  <a:lnTo>
                    <a:pt x="248053" y="385143"/>
                  </a:lnTo>
                  <a:lnTo>
                    <a:pt x="246930" y="380117"/>
                  </a:lnTo>
                  <a:lnTo>
                    <a:pt x="245583" y="375092"/>
                  </a:lnTo>
                  <a:lnTo>
                    <a:pt x="244909" y="369609"/>
                  </a:lnTo>
                  <a:lnTo>
                    <a:pt x="243786" y="363898"/>
                  </a:lnTo>
                  <a:lnTo>
                    <a:pt x="243337" y="357730"/>
                  </a:lnTo>
                  <a:lnTo>
                    <a:pt x="243113" y="351563"/>
                  </a:lnTo>
                  <a:lnTo>
                    <a:pt x="242888" y="345166"/>
                  </a:lnTo>
                  <a:lnTo>
                    <a:pt x="243113" y="338770"/>
                  </a:lnTo>
                  <a:lnTo>
                    <a:pt x="243337" y="332602"/>
                  </a:lnTo>
                  <a:lnTo>
                    <a:pt x="243786" y="326663"/>
                  </a:lnTo>
                  <a:lnTo>
                    <a:pt x="244909" y="320723"/>
                  </a:lnTo>
                  <a:lnTo>
                    <a:pt x="245583" y="315469"/>
                  </a:lnTo>
                  <a:lnTo>
                    <a:pt x="246930" y="309987"/>
                  </a:lnTo>
                  <a:lnTo>
                    <a:pt x="248053" y="305189"/>
                  </a:lnTo>
                  <a:lnTo>
                    <a:pt x="249625" y="300849"/>
                  </a:lnTo>
                  <a:lnTo>
                    <a:pt x="251422" y="296737"/>
                  </a:lnTo>
                  <a:lnTo>
                    <a:pt x="252994" y="293311"/>
                  </a:lnTo>
                  <a:lnTo>
                    <a:pt x="254791" y="289884"/>
                  </a:lnTo>
                  <a:lnTo>
                    <a:pt x="256812" y="287371"/>
                  </a:lnTo>
                  <a:lnTo>
                    <a:pt x="259058" y="285315"/>
                  </a:lnTo>
                  <a:lnTo>
                    <a:pt x="261303" y="283945"/>
                  </a:lnTo>
                  <a:lnTo>
                    <a:pt x="263549" y="282802"/>
                  </a:lnTo>
                  <a:lnTo>
                    <a:pt x="264672" y="282574"/>
                  </a:lnTo>
                  <a:lnTo>
                    <a:pt x="265795" y="282574"/>
                  </a:lnTo>
                  <a:lnTo>
                    <a:pt x="267142" y="282574"/>
                  </a:lnTo>
                  <a:lnTo>
                    <a:pt x="268041" y="282802"/>
                  </a:lnTo>
                  <a:lnTo>
                    <a:pt x="268071" y="282818"/>
                  </a:lnTo>
                  <a:lnTo>
                    <a:pt x="268287" y="281310"/>
                  </a:lnTo>
                  <a:lnTo>
                    <a:pt x="269193" y="273597"/>
                  </a:lnTo>
                  <a:lnTo>
                    <a:pt x="270554" y="265656"/>
                  </a:lnTo>
                  <a:lnTo>
                    <a:pt x="271687" y="258170"/>
                  </a:lnTo>
                  <a:lnTo>
                    <a:pt x="273274" y="250683"/>
                  </a:lnTo>
                  <a:lnTo>
                    <a:pt x="274861" y="242969"/>
                  </a:lnTo>
                  <a:lnTo>
                    <a:pt x="276447" y="235710"/>
                  </a:lnTo>
                  <a:lnTo>
                    <a:pt x="278488" y="228450"/>
                  </a:lnTo>
                  <a:lnTo>
                    <a:pt x="280528" y="220963"/>
                  </a:lnTo>
                  <a:lnTo>
                    <a:pt x="282795" y="213704"/>
                  </a:lnTo>
                  <a:lnTo>
                    <a:pt x="285061" y="206671"/>
                  </a:lnTo>
                  <a:lnTo>
                    <a:pt x="287555" y="199638"/>
                  </a:lnTo>
                  <a:lnTo>
                    <a:pt x="290275" y="192832"/>
                  </a:lnTo>
                  <a:lnTo>
                    <a:pt x="293222" y="186026"/>
                  </a:lnTo>
                  <a:lnTo>
                    <a:pt x="295942" y="179220"/>
                  </a:lnTo>
                  <a:lnTo>
                    <a:pt x="298889" y="172640"/>
                  </a:lnTo>
                  <a:lnTo>
                    <a:pt x="302063" y="166061"/>
                  </a:lnTo>
                  <a:lnTo>
                    <a:pt x="305236" y="159482"/>
                  </a:lnTo>
                  <a:lnTo>
                    <a:pt x="308863" y="153130"/>
                  </a:lnTo>
                  <a:lnTo>
                    <a:pt x="312037" y="146778"/>
                  </a:lnTo>
                  <a:lnTo>
                    <a:pt x="315891" y="140652"/>
                  </a:lnTo>
                  <a:lnTo>
                    <a:pt x="319291" y="134754"/>
                  </a:lnTo>
                  <a:lnTo>
                    <a:pt x="323371" y="128855"/>
                  </a:lnTo>
                  <a:lnTo>
                    <a:pt x="327225" y="123183"/>
                  </a:lnTo>
                  <a:lnTo>
                    <a:pt x="331305" y="117512"/>
                  </a:lnTo>
                  <a:lnTo>
                    <a:pt x="335612" y="112067"/>
                  </a:lnTo>
                  <a:lnTo>
                    <a:pt x="339919" y="106395"/>
                  </a:lnTo>
                  <a:lnTo>
                    <a:pt x="344000" y="101177"/>
                  </a:lnTo>
                  <a:lnTo>
                    <a:pt x="348760" y="96186"/>
                  </a:lnTo>
                  <a:lnTo>
                    <a:pt x="353294" y="90968"/>
                  </a:lnTo>
                  <a:lnTo>
                    <a:pt x="358054" y="86204"/>
                  </a:lnTo>
                  <a:lnTo>
                    <a:pt x="362588" y="81440"/>
                  </a:lnTo>
                  <a:lnTo>
                    <a:pt x="367575" y="76902"/>
                  </a:lnTo>
                  <a:lnTo>
                    <a:pt x="372335" y="72365"/>
                  </a:lnTo>
                  <a:lnTo>
                    <a:pt x="377322" y="68055"/>
                  </a:lnTo>
                  <a:lnTo>
                    <a:pt x="382763" y="63744"/>
                  </a:lnTo>
                  <a:lnTo>
                    <a:pt x="387750" y="59887"/>
                  </a:lnTo>
                  <a:lnTo>
                    <a:pt x="392963" y="56031"/>
                  </a:lnTo>
                  <a:lnTo>
                    <a:pt x="398631" y="52174"/>
                  </a:lnTo>
                  <a:lnTo>
                    <a:pt x="403844" y="48544"/>
                  </a:lnTo>
                  <a:lnTo>
                    <a:pt x="409512" y="45368"/>
                  </a:lnTo>
                  <a:lnTo>
                    <a:pt x="414952" y="41965"/>
                  </a:lnTo>
                  <a:lnTo>
                    <a:pt x="420846" y="39016"/>
                  </a:lnTo>
                  <a:lnTo>
                    <a:pt x="426513" y="36066"/>
                  </a:lnTo>
                  <a:lnTo>
                    <a:pt x="432407" y="33571"/>
                  </a:lnTo>
                  <a:lnTo>
                    <a:pt x="438301" y="30621"/>
                  </a:lnTo>
                  <a:lnTo>
                    <a:pt x="444194" y="28353"/>
                  </a:lnTo>
                  <a:lnTo>
                    <a:pt x="450315" y="26084"/>
                  </a:lnTo>
                  <a:lnTo>
                    <a:pt x="456435" y="24042"/>
                  </a:lnTo>
                  <a:lnTo>
                    <a:pt x="462329" y="22454"/>
                  </a:lnTo>
                  <a:lnTo>
                    <a:pt x="468450" y="20639"/>
                  </a:lnTo>
                  <a:lnTo>
                    <a:pt x="474797" y="19051"/>
                  </a:lnTo>
                  <a:lnTo>
                    <a:pt x="481144" y="17917"/>
                  </a:lnTo>
                  <a:lnTo>
                    <a:pt x="487264" y="16783"/>
                  </a:lnTo>
                  <a:lnTo>
                    <a:pt x="493838" y="15875"/>
                  </a:lnTo>
                  <a:lnTo>
                    <a:pt x="500186" y="14968"/>
                  </a:lnTo>
                  <a:lnTo>
                    <a:pt x="506759" y="14514"/>
                  </a:lnTo>
                  <a:lnTo>
                    <a:pt x="513333" y="14287"/>
                  </a:lnTo>
                  <a:close/>
                  <a:moveTo>
                    <a:pt x="2026444" y="0"/>
                  </a:moveTo>
                  <a:lnTo>
                    <a:pt x="2033018" y="227"/>
                  </a:lnTo>
                  <a:lnTo>
                    <a:pt x="2039592" y="454"/>
                  </a:lnTo>
                  <a:lnTo>
                    <a:pt x="2046166" y="1134"/>
                  </a:lnTo>
                  <a:lnTo>
                    <a:pt x="2052740" y="1814"/>
                  </a:lnTo>
                  <a:lnTo>
                    <a:pt x="2059087" y="2948"/>
                  </a:lnTo>
                  <a:lnTo>
                    <a:pt x="2065434" y="3855"/>
                  </a:lnTo>
                  <a:lnTo>
                    <a:pt x="2071555" y="5216"/>
                  </a:lnTo>
                  <a:lnTo>
                    <a:pt x="2077902" y="6577"/>
                  </a:lnTo>
                  <a:lnTo>
                    <a:pt x="2084022" y="8164"/>
                  </a:lnTo>
                  <a:lnTo>
                    <a:pt x="2090369" y="10205"/>
                  </a:lnTo>
                  <a:lnTo>
                    <a:pt x="2096263" y="12246"/>
                  </a:lnTo>
                  <a:lnTo>
                    <a:pt x="2102384" y="14514"/>
                  </a:lnTo>
                  <a:lnTo>
                    <a:pt x="2108278" y="16782"/>
                  </a:lnTo>
                  <a:lnTo>
                    <a:pt x="2114171" y="19277"/>
                  </a:lnTo>
                  <a:lnTo>
                    <a:pt x="2120065" y="21998"/>
                  </a:lnTo>
                  <a:lnTo>
                    <a:pt x="2125506" y="24946"/>
                  </a:lnTo>
                  <a:lnTo>
                    <a:pt x="2131399" y="28121"/>
                  </a:lnTo>
                  <a:lnTo>
                    <a:pt x="2137067" y="31296"/>
                  </a:lnTo>
                  <a:lnTo>
                    <a:pt x="2142507" y="34698"/>
                  </a:lnTo>
                  <a:lnTo>
                    <a:pt x="2147947" y="38100"/>
                  </a:lnTo>
                  <a:lnTo>
                    <a:pt x="2153388" y="41955"/>
                  </a:lnTo>
                  <a:lnTo>
                    <a:pt x="2158602" y="45811"/>
                  </a:lnTo>
                  <a:lnTo>
                    <a:pt x="2164042" y="49893"/>
                  </a:lnTo>
                  <a:lnTo>
                    <a:pt x="2169029" y="53975"/>
                  </a:lnTo>
                  <a:lnTo>
                    <a:pt x="2174016" y="58284"/>
                  </a:lnTo>
                  <a:lnTo>
                    <a:pt x="2179003" y="62593"/>
                  </a:lnTo>
                  <a:lnTo>
                    <a:pt x="2183764" y="67355"/>
                  </a:lnTo>
                  <a:lnTo>
                    <a:pt x="2188751" y="71891"/>
                  </a:lnTo>
                  <a:lnTo>
                    <a:pt x="2193284" y="77107"/>
                  </a:lnTo>
                  <a:lnTo>
                    <a:pt x="2197818" y="82096"/>
                  </a:lnTo>
                  <a:lnTo>
                    <a:pt x="2202352" y="87086"/>
                  </a:lnTo>
                  <a:lnTo>
                    <a:pt x="2206659" y="92529"/>
                  </a:lnTo>
                  <a:lnTo>
                    <a:pt x="2210966" y="97745"/>
                  </a:lnTo>
                  <a:lnTo>
                    <a:pt x="2215046" y="103188"/>
                  </a:lnTo>
                  <a:lnTo>
                    <a:pt x="2219127" y="109084"/>
                  </a:lnTo>
                  <a:lnTo>
                    <a:pt x="2223207" y="114980"/>
                  </a:lnTo>
                  <a:lnTo>
                    <a:pt x="2227061" y="120650"/>
                  </a:lnTo>
                  <a:lnTo>
                    <a:pt x="2230687" y="126773"/>
                  </a:lnTo>
                  <a:lnTo>
                    <a:pt x="2234314" y="132896"/>
                  </a:lnTo>
                  <a:lnTo>
                    <a:pt x="2237941" y="139020"/>
                  </a:lnTo>
                  <a:lnTo>
                    <a:pt x="2241115" y="145370"/>
                  </a:lnTo>
                  <a:lnTo>
                    <a:pt x="2244515" y="151720"/>
                  </a:lnTo>
                  <a:lnTo>
                    <a:pt x="2247462" y="158297"/>
                  </a:lnTo>
                  <a:lnTo>
                    <a:pt x="2250409" y="165100"/>
                  </a:lnTo>
                  <a:lnTo>
                    <a:pt x="2253583" y="171677"/>
                  </a:lnTo>
                  <a:lnTo>
                    <a:pt x="2256303" y="178480"/>
                  </a:lnTo>
                  <a:lnTo>
                    <a:pt x="2258796" y="185511"/>
                  </a:lnTo>
                  <a:lnTo>
                    <a:pt x="2261290" y="192541"/>
                  </a:lnTo>
                  <a:lnTo>
                    <a:pt x="2263557" y="199798"/>
                  </a:lnTo>
                  <a:lnTo>
                    <a:pt x="2265824" y="206829"/>
                  </a:lnTo>
                  <a:lnTo>
                    <a:pt x="2267864" y="214086"/>
                  </a:lnTo>
                  <a:lnTo>
                    <a:pt x="2269904" y="221343"/>
                  </a:lnTo>
                  <a:lnTo>
                    <a:pt x="2271717" y="229054"/>
                  </a:lnTo>
                  <a:lnTo>
                    <a:pt x="2273078" y="236538"/>
                  </a:lnTo>
                  <a:lnTo>
                    <a:pt x="2274664" y="244022"/>
                  </a:lnTo>
                  <a:lnTo>
                    <a:pt x="2276251" y="251732"/>
                  </a:lnTo>
                  <a:lnTo>
                    <a:pt x="2277158" y="259443"/>
                  </a:lnTo>
                  <a:lnTo>
                    <a:pt x="2278518" y="267154"/>
                  </a:lnTo>
                  <a:lnTo>
                    <a:pt x="2278638" y="268548"/>
                  </a:lnTo>
                  <a:lnTo>
                    <a:pt x="2279424" y="268288"/>
                  </a:lnTo>
                  <a:lnTo>
                    <a:pt x="2280331" y="268288"/>
                  </a:lnTo>
                  <a:lnTo>
                    <a:pt x="2281692" y="268288"/>
                  </a:lnTo>
                  <a:lnTo>
                    <a:pt x="2282826" y="268738"/>
                  </a:lnTo>
                  <a:lnTo>
                    <a:pt x="2285093" y="269639"/>
                  </a:lnTo>
                  <a:lnTo>
                    <a:pt x="2287361" y="271215"/>
                  </a:lnTo>
                  <a:lnTo>
                    <a:pt x="2289402" y="273466"/>
                  </a:lnTo>
                  <a:lnTo>
                    <a:pt x="2291443" y="275943"/>
                  </a:lnTo>
                  <a:lnTo>
                    <a:pt x="2293485" y="278869"/>
                  </a:lnTo>
                  <a:lnTo>
                    <a:pt x="2295299" y="282472"/>
                  </a:lnTo>
                  <a:lnTo>
                    <a:pt x="2296660" y="286524"/>
                  </a:lnTo>
                  <a:lnTo>
                    <a:pt x="2298247" y="291027"/>
                  </a:lnTo>
                  <a:lnTo>
                    <a:pt x="2299608" y="295755"/>
                  </a:lnTo>
                  <a:lnTo>
                    <a:pt x="2300742" y="300708"/>
                  </a:lnTo>
                  <a:lnTo>
                    <a:pt x="2301876" y="306111"/>
                  </a:lnTo>
                  <a:lnTo>
                    <a:pt x="2302556" y="311964"/>
                  </a:lnTo>
                  <a:lnTo>
                    <a:pt x="2303010" y="317818"/>
                  </a:lnTo>
                  <a:lnTo>
                    <a:pt x="2303236" y="323897"/>
                  </a:lnTo>
                  <a:lnTo>
                    <a:pt x="2303463" y="330200"/>
                  </a:lnTo>
                  <a:lnTo>
                    <a:pt x="2303236" y="336504"/>
                  </a:lnTo>
                  <a:lnTo>
                    <a:pt x="2303010" y="342808"/>
                  </a:lnTo>
                  <a:lnTo>
                    <a:pt x="2302556" y="348662"/>
                  </a:lnTo>
                  <a:lnTo>
                    <a:pt x="2301876" y="354290"/>
                  </a:lnTo>
                  <a:lnTo>
                    <a:pt x="2300742" y="359918"/>
                  </a:lnTo>
                  <a:lnTo>
                    <a:pt x="2299608" y="364871"/>
                  </a:lnTo>
                  <a:lnTo>
                    <a:pt x="2298247" y="369599"/>
                  </a:lnTo>
                  <a:lnTo>
                    <a:pt x="2296660" y="373877"/>
                  </a:lnTo>
                  <a:lnTo>
                    <a:pt x="2295299" y="377929"/>
                  </a:lnTo>
                  <a:lnTo>
                    <a:pt x="2293485" y="381306"/>
                  </a:lnTo>
                  <a:lnTo>
                    <a:pt x="2291443" y="384683"/>
                  </a:lnTo>
                  <a:lnTo>
                    <a:pt x="2289402" y="387160"/>
                  </a:lnTo>
                  <a:lnTo>
                    <a:pt x="2287361" y="389411"/>
                  </a:lnTo>
                  <a:lnTo>
                    <a:pt x="2285093" y="390987"/>
                  </a:lnTo>
                  <a:lnTo>
                    <a:pt x="2282826" y="391663"/>
                  </a:lnTo>
                  <a:lnTo>
                    <a:pt x="2281692" y="391888"/>
                  </a:lnTo>
                  <a:lnTo>
                    <a:pt x="2280331" y="392113"/>
                  </a:lnTo>
                  <a:lnTo>
                    <a:pt x="2279424" y="391888"/>
                  </a:lnTo>
                  <a:lnTo>
                    <a:pt x="2278063" y="391663"/>
                  </a:lnTo>
                  <a:lnTo>
                    <a:pt x="2275795" y="390987"/>
                  </a:lnTo>
                  <a:lnTo>
                    <a:pt x="2273928" y="389690"/>
                  </a:lnTo>
                  <a:lnTo>
                    <a:pt x="2273078" y="393700"/>
                  </a:lnTo>
                  <a:lnTo>
                    <a:pt x="2271717" y="401411"/>
                  </a:lnTo>
                  <a:lnTo>
                    <a:pt x="2269904" y="408895"/>
                  </a:lnTo>
                  <a:lnTo>
                    <a:pt x="2267864" y="416152"/>
                  </a:lnTo>
                  <a:lnTo>
                    <a:pt x="2265824" y="423636"/>
                  </a:lnTo>
                  <a:lnTo>
                    <a:pt x="2263557" y="430666"/>
                  </a:lnTo>
                  <a:lnTo>
                    <a:pt x="2261290" y="437697"/>
                  </a:lnTo>
                  <a:lnTo>
                    <a:pt x="2258796" y="444727"/>
                  </a:lnTo>
                  <a:lnTo>
                    <a:pt x="2256303" y="451757"/>
                  </a:lnTo>
                  <a:lnTo>
                    <a:pt x="2253583" y="458561"/>
                  </a:lnTo>
                  <a:lnTo>
                    <a:pt x="2250409" y="465138"/>
                  </a:lnTo>
                  <a:lnTo>
                    <a:pt x="2247462" y="471941"/>
                  </a:lnTo>
                  <a:lnTo>
                    <a:pt x="2244515" y="478518"/>
                  </a:lnTo>
                  <a:lnTo>
                    <a:pt x="2241115" y="484868"/>
                  </a:lnTo>
                  <a:lnTo>
                    <a:pt x="2237941" y="491218"/>
                  </a:lnTo>
                  <a:lnTo>
                    <a:pt x="2234314" y="497568"/>
                  </a:lnTo>
                  <a:lnTo>
                    <a:pt x="2230687" y="503691"/>
                  </a:lnTo>
                  <a:lnTo>
                    <a:pt x="2227061" y="509588"/>
                  </a:lnTo>
                  <a:lnTo>
                    <a:pt x="2223207" y="515484"/>
                  </a:lnTo>
                  <a:lnTo>
                    <a:pt x="2219127" y="521154"/>
                  </a:lnTo>
                  <a:lnTo>
                    <a:pt x="2215046" y="527050"/>
                  </a:lnTo>
                  <a:lnTo>
                    <a:pt x="2210966" y="532720"/>
                  </a:lnTo>
                  <a:lnTo>
                    <a:pt x="2206659" y="537936"/>
                  </a:lnTo>
                  <a:lnTo>
                    <a:pt x="2202352" y="543152"/>
                  </a:lnTo>
                  <a:lnTo>
                    <a:pt x="2197818" y="548368"/>
                  </a:lnTo>
                  <a:lnTo>
                    <a:pt x="2193284" y="553357"/>
                  </a:lnTo>
                  <a:lnTo>
                    <a:pt x="2188751" y="558347"/>
                  </a:lnTo>
                  <a:lnTo>
                    <a:pt x="2183764" y="562882"/>
                  </a:lnTo>
                  <a:lnTo>
                    <a:pt x="2179003" y="567645"/>
                  </a:lnTo>
                  <a:lnTo>
                    <a:pt x="2174016" y="571954"/>
                  </a:lnTo>
                  <a:lnTo>
                    <a:pt x="2169029" y="576263"/>
                  </a:lnTo>
                  <a:lnTo>
                    <a:pt x="2164042" y="580572"/>
                  </a:lnTo>
                  <a:lnTo>
                    <a:pt x="2158602" y="584654"/>
                  </a:lnTo>
                  <a:lnTo>
                    <a:pt x="2153388" y="588283"/>
                  </a:lnTo>
                  <a:lnTo>
                    <a:pt x="2147947" y="592138"/>
                  </a:lnTo>
                  <a:lnTo>
                    <a:pt x="2142507" y="595766"/>
                  </a:lnTo>
                  <a:lnTo>
                    <a:pt x="2137067" y="598941"/>
                  </a:lnTo>
                  <a:lnTo>
                    <a:pt x="2131399" y="602343"/>
                  </a:lnTo>
                  <a:lnTo>
                    <a:pt x="2125506" y="605291"/>
                  </a:lnTo>
                  <a:lnTo>
                    <a:pt x="2120065" y="608240"/>
                  </a:lnTo>
                  <a:lnTo>
                    <a:pt x="2114171" y="611188"/>
                  </a:lnTo>
                  <a:lnTo>
                    <a:pt x="2108278" y="613683"/>
                  </a:lnTo>
                  <a:lnTo>
                    <a:pt x="2102384" y="615950"/>
                  </a:lnTo>
                  <a:lnTo>
                    <a:pt x="2096263" y="618218"/>
                  </a:lnTo>
                  <a:lnTo>
                    <a:pt x="2090369" y="620259"/>
                  </a:lnTo>
                  <a:lnTo>
                    <a:pt x="2084022" y="622300"/>
                  </a:lnTo>
                  <a:lnTo>
                    <a:pt x="2077902" y="623661"/>
                  </a:lnTo>
                  <a:lnTo>
                    <a:pt x="2071555" y="625249"/>
                  </a:lnTo>
                  <a:lnTo>
                    <a:pt x="2065434" y="626609"/>
                  </a:lnTo>
                  <a:lnTo>
                    <a:pt x="2059087" y="627743"/>
                  </a:lnTo>
                  <a:lnTo>
                    <a:pt x="2052740" y="628424"/>
                  </a:lnTo>
                  <a:lnTo>
                    <a:pt x="2046166" y="629331"/>
                  </a:lnTo>
                  <a:lnTo>
                    <a:pt x="2039592" y="629784"/>
                  </a:lnTo>
                  <a:lnTo>
                    <a:pt x="2033018" y="630011"/>
                  </a:lnTo>
                  <a:lnTo>
                    <a:pt x="2026444" y="630238"/>
                  </a:lnTo>
                  <a:lnTo>
                    <a:pt x="2019870" y="630011"/>
                  </a:lnTo>
                  <a:lnTo>
                    <a:pt x="2013297" y="629784"/>
                  </a:lnTo>
                  <a:lnTo>
                    <a:pt x="2006949" y="629331"/>
                  </a:lnTo>
                  <a:lnTo>
                    <a:pt x="2000602" y="628424"/>
                  </a:lnTo>
                  <a:lnTo>
                    <a:pt x="1994255" y="627743"/>
                  </a:lnTo>
                  <a:lnTo>
                    <a:pt x="1987681" y="626609"/>
                  </a:lnTo>
                  <a:lnTo>
                    <a:pt x="1981334" y="625249"/>
                  </a:lnTo>
                  <a:lnTo>
                    <a:pt x="1975213" y="623661"/>
                  </a:lnTo>
                  <a:lnTo>
                    <a:pt x="1968866" y="622300"/>
                  </a:lnTo>
                  <a:lnTo>
                    <a:pt x="1962972" y="620259"/>
                  </a:lnTo>
                  <a:lnTo>
                    <a:pt x="1956852" y="618218"/>
                  </a:lnTo>
                  <a:lnTo>
                    <a:pt x="1950731" y="615950"/>
                  </a:lnTo>
                  <a:lnTo>
                    <a:pt x="1944838" y="613683"/>
                  </a:lnTo>
                  <a:lnTo>
                    <a:pt x="1938944" y="611188"/>
                  </a:lnTo>
                  <a:lnTo>
                    <a:pt x="1933050" y="608240"/>
                  </a:lnTo>
                  <a:lnTo>
                    <a:pt x="1927383" y="605291"/>
                  </a:lnTo>
                  <a:lnTo>
                    <a:pt x="1921716" y="602343"/>
                  </a:lnTo>
                  <a:lnTo>
                    <a:pt x="1916049" y="598941"/>
                  </a:lnTo>
                  <a:lnTo>
                    <a:pt x="1910381" y="595766"/>
                  </a:lnTo>
                  <a:lnTo>
                    <a:pt x="1905168" y="592138"/>
                  </a:lnTo>
                  <a:lnTo>
                    <a:pt x="1899954" y="588283"/>
                  </a:lnTo>
                  <a:lnTo>
                    <a:pt x="1894514" y="584654"/>
                  </a:lnTo>
                  <a:lnTo>
                    <a:pt x="1889300" y="580572"/>
                  </a:lnTo>
                  <a:lnTo>
                    <a:pt x="1884313" y="576263"/>
                  </a:lnTo>
                  <a:lnTo>
                    <a:pt x="1879099" y="571954"/>
                  </a:lnTo>
                  <a:lnTo>
                    <a:pt x="1874112" y="567645"/>
                  </a:lnTo>
                  <a:lnTo>
                    <a:pt x="1869352" y="562882"/>
                  </a:lnTo>
                  <a:lnTo>
                    <a:pt x="1864591" y="558347"/>
                  </a:lnTo>
                  <a:lnTo>
                    <a:pt x="1859831" y="553357"/>
                  </a:lnTo>
                  <a:lnTo>
                    <a:pt x="1855297" y="548368"/>
                  </a:lnTo>
                  <a:lnTo>
                    <a:pt x="1850763" y="543152"/>
                  </a:lnTo>
                  <a:lnTo>
                    <a:pt x="1846456" y="537936"/>
                  </a:lnTo>
                  <a:lnTo>
                    <a:pt x="1842149" y="532720"/>
                  </a:lnTo>
                  <a:lnTo>
                    <a:pt x="1838069" y="527050"/>
                  </a:lnTo>
                  <a:lnTo>
                    <a:pt x="1833989" y="521154"/>
                  </a:lnTo>
                  <a:lnTo>
                    <a:pt x="1829908" y="515484"/>
                  </a:lnTo>
                  <a:lnTo>
                    <a:pt x="1826281" y="509588"/>
                  </a:lnTo>
                  <a:lnTo>
                    <a:pt x="1822428" y="503691"/>
                  </a:lnTo>
                  <a:lnTo>
                    <a:pt x="1818801" y="497568"/>
                  </a:lnTo>
                  <a:lnTo>
                    <a:pt x="1815400" y="491218"/>
                  </a:lnTo>
                  <a:lnTo>
                    <a:pt x="1811774" y="484868"/>
                  </a:lnTo>
                  <a:lnTo>
                    <a:pt x="1808827" y="478518"/>
                  </a:lnTo>
                  <a:lnTo>
                    <a:pt x="1805426" y="471941"/>
                  </a:lnTo>
                  <a:lnTo>
                    <a:pt x="1802479" y="465138"/>
                  </a:lnTo>
                  <a:lnTo>
                    <a:pt x="1799759" y="458561"/>
                  </a:lnTo>
                  <a:lnTo>
                    <a:pt x="1797039" y="451757"/>
                  </a:lnTo>
                  <a:lnTo>
                    <a:pt x="1794545" y="444727"/>
                  </a:lnTo>
                  <a:lnTo>
                    <a:pt x="1791825" y="437697"/>
                  </a:lnTo>
                  <a:lnTo>
                    <a:pt x="1789332" y="430666"/>
                  </a:lnTo>
                  <a:lnTo>
                    <a:pt x="1787292" y="423636"/>
                  </a:lnTo>
                  <a:lnTo>
                    <a:pt x="1785025" y="416152"/>
                  </a:lnTo>
                  <a:lnTo>
                    <a:pt x="1783438" y="408895"/>
                  </a:lnTo>
                  <a:lnTo>
                    <a:pt x="1781624" y="401411"/>
                  </a:lnTo>
                  <a:lnTo>
                    <a:pt x="1779811" y="393700"/>
                  </a:lnTo>
                  <a:lnTo>
                    <a:pt x="1778682" y="388377"/>
                  </a:lnTo>
                  <a:lnTo>
                    <a:pt x="1777853" y="389411"/>
                  </a:lnTo>
                  <a:lnTo>
                    <a:pt x="1775596" y="390987"/>
                  </a:lnTo>
                  <a:lnTo>
                    <a:pt x="1773114" y="391663"/>
                  </a:lnTo>
                  <a:lnTo>
                    <a:pt x="1771986" y="391888"/>
                  </a:lnTo>
                  <a:lnTo>
                    <a:pt x="1770632" y="392113"/>
                  </a:lnTo>
                  <a:lnTo>
                    <a:pt x="1769729" y="391888"/>
                  </a:lnTo>
                  <a:lnTo>
                    <a:pt x="1768375" y="391663"/>
                  </a:lnTo>
                  <a:lnTo>
                    <a:pt x="1766118" y="390987"/>
                  </a:lnTo>
                  <a:lnTo>
                    <a:pt x="1763861" y="389411"/>
                  </a:lnTo>
                  <a:lnTo>
                    <a:pt x="1761830" y="387160"/>
                  </a:lnTo>
                  <a:lnTo>
                    <a:pt x="1760025" y="384683"/>
                  </a:lnTo>
                  <a:lnTo>
                    <a:pt x="1757994" y="381306"/>
                  </a:lnTo>
                  <a:lnTo>
                    <a:pt x="1756188" y="377929"/>
                  </a:lnTo>
                  <a:lnTo>
                    <a:pt x="1754609" y="373877"/>
                  </a:lnTo>
                  <a:lnTo>
                    <a:pt x="1753029" y="369599"/>
                  </a:lnTo>
                  <a:lnTo>
                    <a:pt x="1751675" y="364871"/>
                  </a:lnTo>
                  <a:lnTo>
                    <a:pt x="1750546" y="359918"/>
                  </a:lnTo>
                  <a:lnTo>
                    <a:pt x="1749644" y="354290"/>
                  </a:lnTo>
                  <a:lnTo>
                    <a:pt x="1748967" y="348662"/>
                  </a:lnTo>
                  <a:lnTo>
                    <a:pt x="1748290" y="342808"/>
                  </a:lnTo>
                  <a:lnTo>
                    <a:pt x="1747838" y="336504"/>
                  </a:lnTo>
                  <a:lnTo>
                    <a:pt x="1747838" y="330200"/>
                  </a:lnTo>
                  <a:lnTo>
                    <a:pt x="1747838" y="323897"/>
                  </a:lnTo>
                  <a:lnTo>
                    <a:pt x="1748290" y="317818"/>
                  </a:lnTo>
                  <a:lnTo>
                    <a:pt x="1748967" y="311964"/>
                  </a:lnTo>
                  <a:lnTo>
                    <a:pt x="1749644" y="306111"/>
                  </a:lnTo>
                  <a:lnTo>
                    <a:pt x="1750546" y="300708"/>
                  </a:lnTo>
                  <a:lnTo>
                    <a:pt x="1751675" y="295755"/>
                  </a:lnTo>
                  <a:lnTo>
                    <a:pt x="1753029" y="291027"/>
                  </a:lnTo>
                  <a:lnTo>
                    <a:pt x="1754609" y="286524"/>
                  </a:lnTo>
                  <a:lnTo>
                    <a:pt x="1756188" y="282472"/>
                  </a:lnTo>
                  <a:lnTo>
                    <a:pt x="1757994" y="278869"/>
                  </a:lnTo>
                  <a:lnTo>
                    <a:pt x="1760025" y="275943"/>
                  </a:lnTo>
                  <a:lnTo>
                    <a:pt x="1761830" y="273466"/>
                  </a:lnTo>
                  <a:lnTo>
                    <a:pt x="1763861" y="271215"/>
                  </a:lnTo>
                  <a:lnTo>
                    <a:pt x="1766118" y="269639"/>
                  </a:lnTo>
                  <a:lnTo>
                    <a:pt x="1768375" y="268738"/>
                  </a:lnTo>
                  <a:lnTo>
                    <a:pt x="1769729" y="268288"/>
                  </a:lnTo>
                  <a:lnTo>
                    <a:pt x="1770632" y="268288"/>
                  </a:lnTo>
                  <a:lnTo>
                    <a:pt x="1771986" y="268288"/>
                  </a:lnTo>
                  <a:lnTo>
                    <a:pt x="1773114" y="268738"/>
                  </a:lnTo>
                  <a:lnTo>
                    <a:pt x="1774524" y="269250"/>
                  </a:lnTo>
                  <a:lnTo>
                    <a:pt x="1774824" y="267154"/>
                  </a:lnTo>
                  <a:lnTo>
                    <a:pt x="1775731" y="259443"/>
                  </a:lnTo>
                  <a:lnTo>
                    <a:pt x="1777091" y="251732"/>
                  </a:lnTo>
                  <a:lnTo>
                    <a:pt x="1778224" y="244022"/>
                  </a:lnTo>
                  <a:lnTo>
                    <a:pt x="1779811" y="236538"/>
                  </a:lnTo>
                  <a:lnTo>
                    <a:pt x="1781624" y="229054"/>
                  </a:lnTo>
                  <a:lnTo>
                    <a:pt x="1783438" y="221343"/>
                  </a:lnTo>
                  <a:lnTo>
                    <a:pt x="1785025" y="214086"/>
                  </a:lnTo>
                  <a:lnTo>
                    <a:pt x="1787292" y="206829"/>
                  </a:lnTo>
                  <a:lnTo>
                    <a:pt x="1789332" y="199798"/>
                  </a:lnTo>
                  <a:lnTo>
                    <a:pt x="1791825" y="192541"/>
                  </a:lnTo>
                  <a:lnTo>
                    <a:pt x="1794545" y="185511"/>
                  </a:lnTo>
                  <a:lnTo>
                    <a:pt x="1797039" y="178480"/>
                  </a:lnTo>
                  <a:lnTo>
                    <a:pt x="1799759" y="171677"/>
                  </a:lnTo>
                  <a:lnTo>
                    <a:pt x="1802479" y="165100"/>
                  </a:lnTo>
                  <a:lnTo>
                    <a:pt x="1805426" y="158297"/>
                  </a:lnTo>
                  <a:lnTo>
                    <a:pt x="1808827" y="151720"/>
                  </a:lnTo>
                  <a:lnTo>
                    <a:pt x="1811774" y="145370"/>
                  </a:lnTo>
                  <a:lnTo>
                    <a:pt x="1815400" y="139020"/>
                  </a:lnTo>
                  <a:lnTo>
                    <a:pt x="1818801" y="132896"/>
                  </a:lnTo>
                  <a:lnTo>
                    <a:pt x="1822428" y="126773"/>
                  </a:lnTo>
                  <a:lnTo>
                    <a:pt x="1826281" y="120650"/>
                  </a:lnTo>
                  <a:lnTo>
                    <a:pt x="1829908" y="114980"/>
                  </a:lnTo>
                  <a:lnTo>
                    <a:pt x="1833989" y="109084"/>
                  </a:lnTo>
                  <a:lnTo>
                    <a:pt x="1838069" y="103188"/>
                  </a:lnTo>
                  <a:lnTo>
                    <a:pt x="1842149" y="97745"/>
                  </a:lnTo>
                  <a:lnTo>
                    <a:pt x="1846456" y="92529"/>
                  </a:lnTo>
                  <a:lnTo>
                    <a:pt x="1850763" y="87086"/>
                  </a:lnTo>
                  <a:lnTo>
                    <a:pt x="1855297" y="82096"/>
                  </a:lnTo>
                  <a:lnTo>
                    <a:pt x="1859831" y="77107"/>
                  </a:lnTo>
                  <a:lnTo>
                    <a:pt x="1864591" y="71891"/>
                  </a:lnTo>
                  <a:lnTo>
                    <a:pt x="1869352" y="67355"/>
                  </a:lnTo>
                  <a:lnTo>
                    <a:pt x="1874112" y="62593"/>
                  </a:lnTo>
                  <a:lnTo>
                    <a:pt x="1879099" y="58284"/>
                  </a:lnTo>
                  <a:lnTo>
                    <a:pt x="1884313" y="53975"/>
                  </a:lnTo>
                  <a:lnTo>
                    <a:pt x="1889300" y="49893"/>
                  </a:lnTo>
                  <a:lnTo>
                    <a:pt x="1894514" y="45811"/>
                  </a:lnTo>
                  <a:lnTo>
                    <a:pt x="1899954" y="41955"/>
                  </a:lnTo>
                  <a:lnTo>
                    <a:pt x="1905168" y="38100"/>
                  </a:lnTo>
                  <a:lnTo>
                    <a:pt x="1910381" y="34698"/>
                  </a:lnTo>
                  <a:lnTo>
                    <a:pt x="1916049" y="31296"/>
                  </a:lnTo>
                  <a:lnTo>
                    <a:pt x="1921716" y="28121"/>
                  </a:lnTo>
                  <a:lnTo>
                    <a:pt x="1927383" y="24946"/>
                  </a:lnTo>
                  <a:lnTo>
                    <a:pt x="1933050" y="21998"/>
                  </a:lnTo>
                  <a:lnTo>
                    <a:pt x="1938944" y="19277"/>
                  </a:lnTo>
                  <a:lnTo>
                    <a:pt x="1944838" y="16782"/>
                  </a:lnTo>
                  <a:lnTo>
                    <a:pt x="1950731" y="14514"/>
                  </a:lnTo>
                  <a:lnTo>
                    <a:pt x="1956852" y="12246"/>
                  </a:lnTo>
                  <a:lnTo>
                    <a:pt x="1962972" y="10205"/>
                  </a:lnTo>
                  <a:lnTo>
                    <a:pt x="1968866" y="8164"/>
                  </a:lnTo>
                  <a:lnTo>
                    <a:pt x="1975213" y="6577"/>
                  </a:lnTo>
                  <a:lnTo>
                    <a:pt x="1981334" y="5216"/>
                  </a:lnTo>
                  <a:lnTo>
                    <a:pt x="1987681" y="3855"/>
                  </a:lnTo>
                  <a:lnTo>
                    <a:pt x="1994255" y="2948"/>
                  </a:lnTo>
                  <a:lnTo>
                    <a:pt x="2000602" y="1814"/>
                  </a:lnTo>
                  <a:lnTo>
                    <a:pt x="2006949" y="1134"/>
                  </a:lnTo>
                  <a:lnTo>
                    <a:pt x="2013297" y="454"/>
                  </a:lnTo>
                  <a:lnTo>
                    <a:pt x="2019870" y="227"/>
                  </a:lnTo>
                  <a:lnTo>
                    <a:pt x="2026444"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39" name="组合 138"/>
          <p:cNvGrpSpPr/>
          <p:nvPr/>
        </p:nvGrpSpPr>
        <p:grpSpPr>
          <a:xfrm>
            <a:off x="1532315" y="972943"/>
            <a:ext cx="752911" cy="526524"/>
            <a:chOff x="1869324" y="997502"/>
            <a:chExt cx="753014" cy="526419"/>
          </a:xfrm>
        </p:grpSpPr>
        <p:sp>
          <p:nvSpPr>
            <p:cNvPr id="140" name="TextBox 139"/>
            <p:cNvSpPr txBox="1"/>
            <p:nvPr/>
          </p:nvSpPr>
          <p:spPr>
            <a:xfrm>
              <a:off x="1869324" y="1262363"/>
              <a:ext cx="753014"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政府用户</a:t>
              </a:r>
            </a:p>
          </p:txBody>
        </p:sp>
        <p:sp>
          <p:nvSpPr>
            <p:cNvPr id="141" name="KSO_Shape"/>
            <p:cNvSpPr>
              <a:spLocks/>
            </p:cNvSpPr>
            <p:nvPr/>
          </p:nvSpPr>
          <p:spPr bwMode="auto">
            <a:xfrm>
              <a:off x="2022644" y="997502"/>
              <a:ext cx="360000" cy="288000"/>
            </a:xfrm>
            <a:custGeom>
              <a:avLst/>
              <a:gdLst>
                <a:gd name="T0" fmla="*/ 1362327 w 1631950"/>
                <a:gd name="T1" fmla="*/ 1279012 h 2274888"/>
                <a:gd name="T2" fmla="*/ 1342394 w 1631950"/>
                <a:gd name="T3" fmla="*/ 1329027 h 2274888"/>
                <a:gd name="T4" fmla="*/ 1307844 w 1631950"/>
                <a:gd name="T5" fmla="*/ 1369199 h 2274888"/>
                <a:gd name="T6" fmla="*/ 1261867 w 1631950"/>
                <a:gd name="T7" fmla="*/ 1395537 h 2274888"/>
                <a:gd name="T8" fmla="*/ 1207650 w 1631950"/>
                <a:gd name="T9" fmla="*/ 1405114 h 2274888"/>
                <a:gd name="T10" fmla="*/ 141920 w 1631950"/>
                <a:gd name="T11" fmla="*/ 1404583 h 2274888"/>
                <a:gd name="T12" fmla="*/ 89564 w 1631950"/>
                <a:gd name="T13" fmla="*/ 1389684 h 2274888"/>
                <a:gd name="T14" fmla="*/ 46243 w 1631950"/>
                <a:gd name="T15" fmla="*/ 1359090 h 2274888"/>
                <a:gd name="T16" fmla="*/ 15680 w 1631950"/>
                <a:gd name="T17" fmla="*/ 1315726 h 2274888"/>
                <a:gd name="T18" fmla="*/ 797 w 1631950"/>
                <a:gd name="T19" fmla="*/ 1263316 h 2274888"/>
                <a:gd name="T20" fmla="*/ 562478 w 1631950"/>
                <a:gd name="T21" fmla="*/ 608645 h 2274888"/>
                <a:gd name="T22" fmla="*/ 625937 w 1631950"/>
                <a:gd name="T23" fmla="*/ 720923 h 2274888"/>
                <a:gd name="T24" fmla="*/ 642664 w 1631950"/>
                <a:gd name="T25" fmla="*/ 681013 h 2274888"/>
                <a:gd name="T26" fmla="*/ 658330 w 1631950"/>
                <a:gd name="T27" fmla="*/ 632590 h 2274888"/>
                <a:gd name="T28" fmla="*/ 652223 w 1631950"/>
                <a:gd name="T29" fmla="*/ 614764 h 2274888"/>
                <a:gd name="T30" fmla="*/ 638416 w 1631950"/>
                <a:gd name="T31" fmla="*/ 592416 h 2274888"/>
                <a:gd name="T32" fmla="*/ 643461 w 1631950"/>
                <a:gd name="T33" fmla="*/ 573259 h 2274888"/>
                <a:gd name="T34" fmla="*/ 671075 w 1631950"/>
                <a:gd name="T35" fmla="*/ 568470 h 2274888"/>
                <a:gd name="T36" fmla="*/ 728693 w 1631950"/>
                <a:gd name="T37" fmla="*/ 570332 h 2274888"/>
                <a:gd name="T38" fmla="*/ 740641 w 1631950"/>
                <a:gd name="T39" fmla="*/ 582305 h 2274888"/>
                <a:gd name="T40" fmla="*/ 736658 w 1631950"/>
                <a:gd name="T41" fmla="*/ 603856 h 2274888"/>
                <a:gd name="T42" fmla="*/ 721789 w 1631950"/>
                <a:gd name="T43" fmla="*/ 624076 h 2274888"/>
                <a:gd name="T44" fmla="*/ 727100 w 1631950"/>
                <a:gd name="T45" fmla="*/ 652811 h 2274888"/>
                <a:gd name="T46" fmla="*/ 740110 w 1631950"/>
                <a:gd name="T47" fmla="*/ 699904 h 2274888"/>
                <a:gd name="T48" fmla="*/ 783920 w 1631950"/>
                <a:gd name="T49" fmla="*/ 670903 h 2274888"/>
                <a:gd name="T50" fmla="*/ 884021 w 1631950"/>
                <a:gd name="T51" fmla="*/ 540800 h 2274888"/>
                <a:gd name="T52" fmla="*/ 964473 w 1631950"/>
                <a:gd name="T53" fmla="*/ 575653 h 2274888"/>
                <a:gd name="T54" fmla="*/ 1017046 w 1631950"/>
                <a:gd name="T55" fmla="*/ 612635 h 2274888"/>
                <a:gd name="T56" fmla="*/ 1052360 w 1631950"/>
                <a:gd name="T57" fmla="*/ 652811 h 2274888"/>
                <a:gd name="T58" fmla="*/ 310235 w 1631950"/>
                <a:gd name="T59" fmla="*/ 657068 h 2274888"/>
                <a:gd name="T60" fmla="*/ 346346 w 1631950"/>
                <a:gd name="T61" fmla="*/ 615562 h 2274888"/>
                <a:gd name="T62" fmla="*/ 398387 w 1631950"/>
                <a:gd name="T63" fmla="*/ 578048 h 2274888"/>
                <a:gd name="T64" fmla="*/ 478839 w 1631950"/>
                <a:gd name="T65" fmla="*/ 542130 h 2274888"/>
                <a:gd name="T66" fmla="*/ 709370 w 1631950"/>
                <a:gd name="T67" fmla="*/ 2124 h 2274888"/>
                <a:gd name="T68" fmla="*/ 770048 w 1631950"/>
                <a:gd name="T69" fmla="*/ 22301 h 2274888"/>
                <a:gd name="T70" fmla="*/ 822741 w 1631950"/>
                <a:gd name="T71" fmla="*/ 63716 h 2274888"/>
                <a:gd name="T72" fmla="*/ 860798 w 1631950"/>
                <a:gd name="T73" fmla="*/ 126634 h 2274888"/>
                <a:gd name="T74" fmla="*/ 877298 w 1631950"/>
                <a:gd name="T75" fmla="*/ 210260 h 2274888"/>
                <a:gd name="T76" fmla="*/ 884749 w 1631950"/>
                <a:gd name="T77" fmla="*/ 238666 h 2274888"/>
                <a:gd name="T78" fmla="*/ 887943 w 1631950"/>
                <a:gd name="T79" fmla="*/ 270259 h 2274888"/>
                <a:gd name="T80" fmla="*/ 873040 w 1631950"/>
                <a:gd name="T81" fmla="*/ 332115 h 2274888"/>
                <a:gd name="T82" fmla="*/ 858669 w 1631950"/>
                <a:gd name="T83" fmla="*/ 349903 h 2274888"/>
                <a:gd name="T84" fmla="*/ 836846 w 1631950"/>
                <a:gd name="T85" fmla="*/ 396095 h 2274888"/>
                <a:gd name="T86" fmla="*/ 803580 w 1631950"/>
                <a:gd name="T87" fmla="*/ 452908 h 2274888"/>
                <a:gd name="T88" fmla="*/ 764193 w 1631950"/>
                <a:gd name="T89" fmla="*/ 497508 h 2274888"/>
                <a:gd name="T90" fmla="*/ 720814 w 1631950"/>
                <a:gd name="T91" fmla="*/ 525915 h 2274888"/>
                <a:gd name="T92" fmla="*/ 675838 w 1631950"/>
                <a:gd name="T93" fmla="*/ 534410 h 2274888"/>
                <a:gd name="T94" fmla="*/ 631128 w 1631950"/>
                <a:gd name="T95" fmla="*/ 519809 h 2274888"/>
                <a:gd name="T96" fmla="*/ 588813 w 1631950"/>
                <a:gd name="T97" fmla="*/ 486093 h 2274888"/>
                <a:gd name="T98" fmla="*/ 550756 w 1631950"/>
                <a:gd name="T99" fmla="*/ 437245 h 2274888"/>
                <a:gd name="T100" fmla="*/ 519886 w 1631950"/>
                <a:gd name="T101" fmla="*/ 377246 h 2274888"/>
                <a:gd name="T102" fmla="*/ 500458 w 1631950"/>
                <a:gd name="T103" fmla="*/ 343531 h 2274888"/>
                <a:gd name="T104" fmla="*/ 485821 w 1631950"/>
                <a:gd name="T105" fmla="*/ 312204 h 2274888"/>
                <a:gd name="T106" fmla="*/ 478369 w 1631950"/>
                <a:gd name="T107" fmla="*/ 253799 h 2274888"/>
                <a:gd name="T108" fmla="*/ 485554 w 1631950"/>
                <a:gd name="T109" fmla="*/ 235215 h 2274888"/>
                <a:gd name="T110" fmla="*/ 493805 w 1631950"/>
                <a:gd name="T111" fmla="*/ 160084 h 2274888"/>
                <a:gd name="T112" fmla="*/ 523611 w 1631950"/>
                <a:gd name="T113" fmla="*/ 88139 h 2274888"/>
                <a:gd name="T114" fmla="*/ 570450 w 1631950"/>
                <a:gd name="T115" fmla="*/ 37698 h 2274888"/>
                <a:gd name="T116" fmla="*/ 628733 w 1631950"/>
                <a:gd name="T117" fmla="*/ 7965 h 22748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631950" h="2274888">
                  <a:moveTo>
                    <a:pt x="0" y="1235075"/>
                  </a:moveTo>
                  <a:lnTo>
                    <a:pt x="1631950" y="1235075"/>
                  </a:lnTo>
                  <a:lnTo>
                    <a:pt x="1631950" y="1489231"/>
                  </a:lnTo>
                  <a:lnTo>
                    <a:pt x="1631950" y="1499079"/>
                  </a:lnTo>
                  <a:lnTo>
                    <a:pt x="1631315" y="1508610"/>
                  </a:lnTo>
                  <a:lnTo>
                    <a:pt x="1629726" y="1518141"/>
                  </a:lnTo>
                  <a:lnTo>
                    <a:pt x="1628456" y="1527354"/>
                  </a:lnTo>
                  <a:lnTo>
                    <a:pt x="1626232" y="1536567"/>
                  </a:lnTo>
                  <a:lnTo>
                    <a:pt x="1623690" y="1545462"/>
                  </a:lnTo>
                  <a:lnTo>
                    <a:pt x="1620514" y="1554358"/>
                  </a:lnTo>
                  <a:lnTo>
                    <a:pt x="1617337" y="1562618"/>
                  </a:lnTo>
                  <a:lnTo>
                    <a:pt x="1613524" y="1571196"/>
                  </a:lnTo>
                  <a:lnTo>
                    <a:pt x="1609712" y="1579456"/>
                  </a:lnTo>
                  <a:lnTo>
                    <a:pt x="1604629" y="1587080"/>
                  </a:lnTo>
                  <a:lnTo>
                    <a:pt x="1599864" y="1595023"/>
                  </a:lnTo>
                  <a:lnTo>
                    <a:pt x="1594781" y="1602330"/>
                  </a:lnTo>
                  <a:lnTo>
                    <a:pt x="1588745" y="1609319"/>
                  </a:lnTo>
                  <a:lnTo>
                    <a:pt x="1583027" y="1616308"/>
                  </a:lnTo>
                  <a:lnTo>
                    <a:pt x="1576673" y="1622980"/>
                  </a:lnTo>
                  <a:lnTo>
                    <a:pt x="1570319" y="1629334"/>
                  </a:lnTo>
                  <a:lnTo>
                    <a:pt x="1563330" y="1635052"/>
                  </a:lnTo>
                  <a:lnTo>
                    <a:pt x="1556341" y="1640771"/>
                  </a:lnTo>
                  <a:lnTo>
                    <a:pt x="1549034" y="1645854"/>
                  </a:lnTo>
                  <a:lnTo>
                    <a:pt x="1541410" y="1650619"/>
                  </a:lnTo>
                  <a:lnTo>
                    <a:pt x="1533468" y="1655385"/>
                  </a:lnTo>
                  <a:lnTo>
                    <a:pt x="1525208" y="1659515"/>
                  </a:lnTo>
                  <a:lnTo>
                    <a:pt x="1516948" y="1663009"/>
                  </a:lnTo>
                  <a:lnTo>
                    <a:pt x="1508371" y="1666504"/>
                  </a:lnTo>
                  <a:lnTo>
                    <a:pt x="1499475" y="1669363"/>
                  </a:lnTo>
                  <a:lnTo>
                    <a:pt x="1490262" y="1671905"/>
                  </a:lnTo>
                  <a:lnTo>
                    <a:pt x="1481685" y="1674129"/>
                  </a:lnTo>
                  <a:lnTo>
                    <a:pt x="1472472" y="1676035"/>
                  </a:lnTo>
                  <a:lnTo>
                    <a:pt x="1462624" y="1677306"/>
                  </a:lnTo>
                  <a:lnTo>
                    <a:pt x="1453093" y="1677941"/>
                  </a:lnTo>
                  <a:lnTo>
                    <a:pt x="1443563" y="1677941"/>
                  </a:lnTo>
                  <a:lnTo>
                    <a:pt x="1246280" y="1677941"/>
                  </a:lnTo>
                  <a:lnTo>
                    <a:pt x="1246280" y="2274888"/>
                  </a:lnTo>
                  <a:lnTo>
                    <a:pt x="386305" y="2274888"/>
                  </a:lnTo>
                  <a:lnTo>
                    <a:pt x="386305" y="1677941"/>
                  </a:lnTo>
                  <a:lnTo>
                    <a:pt x="188705" y="1677941"/>
                  </a:lnTo>
                  <a:lnTo>
                    <a:pt x="179174" y="1677941"/>
                  </a:lnTo>
                  <a:lnTo>
                    <a:pt x="169644" y="1677306"/>
                  </a:lnTo>
                  <a:lnTo>
                    <a:pt x="160113" y="1676035"/>
                  </a:lnTo>
                  <a:lnTo>
                    <a:pt x="150900" y="1674129"/>
                  </a:lnTo>
                  <a:lnTo>
                    <a:pt x="141688" y="1671905"/>
                  </a:lnTo>
                  <a:lnTo>
                    <a:pt x="132792" y="1669363"/>
                  </a:lnTo>
                  <a:lnTo>
                    <a:pt x="123897" y="1666504"/>
                  </a:lnTo>
                  <a:lnTo>
                    <a:pt x="115320" y="1663009"/>
                  </a:lnTo>
                  <a:lnTo>
                    <a:pt x="107060" y="1659515"/>
                  </a:lnTo>
                  <a:lnTo>
                    <a:pt x="98800" y="1655385"/>
                  </a:lnTo>
                  <a:lnTo>
                    <a:pt x="91176" y="1650619"/>
                  </a:lnTo>
                  <a:lnTo>
                    <a:pt x="83233" y="1645854"/>
                  </a:lnTo>
                  <a:lnTo>
                    <a:pt x="75927" y="1640771"/>
                  </a:lnTo>
                  <a:lnTo>
                    <a:pt x="68938" y="1635052"/>
                  </a:lnTo>
                  <a:lnTo>
                    <a:pt x="61949" y="1629334"/>
                  </a:lnTo>
                  <a:lnTo>
                    <a:pt x="55277" y="1622980"/>
                  </a:lnTo>
                  <a:lnTo>
                    <a:pt x="48923" y="1616308"/>
                  </a:lnTo>
                  <a:lnTo>
                    <a:pt x="43205" y="1609319"/>
                  </a:lnTo>
                  <a:lnTo>
                    <a:pt x="37487" y="1602330"/>
                  </a:lnTo>
                  <a:lnTo>
                    <a:pt x="32404" y="1595023"/>
                  </a:lnTo>
                  <a:lnTo>
                    <a:pt x="27639" y="1587080"/>
                  </a:lnTo>
                  <a:lnTo>
                    <a:pt x="22873" y="1579456"/>
                  </a:lnTo>
                  <a:lnTo>
                    <a:pt x="18743" y="1571196"/>
                  </a:lnTo>
                  <a:lnTo>
                    <a:pt x="14931" y="1562618"/>
                  </a:lnTo>
                  <a:lnTo>
                    <a:pt x="11437" y="1554358"/>
                  </a:lnTo>
                  <a:lnTo>
                    <a:pt x="8577" y="1545462"/>
                  </a:lnTo>
                  <a:lnTo>
                    <a:pt x="6354" y="1536567"/>
                  </a:lnTo>
                  <a:lnTo>
                    <a:pt x="4130" y="1527354"/>
                  </a:lnTo>
                  <a:lnTo>
                    <a:pt x="2224" y="1518141"/>
                  </a:lnTo>
                  <a:lnTo>
                    <a:pt x="953" y="1508610"/>
                  </a:lnTo>
                  <a:lnTo>
                    <a:pt x="318" y="1499079"/>
                  </a:lnTo>
                  <a:lnTo>
                    <a:pt x="0" y="1489231"/>
                  </a:lnTo>
                  <a:lnTo>
                    <a:pt x="0" y="1235075"/>
                  </a:lnTo>
                  <a:close/>
                  <a:moveTo>
                    <a:pt x="625067" y="631825"/>
                  </a:moveTo>
                  <a:lnTo>
                    <a:pt x="638397" y="659149"/>
                  </a:lnTo>
                  <a:lnTo>
                    <a:pt x="654266" y="691557"/>
                  </a:lnTo>
                  <a:lnTo>
                    <a:pt x="672357" y="726824"/>
                  </a:lnTo>
                  <a:lnTo>
                    <a:pt x="691401" y="763361"/>
                  </a:lnTo>
                  <a:lnTo>
                    <a:pt x="700922" y="781154"/>
                  </a:lnTo>
                  <a:lnTo>
                    <a:pt x="710761" y="798946"/>
                  </a:lnTo>
                  <a:lnTo>
                    <a:pt x="720600" y="816103"/>
                  </a:lnTo>
                  <a:lnTo>
                    <a:pt x="730122" y="832307"/>
                  </a:lnTo>
                  <a:lnTo>
                    <a:pt x="739326" y="847240"/>
                  </a:lnTo>
                  <a:lnTo>
                    <a:pt x="748213" y="860902"/>
                  </a:lnTo>
                  <a:lnTo>
                    <a:pt x="756782" y="872657"/>
                  </a:lnTo>
                  <a:lnTo>
                    <a:pt x="764400" y="883142"/>
                  </a:lnTo>
                  <a:lnTo>
                    <a:pt x="764400" y="835802"/>
                  </a:lnTo>
                  <a:lnTo>
                    <a:pt x="764717" y="830400"/>
                  </a:lnTo>
                  <a:lnTo>
                    <a:pt x="765669" y="824681"/>
                  </a:lnTo>
                  <a:lnTo>
                    <a:pt x="766621" y="818962"/>
                  </a:lnTo>
                  <a:lnTo>
                    <a:pt x="768208" y="813243"/>
                  </a:lnTo>
                  <a:lnTo>
                    <a:pt x="771382" y="801488"/>
                  </a:lnTo>
                  <a:lnTo>
                    <a:pt x="775826" y="790050"/>
                  </a:lnTo>
                  <a:lnTo>
                    <a:pt x="779952" y="779565"/>
                  </a:lnTo>
                  <a:lnTo>
                    <a:pt x="783760" y="769080"/>
                  </a:lnTo>
                  <a:lnTo>
                    <a:pt x="785030" y="764315"/>
                  </a:lnTo>
                  <a:lnTo>
                    <a:pt x="786299" y="759866"/>
                  </a:lnTo>
                  <a:lnTo>
                    <a:pt x="786934" y="755418"/>
                  </a:lnTo>
                  <a:lnTo>
                    <a:pt x="787252" y="751923"/>
                  </a:lnTo>
                  <a:lnTo>
                    <a:pt x="786934" y="748111"/>
                  </a:lnTo>
                  <a:lnTo>
                    <a:pt x="786299" y="745251"/>
                  </a:lnTo>
                  <a:lnTo>
                    <a:pt x="784712" y="742074"/>
                  </a:lnTo>
                  <a:lnTo>
                    <a:pt x="783126" y="739215"/>
                  </a:lnTo>
                  <a:lnTo>
                    <a:pt x="781539" y="736673"/>
                  </a:lnTo>
                  <a:lnTo>
                    <a:pt x="779634" y="734131"/>
                  </a:lnTo>
                  <a:lnTo>
                    <a:pt x="775191" y="729365"/>
                  </a:lnTo>
                  <a:lnTo>
                    <a:pt x="770747" y="723964"/>
                  </a:lnTo>
                  <a:lnTo>
                    <a:pt x="768526" y="721105"/>
                  </a:lnTo>
                  <a:lnTo>
                    <a:pt x="766621" y="718245"/>
                  </a:lnTo>
                  <a:lnTo>
                    <a:pt x="765352" y="714750"/>
                  </a:lnTo>
                  <a:lnTo>
                    <a:pt x="764082" y="711573"/>
                  </a:lnTo>
                  <a:lnTo>
                    <a:pt x="763130" y="707443"/>
                  </a:lnTo>
                  <a:lnTo>
                    <a:pt x="763130" y="702995"/>
                  </a:lnTo>
                  <a:lnTo>
                    <a:pt x="763130" y="698864"/>
                  </a:lnTo>
                  <a:lnTo>
                    <a:pt x="763448" y="695369"/>
                  </a:lnTo>
                  <a:lnTo>
                    <a:pt x="764400" y="691874"/>
                  </a:lnTo>
                  <a:lnTo>
                    <a:pt x="765669" y="689015"/>
                  </a:lnTo>
                  <a:lnTo>
                    <a:pt x="766939" y="686791"/>
                  </a:lnTo>
                  <a:lnTo>
                    <a:pt x="769160" y="684567"/>
                  </a:lnTo>
                  <a:lnTo>
                    <a:pt x="771700" y="682978"/>
                  </a:lnTo>
                  <a:lnTo>
                    <a:pt x="774556" y="682025"/>
                  </a:lnTo>
                  <a:lnTo>
                    <a:pt x="777730" y="681072"/>
                  </a:lnTo>
                  <a:lnTo>
                    <a:pt x="781856" y="680119"/>
                  </a:lnTo>
                  <a:lnTo>
                    <a:pt x="785982" y="679483"/>
                  </a:lnTo>
                  <a:lnTo>
                    <a:pt x="791060" y="679166"/>
                  </a:lnTo>
                  <a:lnTo>
                    <a:pt x="802169" y="678848"/>
                  </a:lnTo>
                  <a:lnTo>
                    <a:pt x="815816" y="678848"/>
                  </a:lnTo>
                  <a:lnTo>
                    <a:pt x="833273" y="678848"/>
                  </a:lnTo>
                  <a:lnTo>
                    <a:pt x="846920" y="678848"/>
                  </a:lnTo>
                  <a:lnTo>
                    <a:pt x="858029" y="679166"/>
                  </a:lnTo>
                  <a:lnTo>
                    <a:pt x="862790" y="679483"/>
                  </a:lnTo>
                  <a:lnTo>
                    <a:pt x="867233" y="680119"/>
                  </a:lnTo>
                  <a:lnTo>
                    <a:pt x="871042" y="681072"/>
                  </a:lnTo>
                  <a:lnTo>
                    <a:pt x="874216" y="682025"/>
                  </a:lnTo>
                  <a:lnTo>
                    <a:pt x="877390" y="682978"/>
                  </a:lnTo>
                  <a:lnTo>
                    <a:pt x="879929" y="684567"/>
                  </a:lnTo>
                  <a:lnTo>
                    <a:pt x="881516" y="686791"/>
                  </a:lnTo>
                  <a:lnTo>
                    <a:pt x="883103" y="689015"/>
                  </a:lnTo>
                  <a:lnTo>
                    <a:pt x="884690" y="691874"/>
                  </a:lnTo>
                  <a:lnTo>
                    <a:pt x="885324" y="695369"/>
                  </a:lnTo>
                  <a:lnTo>
                    <a:pt x="885642" y="698864"/>
                  </a:lnTo>
                  <a:lnTo>
                    <a:pt x="885959" y="702995"/>
                  </a:lnTo>
                  <a:lnTo>
                    <a:pt x="885642" y="707443"/>
                  </a:lnTo>
                  <a:lnTo>
                    <a:pt x="885007" y="711573"/>
                  </a:lnTo>
                  <a:lnTo>
                    <a:pt x="883737" y="714750"/>
                  </a:lnTo>
                  <a:lnTo>
                    <a:pt x="882150" y="718245"/>
                  </a:lnTo>
                  <a:lnTo>
                    <a:pt x="880563" y="721105"/>
                  </a:lnTo>
                  <a:lnTo>
                    <a:pt x="878342" y="723964"/>
                  </a:lnTo>
                  <a:lnTo>
                    <a:pt x="873898" y="729365"/>
                  </a:lnTo>
                  <a:lnTo>
                    <a:pt x="869455" y="734131"/>
                  </a:lnTo>
                  <a:lnTo>
                    <a:pt x="867233" y="736673"/>
                  </a:lnTo>
                  <a:lnTo>
                    <a:pt x="865329" y="739215"/>
                  </a:lnTo>
                  <a:lnTo>
                    <a:pt x="864059" y="742074"/>
                  </a:lnTo>
                  <a:lnTo>
                    <a:pt x="862790" y="745251"/>
                  </a:lnTo>
                  <a:lnTo>
                    <a:pt x="862155" y="748111"/>
                  </a:lnTo>
                  <a:lnTo>
                    <a:pt x="861838" y="751923"/>
                  </a:lnTo>
                  <a:lnTo>
                    <a:pt x="862155" y="755418"/>
                  </a:lnTo>
                  <a:lnTo>
                    <a:pt x="862790" y="759866"/>
                  </a:lnTo>
                  <a:lnTo>
                    <a:pt x="864059" y="764315"/>
                  </a:lnTo>
                  <a:lnTo>
                    <a:pt x="865329" y="769080"/>
                  </a:lnTo>
                  <a:lnTo>
                    <a:pt x="869138" y="779565"/>
                  </a:lnTo>
                  <a:lnTo>
                    <a:pt x="873264" y="790050"/>
                  </a:lnTo>
                  <a:lnTo>
                    <a:pt x="877390" y="801488"/>
                  </a:lnTo>
                  <a:lnTo>
                    <a:pt x="880881" y="813243"/>
                  </a:lnTo>
                  <a:lnTo>
                    <a:pt x="882468" y="818962"/>
                  </a:lnTo>
                  <a:lnTo>
                    <a:pt x="883420" y="824681"/>
                  </a:lnTo>
                  <a:lnTo>
                    <a:pt x="884372" y="830400"/>
                  </a:lnTo>
                  <a:lnTo>
                    <a:pt x="884690" y="835802"/>
                  </a:lnTo>
                  <a:lnTo>
                    <a:pt x="884690" y="883142"/>
                  </a:lnTo>
                  <a:lnTo>
                    <a:pt x="892307" y="873293"/>
                  </a:lnTo>
                  <a:lnTo>
                    <a:pt x="900559" y="861219"/>
                  </a:lnTo>
                  <a:lnTo>
                    <a:pt x="909446" y="848193"/>
                  </a:lnTo>
                  <a:lnTo>
                    <a:pt x="918015" y="833260"/>
                  </a:lnTo>
                  <a:lnTo>
                    <a:pt x="927854" y="817692"/>
                  </a:lnTo>
                  <a:lnTo>
                    <a:pt x="937058" y="801170"/>
                  </a:lnTo>
                  <a:lnTo>
                    <a:pt x="956102" y="766221"/>
                  </a:lnTo>
                  <a:lnTo>
                    <a:pt x="974828" y="730319"/>
                  </a:lnTo>
                  <a:lnTo>
                    <a:pt x="992601" y="695369"/>
                  </a:lnTo>
                  <a:lnTo>
                    <a:pt x="1008788" y="663280"/>
                  </a:lnTo>
                  <a:lnTo>
                    <a:pt x="1022118" y="635956"/>
                  </a:lnTo>
                  <a:lnTo>
                    <a:pt x="1039892" y="640721"/>
                  </a:lnTo>
                  <a:lnTo>
                    <a:pt x="1056714" y="645805"/>
                  </a:lnTo>
                  <a:lnTo>
                    <a:pt x="1072900" y="651524"/>
                  </a:lnTo>
                  <a:lnTo>
                    <a:pt x="1088135" y="656925"/>
                  </a:lnTo>
                  <a:lnTo>
                    <a:pt x="1102417" y="662962"/>
                  </a:lnTo>
                  <a:lnTo>
                    <a:pt x="1116382" y="668681"/>
                  </a:lnTo>
                  <a:lnTo>
                    <a:pt x="1129395" y="675035"/>
                  </a:lnTo>
                  <a:lnTo>
                    <a:pt x="1141456" y="681390"/>
                  </a:lnTo>
                  <a:lnTo>
                    <a:pt x="1152882" y="687426"/>
                  </a:lnTo>
                  <a:lnTo>
                    <a:pt x="1163990" y="693781"/>
                  </a:lnTo>
                  <a:lnTo>
                    <a:pt x="1173830" y="700135"/>
                  </a:lnTo>
                  <a:lnTo>
                    <a:pt x="1183669" y="706807"/>
                  </a:lnTo>
                  <a:lnTo>
                    <a:pt x="1192238" y="713162"/>
                  </a:lnTo>
                  <a:lnTo>
                    <a:pt x="1200807" y="719198"/>
                  </a:lnTo>
                  <a:lnTo>
                    <a:pt x="1208107" y="725553"/>
                  </a:lnTo>
                  <a:lnTo>
                    <a:pt x="1215725" y="731589"/>
                  </a:lnTo>
                  <a:lnTo>
                    <a:pt x="1221755" y="737308"/>
                  </a:lnTo>
                  <a:lnTo>
                    <a:pt x="1227785" y="743345"/>
                  </a:lnTo>
                  <a:lnTo>
                    <a:pt x="1233181" y="748746"/>
                  </a:lnTo>
                  <a:lnTo>
                    <a:pt x="1237942" y="753830"/>
                  </a:lnTo>
                  <a:lnTo>
                    <a:pt x="1246511" y="763997"/>
                  </a:lnTo>
                  <a:lnTo>
                    <a:pt x="1253176" y="772575"/>
                  </a:lnTo>
                  <a:lnTo>
                    <a:pt x="1257937" y="779565"/>
                  </a:lnTo>
                  <a:lnTo>
                    <a:pt x="1261428" y="784649"/>
                  </a:lnTo>
                  <a:lnTo>
                    <a:pt x="1263650" y="789097"/>
                  </a:lnTo>
                  <a:lnTo>
                    <a:pt x="1263650" y="1090613"/>
                  </a:lnTo>
                  <a:lnTo>
                    <a:pt x="815816" y="1090613"/>
                  </a:lnTo>
                  <a:lnTo>
                    <a:pt x="368300" y="1090613"/>
                  </a:lnTo>
                  <a:lnTo>
                    <a:pt x="368300" y="789097"/>
                  </a:lnTo>
                  <a:lnTo>
                    <a:pt x="370839" y="784649"/>
                  </a:lnTo>
                  <a:lnTo>
                    <a:pt x="374648" y="778930"/>
                  </a:lnTo>
                  <a:lnTo>
                    <a:pt x="380043" y="771622"/>
                  </a:lnTo>
                  <a:lnTo>
                    <a:pt x="387026" y="762726"/>
                  </a:lnTo>
                  <a:lnTo>
                    <a:pt x="396230" y="752559"/>
                  </a:lnTo>
                  <a:lnTo>
                    <a:pt x="401626" y="746840"/>
                  </a:lnTo>
                  <a:lnTo>
                    <a:pt x="407656" y="741121"/>
                  </a:lnTo>
                  <a:lnTo>
                    <a:pt x="414004" y="735084"/>
                  </a:lnTo>
                  <a:lnTo>
                    <a:pt x="420986" y="729048"/>
                  </a:lnTo>
                  <a:lnTo>
                    <a:pt x="428603" y="722693"/>
                  </a:lnTo>
                  <a:lnTo>
                    <a:pt x="436856" y="716339"/>
                  </a:lnTo>
                  <a:lnTo>
                    <a:pt x="445742" y="709984"/>
                  </a:lnTo>
                  <a:lnTo>
                    <a:pt x="455264" y="703312"/>
                  </a:lnTo>
                  <a:lnTo>
                    <a:pt x="465420" y="696640"/>
                  </a:lnTo>
                  <a:lnTo>
                    <a:pt x="476212" y="690286"/>
                  </a:lnTo>
                  <a:lnTo>
                    <a:pt x="487638" y="683931"/>
                  </a:lnTo>
                  <a:lnTo>
                    <a:pt x="499698" y="677259"/>
                  </a:lnTo>
                  <a:lnTo>
                    <a:pt x="513029" y="670905"/>
                  </a:lnTo>
                  <a:lnTo>
                    <a:pt x="526676" y="664550"/>
                  </a:lnTo>
                  <a:lnTo>
                    <a:pt x="540959" y="658831"/>
                  </a:lnTo>
                  <a:lnTo>
                    <a:pt x="556193" y="652795"/>
                  </a:lnTo>
                  <a:lnTo>
                    <a:pt x="572380" y="647394"/>
                  </a:lnTo>
                  <a:lnTo>
                    <a:pt x="588884" y="641675"/>
                  </a:lnTo>
                  <a:lnTo>
                    <a:pt x="606658" y="636591"/>
                  </a:lnTo>
                  <a:lnTo>
                    <a:pt x="625067" y="631825"/>
                  </a:lnTo>
                  <a:close/>
                  <a:moveTo>
                    <a:pt x="815815" y="0"/>
                  </a:moveTo>
                  <a:lnTo>
                    <a:pt x="826313" y="317"/>
                  </a:lnTo>
                  <a:lnTo>
                    <a:pt x="837129" y="951"/>
                  </a:lnTo>
                  <a:lnTo>
                    <a:pt x="847945" y="2536"/>
                  </a:lnTo>
                  <a:lnTo>
                    <a:pt x="858443" y="4439"/>
                  </a:lnTo>
                  <a:lnTo>
                    <a:pt x="869259" y="6658"/>
                  </a:lnTo>
                  <a:lnTo>
                    <a:pt x="880075" y="9511"/>
                  </a:lnTo>
                  <a:lnTo>
                    <a:pt x="890254" y="13315"/>
                  </a:lnTo>
                  <a:lnTo>
                    <a:pt x="900752" y="16803"/>
                  </a:lnTo>
                  <a:lnTo>
                    <a:pt x="910614" y="21558"/>
                  </a:lnTo>
                  <a:lnTo>
                    <a:pt x="920476" y="26631"/>
                  </a:lnTo>
                  <a:lnTo>
                    <a:pt x="930655" y="32020"/>
                  </a:lnTo>
                  <a:lnTo>
                    <a:pt x="939881" y="38360"/>
                  </a:lnTo>
                  <a:lnTo>
                    <a:pt x="949424" y="45018"/>
                  </a:lnTo>
                  <a:lnTo>
                    <a:pt x="958332" y="51993"/>
                  </a:lnTo>
                  <a:lnTo>
                    <a:pt x="967239" y="59601"/>
                  </a:lnTo>
                  <a:lnTo>
                    <a:pt x="975192" y="67844"/>
                  </a:lnTo>
                  <a:lnTo>
                    <a:pt x="983463" y="76087"/>
                  </a:lnTo>
                  <a:lnTo>
                    <a:pt x="991098" y="85280"/>
                  </a:lnTo>
                  <a:lnTo>
                    <a:pt x="998415" y="95425"/>
                  </a:lnTo>
                  <a:lnTo>
                    <a:pt x="1005413" y="105253"/>
                  </a:lnTo>
                  <a:lnTo>
                    <a:pt x="1012094" y="116032"/>
                  </a:lnTo>
                  <a:lnTo>
                    <a:pt x="1018138" y="127445"/>
                  </a:lnTo>
                  <a:lnTo>
                    <a:pt x="1023546" y="139175"/>
                  </a:lnTo>
                  <a:lnTo>
                    <a:pt x="1028954" y="151222"/>
                  </a:lnTo>
                  <a:lnTo>
                    <a:pt x="1033408" y="163903"/>
                  </a:lnTo>
                  <a:lnTo>
                    <a:pt x="1037225" y="177218"/>
                  </a:lnTo>
                  <a:lnTo>
                    <a:pt x="1041042" y="191167"/>
                  </a:lnTo>
                  <a:lnTo>
                    <a:pt x="1043905" y="205117"/>
                  </a:lnTo>
                  <a:lnTo>
                    <a:pt x="1046132" y="219700"/>
                  </a:lnTo>
                  <a:lnTo>
                    <a:pt x="1047723" y="235234"/>
                  </a:lnTo>
                  <a:lnTo>
                    <a:pt x="1048677" y="251085"/>
                  </a:lnTo>
                  <a:lnTo>
                    <a:pt x="1049313" y="267254"/>
                  </a:lnTo>
                  <a:lnTo>
                    <a:pt x="1048677" y="278984"/>
                  </a:lnTo>
                  <a:lnTo>
                    <a:pt x="1049313" y="278667"/>
                  </a:lnTo>
                  <a:lnTo>
                    <a:pt x="1051858" y="279301"/>
                  </a:lnTo>
                  <a:lnTo>
                    <a:pt x="1054085" y="280569"/>
                  </a:lnTo>
                  <a:lnTo>
                    <a:pt x="1055676" y="282471"/>
                  </a:lnTo>
                  <a:lnTo>
                    <a:pt x="1057584" y="285007"/>
                  </a:lnTo>
                  <a:lnTo>
                    <a:pt x="1059175" y="287861"/>
                  </a:lnTo>
                  <a:lnTo>
                    <a:pt x="1060129" y="291665"/>
                  </a:lnTo>
                  <a:lnTo>
                    <a:pt x="1061084" y="296103"/>
                  </a:lnTo>
                  <a:lnTo>
                    <a:pt x="1061402" y="300859"/>
                  </a:lnTo>
                  <a:lnTo>
                    <a:pt x="1061720" y="305614"/>
                  </a:lnTo>
                  <a:lnTo>
                    <a:pt x="1062038" y="311004"/>
                  </a:lnTo>
                  <a:lnTo>
                    <a:pt x="1061402" y="322734"/>
                  </a:lnTo>
                  <a:lnTo>
                    <a:pt x="1060129" y="335415"/>
                  </a:lnTo>
                  <a:lnTo>
                    <a:pt x="1057903" y="348730"/>
                  </a:lnTo>
                  <a:lnTo>
                    <a:pt x="1055358" y="361411"/>
                  </a:lnTo>
                  <a:lnTo>
                    <a:pt x="1051858" y="374092"/>
                  </a:lnTo>
                  <a:lnTo>
                    <a:pt x="1048041" y="385822"/>
                  </a:lnTo>
                  <a:lnTo>
                    <a:pt x="1045814" y="391211"/>
                  </a:lnTo>
                  <a:lnTo>
                    <a:pt x="1043587" y="396601"/>
                  </a:lnTo>
                  <a:lnTo>
                    <a:pt x="1041360" y="401356"/>
                  </a:lnTo>
                  <a:lnTo>
                    <a:pt x="1038816" y="405478"/>
                  </a:lnTo>
                  <a:lnTo>
                    <a:pt x="1036589" y="408965"/>
                  </a:lnTo>
                  <a:lnTo>
                    <a:pt x="1034044" y="412452"/>
                  </a:lnTo>
                  <a:lnTo>
                    <a:pt x="1031499" y="414988"/>
                  </a:lnTo>
                  <a:lnTo>
                    <a:pt x="1028954" y="416891"/>
                  </a:lnTo>
                  <a:lnTo>
                    <a:pt x="1026409" y="417842"/>
                  </a:lnTo>
                  <a:lnTo>
                    <a:pt x="1023228" y="418159"/>
                  </a:lnTo>
                  <a:lnTo>
                    <a:pt x="1022592" y="418159"/>
                  </a:lnTo>
                  <a:lnTo>
                    <a:pt x="1018456" y="429572"/>
                  </a:lnTo>
                  <a:lnTo>
                    <a:pt x="1014320" y="440668"/>
                  </a:lnTo>
                  <a:lnTo>
                    <a:pt x="1009867" y="451763"/>
                  </a:lnTo>
                  <a:lnTo>
                    <a:pt x="1005095" y="462542"/>
                  </a:lnTo>
                  <a:lnTo>
                    <a:pt x="1000323" y="473004"/>
                  </a:lnTo>
                  <a:lnTo>
                    <a:pt x="995233" y="483466"/>
                  </a:lnTo>
                  <a:lnTo>
                    <a:pt x="990143" y="493611"/>
                  </a:lnTo>
                  <a:lnTo>
                    <a:pt x="984417" y="503756"/>
                  </a:lnTo>
                  <a:lnTo>
                    <a:pt x="978691" y="513267"/>
                  </a:lnTo>
                  <a:lnTo>
                    <a:pt x="972647" y="522777"/>
                  </a:lnTo>
                  <a:lnTo>
                    <a:pt x="966921" y="531971"/>
                  </a:lnTo>
                  <a:lnTo>
                    <a:pt x="960558" y="540848"/>
                  </a:lnTo>
                  <a:lnTo>
                    <a:pt x="954196" y="549725"/>
                  </a:lnTo>
                  <a:lnTo>
                    <a:pt x="947516" y="557650"/>
                  </a:lnTo>
                  <a:lnTo>
                    <a:pt x="940835" y="565893"/>
                  </a:lnTo>
                  <a:lnTo>
                    <a:pt x="934155" y="573502"/>
                  </a:lnTo>
                  <a:lnTo>
                    <a:pt x="927474" y="581110"/>
                  </a:lnTo>
                  <a:lnTo>
                    <a:pt x="920476" y="587768"/>
                  </a:lnTo>
                  <a:lnTo>
                    <a:pt x="913477" y="594108"/>
                  </a:lnTo>
                  <a:lnTo>
                    <a:pt x="906160" y="600449"/>
                  </a:lnTo>
                  <a:lnTo>
                    <a:pt x="898844" y="606156"/>
                  </a:lnTo>
                  <a:lnTo>
                    <a:pt x="891845" y="611545"/>
                  </a:lnTo>
                  <a:lnTo>
                    <a:pt x="883892" y="616300"/>
                  </a:lnTo>
                  <a:lnTo>
                    <a:pt x="876575" y="620739"/>
                  </a:lnTo>
                  <a:lnTo>
                    <a:pt x="869259" y="624860"/>
                  </a:lnTo>
                  <a:lnTo>
                    <a:pt x="861624" y="628030"/>
                  </a:lnTo>
                  <a:lnTo>
                    <a:pt x="853989" y="631518"/>
                  </a:lnTo>
                  <a:lnTo>
                    <a:pt x="846354" y="633737"/>
                  </a:lnTo>
                  <a:lnTo>
                    <a:pt x="838719" y="635956"/>
                  </a:lnTo>
                  <a:lnTo>
                    <a:pt x="830766" y="636907"/>
                  </a:lnTo>
                  <a:lnTo>
                    <a:pt x="823450" y="638175"/>
                  </a:lnTo>
                  <a:lnTo>
                    <a:pt x="815815" y="638175"/>
                  </a:lnTo>
                  <a:lnTo>
                    <a:pt x="807862" y="638175"/>
                  </a:lnTo>
                  <a:lnTo>
                    <a:pt x="800227" y="636907"/>
                  </a:lnTo>
                  <a:lnTo>
                    <a:pt x="792274" y="635639"/>
                  </a:lnTo>
                  <a:lnTo>
                    <a:pt x="784957" y="633737"/>
                  </a:lnTo>
                  <a:lnTo>
                    <a:pt x="777322" y="631201"/>
                  </a:lnTo>
                  <a:lnTo>
                    <a:pt x="769370" y="628030"/>
                  </a:lnTo>
                  <a:lnTo>
                    <a:pt x="762053" y="624860"/>
                  </a:lnTo>
                  <a:lnTo>
                    <a:pt x="754418" y="620739"/>
                  </a:lnTo>
                  <a:lnTo>
                    <a:pt x="747101" y="616300"/>
                  </a:lnTo>
                  <a:lnTo>
                    <a:pt x="739466" y="611545"/>
                  </a:lnTo>
                  <a:lnTo>
                    <a:pt x="732150" y="606156"/>
                  </a:lnTo>
                  <a:lnTo>
                    <a:pt x="724833" y="600132"/>
                  </a:lnTo>
                  <a:lnTo>
                    <a:pt x="717834" y="594108"/>
                  </a:lnTo>
                  <a:lnTo>
                    <a:pt x="710836" y="587768"/>
                  </a:lnTo>
                  <a:lnTo>
                    <a:pt x="703837" y="580476"/>
                  </a:lnTo>
                  <a:lnTo>
                    <a:pt x="696839" y="573185"/>
                  </a:lnTo>
                  <a:lnTo>
                    <a:pt x="690158" y="565576"/>
                  </a:lnTo>
                  <a:lnTo>
                    <a:pt x="683478" y="557333"/>
                  </a:lnTo>
                  <a:lnTo>
                    <a:pt x="676797" y="549091"/>
                  </a:lnTo>
                  <a:lnTo>
                    <a:pt x="670435" y="540531"/>
                  </a:lnTo>
                  <a:lnTo>
                    <a:pt x="664072" y="531654"/>
                  </a:lnTo>
                  <a:lnTo>
                    <a:pt x="658346" y="522143"/>
                  </a:lnTo>
                  <a:lnTo>
                    <a:pt x="652302" y="512950"/>
                  </a:lnTo>
                  <a:lnTo>
                    <a:pt x="646894" y="502805"/>
                  </a:lnTo>
                  <a:lnTo>
                    <a:pt x="641168" y="492977"/>
                  </a:lnTo>
                  <a:lnTo>
                    <a:pt x="635760" y="482832"/>
                  </a:lnTo>
                  <a:lnTo>
                    <a:pt x="630988" y="472370"/>
                  </a:lnTo>
                  <a:lnTo>
                    <a:pt x="625898" y="461591"/>
                  </a:lnTo>
                  <a:lnTo>
                    <a:pt x="621445" y="450495"/>
                  </a:lnTo>
                  <a:lnTo>
                    <a:pt x="616991" y="439716"/>
                  </a:lnTo>
                  <a:lnTo>
                    <a:pt x="612537" y="428621"/>
                  </a:lnTo>
                  <a:lnTo>
                    <a:pt x="608402" y="417208"/>
                  </a:lnTo>
                  <a:lnTo>
                    <a:pt x="605857" y="416256"/>
                  </a:lnTo>
                  <a:lnTo>
                    <a:pt x="603312" y="414988"/>
                  </a:lnTo>
                  <a:lnTo>
                    <a:pt x="600767" y="413086"/>
                  </a:lnTo>
                  <a:lnTo>
                    <a:pt x="598222" y="410233"/>
                  </a:lnTo>
                  <a:lnTo>
                    <a:pt x="595359" y="407063"/>
                  </a:lnTo>
                  <a:lnTo>
                    <a:pt x="592814" y="403258"/>
                  </a:lnTo>
                  <a:lnTo>
                    <a:pt x="590587" y="399137"/>
                  </a:lnTo>
                  <a:lnTo>
                    <a:pt x="588360" y="394699"/>
                  </a:lnTo>
                  <a:lnTo>
                    <a:pt x="586134" y="389626"/>
                  </a:lnTo>
                  <a:lnTo>
                    <a:pt x="584543" y="384237"/>
                  </a:lnTo>
                  <a:lnTo>
                    <a:pt x="580726" y="372824"/>
                  </a:lnTo>
                  <a:lnTo>
                    <a:pt x="577862" y="361094"/>
                  </a:lnTo>
                  <a:lnTo>
                    <a:pt x="575318" y="348730"/>
                  </a:lnTo>
                  <a:lnTo>
                    <a:pt x="573409" y="336366"/>
                  </a:lnTo>
                  <a:lnTo>
                    <a:pt x="571818" y="324319"/>
                  </a:lnTo>
                  <a:lnTo>
                    <a:pt x="571500" y="312906"/>
                  </a:lnTo>
                  <a:lnTo>
                    <a:pt x="571500" y="307833"/>
                  </a:lnTo>
                  <a:lnTo>
                    <a:pt x="571818" y="303078"/>
                  </a:lnTo>
                  <a:lnTo>
                    <a:pt x="572136" y="298322"/>
                  </a:lnTo>
                  <a:lnTo>
                    <a:pt x="573091" y="294201"/>
                  </a:lnTo>
                  <a:lnTo>
                    <a:pt x="574045" y="290397"/>
                  </a:lnTo>
                  <a:lnTo>
                    <a:pt x="575318" y="287227"/>
                  </a:lnTo>
                  <a:lnTo>
                    <a:pt x="576590" y="284373"/>
                  </a:lnTo>
                  <a:lnTo>
                    <a:pt x="578499" y="282471"/>
                  </a:lnTo>
                  <a:lnTo>
                    <a:pt x="580407" y="280886"/>
                  </a:lnTo>
                  <a:lnTo>
                    <a:pt x="582634" y="279935"/>
                  </a:lnTo>
                  <a:lnTo>
                    <a:pt x="582316" y="267254"/>
                  </a:lnTo>
                  <a:lnTo>
                    <a:pt x="582634" y="251085"/>
                  </a:lnTo>
                  <a:lnTo>
                    <a:pt x="583589" y="235234"/>
                  </a:lnTo>
                  <a:lnTo>
                    <a:pt x="585179" y="219700"/>
                  </a:lnTo>
                  <a:lnTo>
                    <a:pt x="587406" y="205117"/>
                  </a:lnTo>
                  <a:lnTo>
                    <a:pt x="590269" y="191167"/>
                  </a:lnTo>
                  <a:lnTo>
                    <a:pt x="594087" y="177218"/>
                  </a:lnTo>
                  <a:lnTo>
                    <a:pt x="598222" y="163903"/>
                  </a:lnTo>
                  <a:lnTo>
                    <a:pt x="602676" y="151222"/>
                  </a:lnTo>
                  <a:lnTo>
                    <a:pt x="607766" y="139175"/>
                  </a:lnTo>
                  <a:lnTo>
                    <a:pt x="613174" y="127445"/>
                  </a:lnTo>
                  <a:lnTo>
                    <a:pt x="619218" y="116032"/>
                  </a:lnTo>
                  <a:lnTo>
                    <a:pt x="625898" y="105253"/>
                  </a:lnTo>
                  <a:lnTo>
                    <a:pt x="632897" y="95425"/>
                  </a:lnTo>
                  <a:lnTo>
                    <a:pt x="640214" y="85280"/>
                  </a:lnTo>
                  <a:lnTo>
                    <a:pt x="647848" y="76087"/>
                  </a:lnTo>
                  <a:lnTo>
                    <a:pt x="656120" y="67844"/>
                  </a:lnTo>
                  <a:lnTo>
                    <a:pt x="664072" y="59601"/>
                  </a:lnTo>
                  <a:lnTo>
                    <a:pt x="672980" y="51993"/>
                  </a:lnTo>
                  <a:lnTo>
                    <a:pt x="681887" y="45018"/>
                  </a:lnTo>
                  <a:lnTo>
                    <a:pt x="691431" y="38360"/>
                  </a:lnTo>
                  <a:lnTo>
                    <a:pt x="700656" y="32020"/>
                  </a:lnTo>
                  <a:lnTo>
                    <a:pt x="710836" y="26631"/>
                  </a:lnTo>
                  <a:lnTo>
                    <a:pt x="720697" y="21558"/>
                  </a:lnTo>
                  <a:lnTo>
                    <a:pt x="730877" y="16803"/>
                  </a:lnTo>
                  <a:lnTo>
                    <a:pt x="741057" y="13315"/>
                  </a:lnTo>
                  <a:lnTo>
                    <a:pt x="751555" y="9511"/>
                  </a:lnTo>
                  <a:lnTo>
                    <a:pt x="762053" y="6658"/>
                  </a:lnTo>
                  <a:lnTo>
                    <a:pt x="772869" y="4439"/>
                  </a:lnTo>
                  <a:lnTo>
                    <a:pt x="783685" y="2536"/>
                  </a:lnTo>
                  <a:lnTo>
                    <a:pt x="794183" y="951"/>
                  </a:lnTo>
                  <a:lnTo>
                    <a:pt x="804999" y="317"/>
                  </a:lnTo>
                  <a:lnTo>
                    <a:pt x="815815"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42" name="组合 141"/>
          <p:cNvGrpSpPr/>
          <p:nvPr/>
        </p:nvGrpSpPr>
        <p:grpSpPr>
          <a:xfrm>
            <a:off x="3039034" y="972943"/>
            <a:ext cx="759327" cy="526524"/>
            <a:chOff x="3313559" y="997502"/>
            <a:chExt cx="759431" cy="526419"/>
          </a:xfrm>
        </p:grpSpPr>
        <p:sp>
          <p:nvSpPr>
            <p:cNvPr id="143" name="TextBox 142"/>
            <p:cNvSpPr txBox="1"/>
            <p:nvPr/>
          </p:nvSpPr>
          <p:spPr>
            <a:xfrm>
              <a:off x="3313559" y="1262363"/>
              <a:ext cx="759431"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行业用户</a:t>
              </a:r>
            </a:p>
          </p:txBody>
        </p:sp>
        <p:sp>
          <p:nvSpPr>
            <p:cNvPr id="144" name="KSO_Shape"/>
            <p:cNvSpPr/>
            <p:nvPr/>
          </p:nvSpPr>
          <p:spPr>
            <a:xfrm>
              <a:off x="3511330" y="997502"/>
              <a:ext cx="396000" cy="288000"/>
            </a:xfrm>
            <a:custGeom>
              <a:avLst/>
              <a:gdLst/>
              <a:ahLst/>
              <a:cxnLst/>
              <a:rect l="l" t="t" r="r" b="b"/>
              <a:pathLst>
                <a:path w="683211" h="432048">
                  <a:moveTo>
                    <a:pt x="512137" y="280189"/>
                  </a:moveTo>
                  <a:cubicBezTo>
                    <a:pt x="588167" y="280189"/>
                    <a:pt x="653655" y="340557"/>
                    <a:pt x="683040" y="427518"/>
                  </a:cubicBezTo>
                  <a:lnTo>
                    <a:pt x="683211" y="432048"/>
                  </a:lnTo>
                  <a:lnTo>
                    <a:pt x="518050" y="432048"/>
                  </a:lnTo>
                  <a:lnTo>
                    <a:pt x="517720" y="423301"/>
                  </a:lnTo>
                  <a:cubicBezTo>
                    <a:pt x="501526" y="375376"/>
                    <a:pt x="479652" y="331635"/>
                    <a:pt x="452572" y="294062"/>
                  </a:cubicBezTo>
                  <a:cubicBezTo>
                    <a:pt x="471023" y="284776"/>
                    <a:pt x="491179" y="280189"/>
                    <a:pt x="512137" y="280189"/>
                  </a:cubicBezTo>
                  <a:close/>
                  <a:moveTo>
                    <a:pt x="242652" y="216651"/>
                  </a:moveTo>
                  <a:cubicBezTo>
                    <a:pt x="350494" y="216651"/>
                    <a:pt x="443383" y="302276"/>
                    <a:pt x="485063" y="425622"/>
                  </a:cubicBezTo>
                  <a:lnTo>
                    <a:pt x="485305" y="432048"/>
                  </a:lnTo>
                  <a:lnTo>
                    <a:pt x="0" y="432048"/>
                  </a:lnTo>
                  <a:lnTo>
                    <a:pt x="242" y="425623"/>
                  </a:lnTo>
                  <a:cubicBezTo>
                    <a:pt x="41922" y="302276"/>
                    <a:pt x="134811" y="216651"/>
                    <a:pt x="242652" y="216651"/>
                  </a:cubicBezTo>
                  <a:close/>
                  <a:moveTo>
                    <a:pt x="512137" y="127447"/>
                  </a:moveTo>
                  <a:cubicBezTo>
                    <a:pt x="549644" y="127447"/>
                    <a:pt x="580050" y="157437"/>
                    <a:pt x="580050" y="194431"/>
                  </a:cubicBezTo>
                  <a:cubicBezTo>
                    <a:pt x="580050" y="231425"/>
                    <a:pt x="549644" y="261414"/>
                    <a:pt x="512137" y="261414"/>
                  </a:cubicBezTo>
                  <a:cubicBezTo>
                    <a:pt x="474630" y="261414"/>
                    <a:pt x="444224" y="231425"/>
                    <a:pt x="444224" y="194431"/>
                  </a:cubicBezTo>
                  <a:cubicBezTo>
                    <a:pt x="444224" y="157437"/>
                    <a:pt x="474630" y="127447"/>
                    <a:pt x="512137" y="127447"/>
                  </a:cubicBezTo>
                  <a:close/>
                  <a:moveTo>
                    <a:pt x="242652" y="0"/>
                  </a:moveTo>
                  <a:cubicBezTo>
                    <a:pt x="295853" y="0"/>
                    <a:pt x="338980" y="42537"/>
                    <a:pt x="338980" y="95010"/>
                  </a:cubicBezTo>
                  <a:cubicBezTo>
                    <a:pt x="338980" y="147482"/>
                    <a:pt x="295853" y="190020"/>
                    <a:pt x="242652" y="190020"/>
                  </a:cubicBezTo>
                  <a:cubicBezTo>
                    <a:pt x="189452" y="190020"/>
                    <a:pt x="146324" y="147482"/>
                    <a:pt x="146324" y="95010"/>
                  </a:cubicBezTo>
                  <a:cubicBezTo>
                    <a:pt x="146324" y="42537"/>
                    <a:pt x="189452" y="0"/>
                    <a:pt x="24265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28238" eaLnBrk="1" fontAlgn="auto" hangingPunct="1">
                <a:spcBef>
                  <a:spcPts val="0"/>
                </a:spcBef>
                <a:spcAft>
                  <a:spcPts val="0"/>
                </a:spcAft>
                <a:defRPr/>
              </a:pPr>
              <a:endParaRPr lang="zh-CN" altLang="en-US" sz="1100">
                <a:solidFill>
                  <a:srgbClr val="FFFFFF"/>
                </a:solidFill>
                <a:latin typeface="微软雅黑" pitchFamily="34" charset="-122"/>
                <a:ea typeface="微软雅黑" pitchFamily="34" charset="-122"/>
              </a:endParaRPr>
            </a:p>
          </p:txBody>
        </p:sp>
      </p:grpSp>
      <p:grpSp>
        <p:nvGrpSpPr>
          <p:cNvPr id="145" name="组合 144"/>
          <p:cNvGrpSpPr/>
          <p:nvPr/>
        </p:nvGrpSpPr>
        <p:grpSpPr>
          <a:xfrm>
            <a:off x="843525" y="972943"/>
            <a:ext cx="764813" cy="526524"/>
            <a:chOff x="1153319" y="997502"/>
            <a:chExt cx="764918" cy="526419"/>
          </a:xfrm>
        </p:grpSpPr>
        <p:sp>
          <p:nvSpPr>
            <p:cNvPr id="146" name="KSO_Shape"/>
            <p:cNvSpPr>
              <a:spLocks/>
            </p:cNvSpPr>
            <p:nvPr/>
          </p:nvSpPr>
          <p:spPr bwMode="auto">
            <a:xfrm>
              <a:off x="1420702" y="997502"/>
              <a:ext cx="252000" cy="288000"/>
            </a:xfrm>
            <a:custGeom>
              <a:avLst/>
              <a:gdLst>
                <a:gd name="T0" fmla="*/ 646796 w 5367"/>
                <a:gd name="T1" fmla="*/ 843536 h 6897"/>
                <a:gd name="T2" fmla="*/ 520861 w 5367"/>
                <a:gd name="T3" fmla="*/ 880824 h 6897"/>
                <a:gd name="T4" fmla="*/ 403764 w 5367"/>
                <a:gd name="T5" fmla="*/ 946285 h 6897"/>
                <a:gd name="T6" fmla="*/ 297714 w 5367"/>
                <a:gd name="T7" fmla="*/ 1036605 h 6897"/>
                <a:gd name="T8" fmla="*/ 204644 w 5367"/>
                <a:gd name="T9" fmla="*/ 1149850 h 6897"/>
                <a:gd name="T10" fmla="*/ 126487 w 5367"/>
                <a:gd name="T11" fmla="*/ 1282429 h 6897"/>
                <a:gd name="T12" fmla="*/ 65729 w 5367"/>
                <a:gd name="T13" fmla="*/ 1432134 h 6897"/>
                <a:gd name="T14" fmla="*/ 23475 w 5367"/>
                <a:gd name="T15" fmla="*/ 1595648 h 6897"/>
                <a:gd name="T16" fmla="*/ 2209 w 5367"/>
                <a:gd name="T17" fmla="*/ 1771316 h 6897"/>
                <a:gd name="T18" fmla="*/ 1481389 w 5367"/>
                <a:gd name="T19" fmla="*/ 1905000 h 6897"/>
                <a:gd name="T20" fmla="*/ 1480009 w 5367"/>
                <a:gd name="T21" fmla="*/ 1771316 h 6897"/>
                <a:gd name="T22" fmla="*/ 1459020 w 5367"/>
                <a:gd name="T23" fmla="*/ 1595648 h 6897"/>
                <a:gd name="T24" fmla="*/ 1417041 w 5367"/>
                <a:gd name="T25" fmla="*/ 1432134 h 6897"/>
                <a:gd name="T26" fmla="*/ 1355731 w 5367"/>
                <a:gd name="T27" fmla="*/ 1282429 h 6897"/>
                <a:gd name="T28" fmla="*/ 1277850 w 5367"/>
                <a:gd name="T29" fmla="*/ 1149850 h 6897"/>
                <a:gd name="T30" fmla="*/ 1184780 w 5367"/>
                <a:gd name="T31" fmla="*/ 1036605 h 6897"/>
                <a:gd name="T32" fmla="*/ 1078730 w 5367"/>
                <a:gd name="T33" fmla="*/ 946285 h 6897"/>
                <a:gd name="T34" fmla="*/ 961633 w 5367"/>
                <a:gd name="T35" fmla="*/ 880824 h 6897"/>
                <a:gd name="T36" fmla="*/ 835422 w 5367"/>
                <a:gd name="T37" fmla="*/ 843536 h 6897"/>
                <a:gd name="T38" fmla="*/ 747875 w 5367"/>
                <a:gd name="T39" fmla="*/ 731120 h 6897"/>
                <a:gd name="T40" fmla="*/ 805043 w 5367"/>
                <a:gd name="T41" fmla="*/ 726701 h 6897"/>
                <a:gd name="T42" fmla="*/ 868286 w 5367"/>
                <a:gd name="T43" fmla="*/ 711786 h 6897"/>
                <a:gd name="T44" fmla="*/ 926559 w 5367"/>
                <a:gd name="T45" fmla="*/ 686927 h 6897"/>
                <a:gd name="T46" fmla="*/ 979032 w 5367"/>
                <a:gd name="T47" fmla="*/ 653230 h 6897"/>
                <a:gd name="T48" fmla="*/ 1024876 w 5367"/>
                <a:gd name="T49" fmla="*/ 611246 h 6897"/>
                <a:gd name="T50" fmla="*/ 1063264 w 5367"/>
                <a:gd name="T51" fmla="*/ 562358 h 6897"/>
                <a:gd name="T52" fmla="*/ 1092815 w 5367"/>
                <a:gd name="T53" fmla="*/ 507945 h 6897"/>
                <a:gd name="T54" fmla="*/ 1112699 w 5367"/>
                <a:gd name="T55" fmla="*/ 448008 h 6897"/>
                <a:gd name="T56" fmla="*/ 1121813 w 5367"/>
                <a:gd name="T57" fmla="*/ 384204 h 6897"/>
                <a:gd name="T58" fmla="*/ 1120432 w 5367"/>
                <a:gd name="T59" fmla="*/ 328134 h 6897"/>
                <a:gd name="T60" fmla="*/ 1108004 w 5367"/>
                <a:gd name="T61" fmla="*/ 265711 h 6897"/>
                <a:gd name="T62" fmla="*/ 1085358 w 5367"/>
                <a:gd name="T63" fmla="*/ 207155 h 6897"/>
                <a:gd name="T64" fmla="*/ 1053322 w 5367"/>
                <a:gd name="T65" fmla="*/ 153847 h 6897"/>
                <a:gd name="T66" fmla="*/ 1012725 w 5367"/>
                <a:gd name="T67" fmla="*/ 107168 h 6897"/>
                <a:gd name="T68" fmla="*/ 964671 w 5367"/>
                <a:gd name="T69" fmla="*/ 67395 h 6897"/>
                <a:gd name="T70" fmla="*/ 910541 w 5367"/>
                <a:gd name="T71" fmla="*/ 36183 h 6897"/>
                <a:gd name="T72" fmla="*/ 850335 w 5367"/>
                <a:gd name="T73" fmla="*/ 14087 h 6897"/>
                <a:gd name="T74" fmla="*/ 786263 w 5367"/>
                <a:gd name="T75" fmla="*/ 1933 h 6897"/>
                <a:gd name="T76" fmla="*/ 728819 w 5367"/>
                <a:gd name="T77" fmla="*/ 276 h 6897"/>
                <a:gd name="T78" fmla="*/ 663366 w 5367"/>
                <a:gd name="T79" fmla="*/ 9391 h 6897"/>
                <a:gd name="T80" fmla="*/ 602332 w 5367"/>
                <a:gd name="T81" fmla="*/ 28726 h 6897"/>
                <a:gd name="T82" fmla="*/ 546545 w 5367"/>
                <a:gd name="T83" fmla="*/ 57451 h 6897"/>
                <a:gd name="T84" fmla="*/ 496282 w 5367"/>
                <a:gd name="T85" fmla="*/ 95015 h 6897"/>
                <a:gd name="T86" fmla="*/ 453751 w 5367"/>
                <a:gd name="T87" fmla="*/ 139761 h 6897"/>
                <a:gd name="T88" fmla="*/ 418954 w 5367"/>
                <a:gd name="T89" fmla="*/ 191411 h 6897"/>
                <a:gd name="T90" fmla="*/ 393546 w 5367"/>
                <a:gd name="T91" fmla="*/ 248310 h 6897"/>
                <a:gd name="T92" fmla="*/ 378356 w 5367"/>
                <a:gd name="T93" fmla="*/ 309628 h 6897"/>
                <a:gd name="T94" fmla="*/ 373938 w 5367"/>
                <a:gd name="T95" fmla="*/ 365698 h 6897"/>
                <a:gd name="T96" fmla="*/ 380013 w 5367"/>
                <a:gd name="T97" fmla="*/ 430054 h 6897"/>
                <a:gd name="T98" fmla="*/ 396584 w 5367"/>
                <a:gd name="T99" fmla="*/ 491096 h 6897"/>
                <a:gd name="T100" fmla="*/ 423372 w 5367"/>
                <a:gd name="T101" fmla="*/ 547719 h 6897"/>
                <a:gd name="T102" fmla="*/ 459551 w 5367"/>
                <a:gd name="T103" fmla="*/ 597988 h 6897"/>
                <a:gd name="T104" fmla="*/ 503186 w 5367"/>
                <a:gd name="T105" fmla="*/ 641905 h 6897"/>
                <a:gd name="T106" fmla="*/ 554278 w 5367"/>
                <a:gd name="T107" fmla="*/ 678088 h 6897"/>
                <a:gd name="T108" fmla="*/ 610894 w 5367"/>
                <a:gd name="T109" fmla="*/ 705709 h 6897"/>
                <a:gd name="T110" fmla="*/ 672756 w 5367"/>
                <a:gd name="T111" fmla="*/ 723662 h 6897"/>
                <a:gd name="T112" fmla="*/ 738209 w 5367"/>
                <a:gd name="T113" fmla="*/ 730844 h 689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5367" h="6897">
                  <a:moveTo>
                    <a:pt x="2684" y="3025"/>
                  </a:moveTo>
                  <a:lnTo>
                    <a:pt x="2684" y="3025"/>
                  </a:lnTo>
                  <a:lnTo>
                    <a:pt x="2615" y="3026"/>
                  </a:lnTo>
                  <a:lnTo>
                    <a:pt x="2545" y="3029"/>
                  </a:lnTo>
                  <a:lnTo>
                    <a:pt x="2478" y="3035"/>
                  </a:lnTo>
                  <a:lnTo>
                    <a:pt x="2409" y="3043"/>
                  </a:lnTo>
                  <a:lnTo>
                    <a:pt x="2342" y="3054"/>
                  </a:lnTo>
                  <a:lnTo>
                    <a:pt x="2275" y="3066"/>
                  </a:lnTo>
                  <a:lnTo>
                    <a:pt x="2209" y="3081"/>
                  </a:lnTo>
                  <a:lnTo>
                    <a:pt x="2143" y="3099"/>
                  </a:lnTo>
                  <a:lnTo>
                    <a:pt x="2077" y="3118"/>
                  </a:lnTo>
                  <a:lnTo>
                    <a:pt x="2013" y="3140"/>
                  </a:lnTo>
                  <a:lnTo>
                    <a:pt x="1949" y="3163"/>
                  </a:lnTo>
                  <a:lnTo>
                    <a:pt x="1886" y="3189"/>
                  </a:lnTo>
                  <a:lnTo>
                    <a:pt x="1823" y="3217"/>
                  </a:lnTo>
                  <a:lnTo>
                    <a:pt x="1761" y="3247"/>
                  </a:lnTo>
                  <a:lnTo>
                    <a:pt x="1700" y="3279"/>
                  </a:lnTo>
                  <a:lnTo>
                    <a:pt x="1639" y="3313"/>
                  </a:lnTo>
                  <a:lnTo>
                    <a:pt x="1579" y="3349"/>
                  </a:lnTo>
                  <a:lnTo>
                    <a:pt x="1521" y="3386"/>
                  </a:lnTo>
                  <a:lnTo>
                    <a:pt x="1462" y="3426"/>
                  </a:lnTo>
                  <a:lnTo>
                    <a:pt x="1405" y="3468"/>
                  </a:lnTo>
                  <a:lnTo>
                    <a:pt x="1348" y="3511"/>
                  </a:lnTo>
                  <a:lnTo>
                    <a:pt x="1293" y="3556"/>
                  </a:lnTo>
                  <a:lnTo>
                    <a:pt x="1237" y="3603"/>
                  </a:lnTo>
                  <a:lnTo>
                    <a:pt x="1183" y="3651"/>
                  </a:lnTo>
                  <a:lnTo>
                    <a:pt x="1131" y="3702"/>
                  </a:lnTo>
                  <a:lnTo>
                    <a:pt x="1078" y="3753"/>
                  </a:lnTo>
                  <a:lnTo>
                    <a:pt x="1027" y="3807"/>
                  </a:lnTo>
                  <a:lnTo>
                    <a:pt x="976" y="3863"/>
                  </a:lnTo>
                  <a:lnTo>
                    <a:pt x="927" y="3920"/>
                  </a:lnTo>
                  <a:lnTo>
                    <a:pt x="880" y="3978"/>
                  </a:lnTo>
                  <a:lnTo>
                    <a:pt x="833" y="4038"/>
                  </a:lnTo>
                  <a:lnTo>
                    <a:pt x="786" y="4100"/>
                  </a:lnTo>
                  <a:lnTo>
                    <a:pt x="741" y="4163"/>
                  </a:lnTo>
                  <a:lnTo>
                    <a:pt x="698" y="4227"/>
                  </a:lnTo>
                  <a:lnTo>
                    <a:pt x="655" y="4293"/>
                  </a:lnTo>
                  <a:lnTo>
                    <a:pt x="613" y="4361"/>
                  </a:lnTo>
                  <a:lnTo>
                    <a:pt x="573" y="4429"/>
                  </a:lnTo>
                  <a:lnTo>
                    <a:pt x="533" y="4499"/>
                  </a:lnTo>
                  <a:lnTo>
                    <a:pt x="495" y="4570"/>
                  </a:lnTo>
                  <a:lnTo>
                    <a:pt x="458" y="4643"/>
                  </a:lnTo>
                  <a:lnTo>
                    <a:pt x="423" y="4717"/>
                  </a:lnTo>
                  <a:lnTo>
                    <a:pt x="388" y="4791"/>
                  </a:lnTo>
                  <a:lnTo>
                    <a:pt x="356" y="4868"/>
                  </a:lnTo>
                  <a:lnTo>
                    <a:pt x="324" y="4945"/>
                  </a:lnTo>
                  <a:lnTo>
                    <a:pt x="294" y="5024"/>
                  </a:lnTo>
                  <a:lnTo>
                    <a:pt x="265" y="5104"/>
                  </a:lnTo>
                  <a:lnTo>
                    <a:pt x="238" y="5185"/>
                  </a:lnTo>
                  <a:lnTo>
                    <a:pt x="211" y="5266"/>
                  </a:lnTo>
                  <a:lnTo>
                    <a:pt x="186" y="5349"/>
                  </a:lnTo>
                  <a:lnTo>
                    <a:pt x="163" y="5433"/>
                  </a:lnTo>
                  <a:lnTo>
                    <a:pt x="141" y="5518"/>
                  </a:lnTo>
                  <a:lnTo>
                    <a:pt x="121" y="5603"/>
                  </a:lnTo>
                  <a:lnTo>
                    <a:pt x="102" y="5690"/>
                  </a:lnTo>
                  <a:lnTo>
                    <a:pt x="85" y="5777"/>
                  </a:lnTo>
                  <a:lnTo>
                    <a:pt x="69" y="5866"/>
                  </a:lnTo>
                  <a:lnTo>
                    <a:pt x="54" y="5955"/>
                  </a:lnTo>
                  <a:lnTo>
                    <a:pt x="42" y="6045"/>
                  </a:lnTo>
                  <a:lnTo>
                    <a:pt x="31" y="6136"/>
                  </a:lnTo>
                  <a:lnTo>
                    <a:pt x="22" y="6227"/>
                  </a:lnTo>
                  <a:lnTo>
                    <a:pt x="14" y="6319"/>
                  </a:lnTo>
                  <a:lnTo>
                    <a:pt x="8" y="6413"/>
                  </a:lnTo>
                  <a:lnTo>
                    <a:pt x="4" y="6506"/>
                  </a:lnTo>
                  <a:lnTo>
                    <a:pt x="1" y="6600"/>
                  </a:lnTo>
                  <a:lnTo>
                    <a:pt x="0" y="6695"/>
                  </a:lnTo>
                  <a:lnTo>
                    <a:pt x="1" y="6796"/>
                  </a:lnTo>
                  <a:lnTo>
                    <a:pt x="5" y="6897"/>
                  </a:lnTo>
                  <a:lnTo>
                    <a:pt x="5364" y="6897"/>
                  </a:lnTo>
                  <a:lnTo>
                    <a:pt x="5366" y="6796"/>
                  </a:lnTo>
                  <a:lnTo>
                    <a:pt x="5367" y="6695"/>
                  </a:lnTo>
                  <a:lnTo>
                    <a:pt x="5367" y="6600"/>
                  </a:lnTo>
                  <a:lnTo>
                    <a:pt x="5364" y="6506"/>
                  </a:lnTo>
                  <a:lnTo>
                    <a:pt x="5359" y="6413"/>
                  </a:lnTo>
                  <a:lnTo>
                    <a:pt x="5353" y="6319"/>
                  </a:lnTo>
                  <a:lnTo>
                    <a:pt x="5346" y="6227"/>
                  </a:lnTo>
                  <a:lnTo>
                    <a:pt x="5337" y="6136"/>
                  </a:lnTo>
                  <a:lnTo>
                    <a:pt x="5325" y="6045"/>
                  </a:lnTo>
                  <a:lnTo>
                    <a:pt x="5313" y="5955"/>
                  </a:lnTo>
                  <a:lnTo>
                    <a:pt x="5298" y="5866"/>
                  </a:lnTo>
                  <a:lnTo>
                    <a:pt x="5283" y="5777"/>
                  </a:lnTo>
                  <a:lnTo>
                    <a:pt x="5266" y="5690"/>
                  </a:lnTo>
                  <a:lnTo>
                    <a:pt x="5247" y="5603"/>
                  </a:lnTo>
                  <a:lnTo>
                    <a:pt x="5226" y="5518"/>
                  </a:lnTo>
                  <a:lnTo>
                    <a:pt x="5205" y="5433"/>
                  </a:lnTo>
                  <a:lnTo>
                    <a:pt x="5181" y="5349"/>
                  </a:lnTo>
                  <a:lnTo>
                    <a:pt x="5157" y="5266"/>
                  </a:lnTo>
                  <a:lnTo>
                    <a:pt x="5131" y="5185"/>
                  </a:lnTo>
                  <a:lnTo>
                    <a:pt x="5103" y="5104"/>
                  </a:lnTo>
                  <a:lnTo>
                    <a:pt x="5073" y="5024"/>
                  </a:lnTo>
                  <a:lnTo>
                    <a:pt x="5043" y="4945"/>
                  </a:lnTo>
                  <a:lnTo>
                    <a:pt x="5012" y="4868"/>
                  </a:lnTo>
                  <a:lnTo>
                    <a:pt x="4979" y="4791"/>
                  </a:lnTo>
                  <a:lnTo>
                    <a:pt x="4945" y="4717"/>
                  </a:lnTo>
                  <a:lnTo>
                    <a:pt x="4909" y="4643"/>
                  </a:lnTo>
                  <a:lnTo>
                    <a:pt x="4872" y="4570"/>
                  </a:lnTo>
                  <a:lnTo>
                    <a:pt x="4834" y="4499"/>
                  </a:lnTo>
                  <a:lnTo>
                    <a:pt x="4796" y="4429"/>
                  </a:lnTo>
                  <a:lnTo>
                    <a:pt x="4755" y="4361"/>
                  </a:lnTo>
                  <a:lnTo>
                    <a:pt x="4713" y="4293"/>
                  </a:lnTo>
                  <a:lnTo>
                    <a:pt x="4671" y="4227"/>
                  </a:lnTo>
                  <a:lnTo>
                    <a:pt x="4627" y="4163"/>
                  </a:lnTo>
                  <a:lnTo>
                    <a:pt x="4582" y="4100"/>
                  </a:lnTo>
                  <a:lnTo>
                    <a:pt x="4536" y="4038"/>
                  </a:lnTo>
                  <a:lnTo>
                    <a:pt x="4489" y="3978"/>
                  </a:lnTo>
                  <a:lnTo>
                    <a:pt x="4440" y="3920"/>
                  </a:lnTo>
                  <a:lnTo>
                    <a:pt x="4391" y="3863"/>
                  </a:lnTo>
                  <a:lnTo>
                    <a:pt x="4340" y="3807"/>
                  </a:lnTo>
                  <a:lnTo>
                    <a:pt x="4290" y="3753"/>
                  </a:lnTo>
                  <a:lnTo>
                    <a:pt x="4238" y="3702"/>
                  </a:lnTo>
                  <a:lnTo>
                    <a:pt x="4184" y="3651"/>
                  </a:lnTo>
                  <a:lnTo>
                    <a:pt x="4130" y="3603"/>
                  </a:lnTo>
                  <a:lnTo>
                    <a:pt x="4076" y="3556"/>
                  </a:lnTo>
                  <a:lnTo>
                    <a:pt x="4020" y="3511"/>
                  </a:lnTo>
                  <a:lnTo>
                    <a:pt x="3963" y="3468"/>
                  </a:lnTo>
                  <a:lnTo>
                    <a:pt x="3906" y="3426"/>
                  </a:lnTo>
                  <a:lnTo>
                    <a:pt x="3848" y="3386"/>
                  </a:lnTo>
                  <a:lnTo>
                    <a:pt x="3788" y="3349"/>
                  </a:lnTo>
                  <a:lnTo>
                    <a:pt x="3728" y="3313"/>
                  </a:lnTo>
                  <a:lnTo>
                    <a:pt x="3668" y="3279"/>
                  </a:lnTo>
                  <a:lnTo>
                    <a:pt x="3607" y="3247"/>
                  </a:lnTo>
                  <a:lnTo>
                    <a:pt x="3545" y="3217"/>
                  </a:lnTo>
                  <a:lnTo>
                    <a:pt x="3482" y="3189"/>
                  </a:lnTo>
                  <a:lnTo>
                    <a:pt x="3419" y="3163"/>
                  </a:lnTo>
                  <a:lnTo>
                    <a:pt x="3355" y="3140"/>
                  </a:lnTo>
                  <a:lnTo>
                    <a:pt x="3290" y="3118"/>
                  </a:lnTo>
                  <a:lnTo>
                    <a:pt x="3225" y="3099"/>
                  </a:lnTo>
                  <a:lnTo>
                    <a:pt x="3159" y="3081"/>
                  </a:lnTo>
                  <a:lnTo>
                    <a:pt x="3093" y="3066"/>
                  </a:lnTo>
                  <a:lnTo>
                    <a:pt x="3025" y="3054"/>
                  </a:lnTo>
                  <a:lnTo>
                    <a:pt x="2958" y="3043"/>
                  </a:lnTo>
                  <a:lnTo>
                    <a:pt x="2891" y="3035"/>
                  </a:lnTo>
                  <a:lnTo>
                    <a:pt x="2822" y="3029"/>
                  </a:lnTo>
                  <a:lnTo>
                    <a:pt x="2753" y="3026"/>
                  </a:lnTo>
                  <a:lnTo>
                    <a:pt x="2684" y="3025"/>
                  </a:lnTo>
                  <a:close/>
                  <a:moveTo>
                    <a:pt x="2708" y="2647"/>
                  </a:moveTo>
                  <a:lnTo>
                    <a:pt x="2708" y="2647"/>
                  </a:lnTo>
                  <a:lnTo>
                    <a:pt x="2743" y="2646"/>
                  </a:lnTo>
                  <a:lnTo>
                    <a:pt x="2778" y="2645"/>
                  </a:lnTo>
                  <a:lnTo>
                    <a:pt x="2813" y="2643"/>
                  </a:lnTo>
                  <a:lnTo>
                    <a:pt x="2847" y="2640"/>
                  </a:lnTo>
                  <a:lnTo>
                    <a:pt x="2882" y="2636"/>
                  </a:lnTo>
                  <a:lnTo>
                    <a:pt x="2915" y="2631"/>
                  </a:lnTo>
                  <a:lnTo>
                    <a:pt x="2949" y="2626"/>
                  </a:lnTo>
                  <a:lnTo>
                    <a:pt x="2982" y="2620"/>
                  </a:lnTo>
                  <a:lnTo>
                    <a:pt x="3014" y="2613"/>
                  </a:lnTo>
                  <a:lnTo>
                    <a:pt x="3047" y="2605"/>
                  </a:lnTo>
                  <a:lnTo>
                    <a:pt x="3079" y="2596"/>
                  </a:lnTo>
                  <a:lnTo>
                    <a:pt x="3112" y="2587"/>
                  </a:lnTo>
                  <a:lnTo>
                    <a:pt x="3144" y="2577"/>
                  </a:lnTo>
                  <a:lnTo>
                    <a:pt x="3175" y="2566"/>
                  </a:lnTo>
                  <a:lnTo>
                    <a:pt x="3205" y="2555"/>
                  </a:lnTo>
                  <a:lnTo>
                    <a:pt x="3236" y="2542"/>
                  </a:lnTo>
                  <a:lnTo>
                    <a:pt x="3266" y="2530"/>
                  </a:lnTo>
                  <a:lnTo>
                    <a:pt x="3297" y="2517"/>
                  </a:lnTo>
                  <a:lnTo>
                    <a:pt x="3326" y="2502"/>
                  </a:lnTo>
                  <a:lnTo>
                    <a:pt x="3355" y="2487"/>
                  </a:lnTo>
                  <a:lnTo>
                    <a:pt x="3383" y="2472"/>
                  </a:lnTo>
                  <a:lnTo>
                    <a:pt x="3411" y="2455"/>
                  </a:lnTo>
                  <a:lnTo>
                    <a:pt x="3439" y="2438"/>
                  </a:lnTo>
                  <a:lnTo>
                    <a:pt x="3466" y="2421"/>
                  </a:lnTo>
                  <a:lnTo>
                    <a:pt x="3493" y="2403"/>
                  </a:lnTo>
                  <a:lnTo>
                    <a:pt x="3519" y="2384"/>
                  </a:lnTo>
                  <a:lnTo>
                    <a:pt x="3545" y="2365"/>
                  </a:lnTo>
                  <a:lnTo>
                    <a:pt x="3571" y="2345"/>
                  </a:lnTo>
                  <a:lnTo>
                    <a:pt x="3596" y="2324"/>
                  </a:lnTo>
                  <a:lnTo>
                    <a:pt x="3619" y="2303"/>
                  </a:lnTo>
                  <a:lnTo>
                    <a:pt x="3643" y="2282"/>
                  </a:lnTo>
                  <a:lnTo>
                    <a:pt x="3667" y="2259"/>
                  </a:lnTo>
                  <a:lnTo>
                    <a:pt x="3689" y="2237"/>
                  </a:lnTo>
                  <a:lnTo>
                    <a:pt x="3711" y="2213"/>
                  </a:lnTo>
                  <a:lnTo>
                    <a:pt x="3733" y="2189"/>
                  </a:lnTo>
                  <a:lnTo>
                    <a:pt x="3754" y="2165"/>
                  </a:lnTo>
                  <a:lnTo>
                    <a:pt x="3774" y="2140"/>
                  </a:lnTo>
                  <a:lnTo>
                    <a:pt x="3795" y="2115"/>
                  </a:lnTo>
                  <a:lnTo>
                    <a:pt x="3814" y="2089"/>
                  </a:lnTo>
                  <a:lnTo>
                    <a:pt x="3832" y="2063"/>
                  </a:lnTo>
                  <a:lnTo>
                    <a:pt x="3850" y="2036"/>
                  </a:lnTo>
                  <a:lnTo>
                    <a:pt x="3868" y="2010"/>
                  </a:lnTo>
                  <a:lnTo>
                    <a:pt x="3884" y="1983"/>
                  </a:lnTo>
                  <a:lnTo>
                    <a:pt x="3900" y="1954"/>
                  </a:lnTo>
                  <a:lnTo>
                    <a:pt x="3915" y="1925"/>
                  </a:lnTo>
                  <a:lnTo>
                    <a:pt x="3930" y="1897"/>
                  </a:lnTo>
                  <a:lnTo>
                    <a:pt x="3944" y="1868"/>
                  </a:lnTo>
                  <a:lnTo>
                    <a:pt x="3957" y="1839"/>
                  </a:lnTo>
                  <a:lnTo>
                    <a:pt x="3970" y="1808"/>
                  </a:lnTo>
                  <a:lnTo>
                    <a:pt x="3981" y="1778"/>
                  </a:lnTo>
                  <a:lnTo>
                    <a:pt x="3993" y="1748"/>
                  </a:lnTo>
                  <a:lnTo>
                    <a:pt x="4003" y="1717"/>
                  </a:lnTo>
                  <a:lnTo>
                    <a:pt x="4012" y="1686"/>
                  </a:lnTo>
                  <a:lnTo>
                    <a:pt x="4021" y="1654"/>
                  </a:lnTo>
                  <a:lnTo>
                    <a:pt x="4029" y="1622"/>
                  </a:lnTo>
                  <a:lnTo>
                    <a:pt x="4036" y="1590"/>
                  </a:lnTo>
                  <a:lnTo>
                    <a:pt x="4042" y="1557"/>
                  </a:lnTo>
                  <a:lnTo>
                    <a:pt x="4048" y="1525"/>
                  </a:lnTo>
                  <a:lnTo>
                    <a:pt x="4052" y="1492"/>
                  </a:lnTo>
                  <a:lnTo>
                    <a:pt x="4057" y="1459"/>
                  </a:lnTo>
                  <a:lnTo>
                    <a:pt x="4060" y="1425"/>
                  </a:lnTo>
                  <a:lnTo>
                    <a:pt x="4062" y="1391"/>
                  </a:lnTo>
                  <a:lnTo>
                    <a:pt x="4063" y="1357"/>
                  </a:lnTo>
                  <a:lnTo>
                    <a:pt x="4063" y="1324"/>
                  </a:lnTo>
                  <a:lnTo>
                    <a:pt x="4063" y="1289"/>
                  </a:lnTo>
                  <a:lnTo>
                    <a:pt x="4062" y="1255"/>
                  </a:lnTo>
                  <a:lnTo>
                    <a:pt x="4060" y="1221"/>
                  </a:lnTo>
                  <a:lnTo>
                    <a:pt x="4057" y="1188"/>
                  </a:lnTo>
                  <a:lnTo>
                    <a:pt x="4052" y="1155"/>
                  </a:lnTo>
                  <a:lnTo>
                    <a:pt x="4048" y="1121"/>
                  </a:lnTo>
                  <a:lnTo>
                    <a:pt x="4042" y="1089"/>
                  </a:lnTo>
                  <a:lnTo>
                    <a:pt x="4036" y="1057"/>
                  </a:lnTo>
                  <a:lnTo>
                    <a:pt x="4029" y="1025"/>
                  </a:lnTo>
                  <a:lnTo>
                    <a:pt x="4021" y="993"/>
                  </a:lnTo>
                  <a:lnTo>
                    <a:pt x="4012" y="962"/>
                  </a:lnTo>
                  <a:lnTo>
                    <a:pt x="4003" y="930"/>
                  </a:lnTo>
                  <a:lnTo>
                    <a:pt x="3993" y="899"/>
                  </a:lnTo>
                  <a:lnTo>
                    <a:pt x="3981" y="868"/>
                  </a:lnTo>
                  <a:lnTo>
                    <a:pt x="3970" y="838"/>
                  </a:lnTo>
                  <a:lnTo>
                    <a:pt x="3957" y="809"/>
                  </a:lnTo>
                  <a:lnTo>
                    <a:pt x="3944" y="778"/>
                  </a:lnTo>
                  <a:lnTo>
                    <a:pt x="3930" y="750"/>
                  </a:lnTo>
                  <a:lnTo>
                    <a:pt x="3915" y="721"/>
                  </a:lnTo>
                  <a:lnTo>
                    <a:pt x="3900" y="693"/>
                  </a:lnTo>
                  <a:lnTo>
                    <a:pt x="3884" y="665"/>
                  </a:lnTo>
                  <a:lnTo>
                    <a:pt x="3868" y="638"/>
                  </a:lnTo>
                  <a:lnTo>
                    <a:pt x="3850" y="610"/>
                  </a:lnTo>
                  <a:lnTo>
                    <a:pt x="3832" y="584"/>
                  </a:lnTo>
                  <a:lnTo>
                    <a:pt x="3814" y="557"/>
                  </a:lnTo>
                  <a:lnTo>
                    <a:pt x="3795" y="532"/>
                  </a:lnTo>
                  <a:lnTo>
                    <a:pt x="3774" y="506"/>
                  </a:lnTo>
                  <a:lnTo>
                    <a:pt x="3754" y="481"/>
                  </a:lnTo>
                  <a:lnTo>
                    <a:pt x="3733" y="458"/>
                  </a:lnTo>
                  <a:lnTo>
                    <a:pt x="3711" y="433"/>
                  </a:lnTo>
                  <a:lnTo>
                    <a:pt x="3689" y="411"/>
                  </a:lnTo>
                  <a:lnTo>
                    <a:pt x="3667" y="388"/>
                  </a:lnTo>
                  <a:lnTo>
                    <a:pt x="3643" y="366"/>
                  </a:lnTo>
                  <a:lnTo>
                    <a:pt x="3619" y="344"/>
                  </a:lnTo>
                  <a:lnTo>
                    <a:pt x="3596" y="323"/>
                  </a:lnTo>
                  <a:lnTo>
                    <a:pt x="3571" y="303"/>
                  </a:lnTo>
                  <a:lnTo>
                    <a:pt x="3545" y="282"/>
                  </a:lnTo>
                  <a:lnTo>
                    <a:pt x="3519" y="263"/>
                  </a:lnTo>
                  <a:lnTo>
                    <a:pt x="3493" y="244"/>
                  </a:lnTo>
                  <a:lnTo>
                    <a:pt x="3466" y="226"/>
                  </a:lnTo>
                  <a:lnTo>
                    <a:pt x="3439" y="208"/>
                  </a:lnTo>
                  <a:lnTo>
                    <a:pt x="3411" y="191"/>
                  </a:lnTo>
                  <a:lnTo>
                    <a:pt x="3383" y="176"/>
                  </a:lnTo>
                  <a:lnTo>
                    <a:pt x="3355" y="160"/>
                  </a:lnTo>
                  <a:lnTo>
                    <a:pt x="3326" y="145"/>
                  </a:lnTo>
                  <a:lnTo>
                    <a:pt x="3297" y="131"/>
                  </a:lnTo>
                  <a:lnTo>
                    <a:pt x="3266" y="117"/>
                  </a:lnTo>
                  <a:lnTo>
                    <a:pt x="3236" y="104"/>
                  </a:lnTo>
                  <a:lnTo>
                    <a:pt x="3205" y="92"/>
                  </a:lnTo>
                  <a:lnTo>
                    <a:pt x="3175" y="80"/>
                  </a:lnTo>
                  <a:lnTo>
                    <a:pt x="3144" y="70"/>
                  </a:lnTo>
                  <a:lnTo>
                    <a:pt x="3112" y="60"/>
                  </a:lnTo>
                  <a:lnTo>
                    <a:pt x="3079" y="51"/>
                  </a:lnTo>
                  <a:lnTo>
                    <a:pt x="3047" y="42"/>
                  </a:lnTo>
                  <a:lnTo>
                    <a:pt x="3014" y="34"/>
                  </a:lnTo>
                  <a:lnTo>
                    <a:pt x="2982" y="27"/>
                  </a:lnTo>
                  <a:lnTo>
                    <a:pt x="2949" y="20"/>
                  </a:lnTo>
                  <a:lnTo>
                    <a:pt x="2915" y="15"/>
                  </a:lnTo>
                  <a:lnTo>
                    <a:pt x="2882" y="10"/>
                  </a:lnTo>
                  <a:lnTo>
                    <a:pt x="2847" y="7"/>
                  </a:lnTo>
                  <a:lnTo>
                    <a:pt x="2813" y="4"/>
                  </a:lnTo>
                  <a:lnTo>
                    <a:pt x="2778" y="1"/>
                  </a:lnTo>
                  <a:lnTo>
                    <a:pt x="2743" y="0"/>
                  </a:lnTo>
                  <a:lnTo>
                    <a:pt x="2708" y="0"/>
                  </a:lnTo>
                  <a:lnTo>
                    <a:pt x="2673" y="0"/>
                  </a:lnTo>
                  <a:lnTo>
                    <a:pt x="2639" y="1"/>
                  </a:lnTo>
                  <a:lnTo>
                    <a:pt x="2605" y="4"/>
                  </a:lnTo>
                  <a:lnTo>
                    <a:pt x="2570" y="7"/>
                  </a:lnTo>
                  <a:lnTo>
                    <a:pt x="2536" y="10"/>
                  </a:lnTo>
                  <a:lnTo>
                    <a:pt x="2503" y="15"/>
                  </a:lnTo>
                  <a:lnTo>
                    <a:pt x="2469" y="20"/>
                  </a:lnTo>
                  <a:lnTo>
                    <a:pt x="2436" y="27"/>
                  </a:lnTo>
                  <a:lnTo>
                    <a:pt x="2402" y="34"/>
                  </a:lnTo>
                  <a:lnTo>
                    <a:pt x="2370" y="42"/>
                  </a:lnTo>
                  <a:lnTo>
                    <a:pt x="2338" y="51"/>
                  </a:lnTo>
                  <a:lnTo>
                    <a:pt x="2306" y="60"/>
                  </a:lnTo>
                  <a:lnTo>
                    <a:pt x="2274" y="70"/>
                  </a:lnTo>
                  <a:lnTo>
                    <a:pt x="2243" y="80"/>
                  </a:lnTo>
                  <a:lnTo>
                    <a:pt x="2212" y="92"/>
                  </a:lnTo>
                  <a:lnTo>
                    <a:pt x="2181" y="104"/>
                  </a:lnTo>
                  <a:lnTo>
                    <a:pt x="2152" y="117"/>
                  </a:lnTo>
                  <a:lnTo>
                    <a:pt x="2121" y="131"/>
                  </a:lnTo>
                  <a:lnTo>
                    <a:pt x="2092" y="145"/>
                  </a:lnTo>
                  <a:lnTo>
                    <a:pt x="2063" y="160"/>
                  </a:lnTo>
                  <a:lnTo>
                    <a:pt x="2035" y="176"/>
                  </a:lnTo>
                  <a:lnTo>
                    <a:pt x="2007" y="191"/>
                  </a:lnTo>
                  <a:lnTo>
                    <a:pt x="1979" y="208"/>
                  </a:lnTo>
                  <a:lnTo>
                    <a:pt x="1952" y="226"/>
                  </a:lnTo>
                  <a:lnTo>
                    <a:pt x="1925" y="244"/>
                  </a:lnTo>
                  <a:lnTo>
                    <a:pt x="1899" y="263"/>
                  </a:lnTo>
                  <a:lnTo>
                    <a:pt x="1873" y="282"/>
                  </a:lnTo>
                  <a:lnTo>
                    <a:pt x="1847" y="303"/>
                  </a:lnTo>
                  <a:lnTo>
                    <a:pt x="1822" y="323"/>
                  </a:lnTo>
                  <a:lnTo>
                    <a:pt x="1797" y="344"/>
                  </a:lnTo>
                  <a:lnTo>
                    <a:pt x="1774" y="366"/>
                  </a:lnTo>
                  <a:lnTo>
                    <a:pt x="1751" y="388"/>
                  </a:lnTo>
                  <a:lnTo>
                    <a:pt x="1728" y="411"/>
                  </a:lnTo>
                  <a:lnTo>
                    <a:pt x="1706" y="433"/>
                  </a:lnTo>
                  <a:lnTo>
                    <a:pt x="1685" y="458"/>
                  </a:lnTo>
                  <a:lnTo>
                    <a:pt x="1664" y="481"/>
                  </a:lnTo>
                  <a:lnTo>
                    <a:pt x="1643" y="506"/>
                  </a:lnTo>
                  <a:lnTo>
                    <a:pt x="1623" y="532"/>
                  </a:lnTo>
                  <a:lnTo>
                    <a:pt x="1604" y="557"/>
                  </a:lnTo>
                  <a:lnTo>
                    <a:pt x="1586" y="584"/>
                  </a:lnTo>
                  <a:lnTo>
                    <a:pt x="1568" y="610"/>
                  </a:lnTo>
                  <a:lnTo>
                    <a:pt x="1550" y="638"/>
                  </a:lnTo>
                  <a:lnTo>
                    <a:pt x="1533" y="665"/>
                  </a:lnTo>
                  <a:lnTo>
                    <a:pt x="1517" y="693"/>
                  </a:lnTo>
                  <a:lnTo>
                    <a:pt x="1503" y="721"/>
                  </a:lnTo>
                  <a:lnTo>
                    <a:pt x="1488" y="750"/>
                  </a:lnTo>
                  <a:lnTo>
                    <a:pt x="1474" y="778"/>
                  </a:lnTo>
                  <a:lnTo>
                    <a:pt x="1461" y="809"/>
                  </a:lnTo>
                  <a:lnTo>
                    <a:pt x="1448" y="838"/>
                  </a:lnTo>
                  <a:lnTo>
                    <a:pt x="1436" y="868"/>
                  </a:lnTo>
                  <a:lnTo>
                    <a:pt x="1425" y="899"/>
                  </a:lnTo>
                  <a:lnTo>
                    <a:pt x="1415" y="930"/>
                  </a:lnTo>
                  <a:lnTo>
                    <a:pt x="1406" y="962"/>
                  </a:lnTo>
                  <a:lnTo>
                    <a:pt x="1397" y="993"/>
                  </a:lnTo>
                  <a:lnTo>
                    <a:pt x="1389" y="1025"/>
                  </a:lnTo>
                  <a:lnTo>
                    <a:pt x="1381" y="1057"/>
                  </a:lnTo>
                  <a:lnTo>
                    <a:pt x="1376" y="1089"/>
                  </a:lnTo>
                  <a:lnTo>
                    <a:pt x="1370" y="1121"/>
                  </a:lnTo>
                  <a:lnTo>
                    <a:pt x="1366" y="1155"/>
                  </a:lnTo>
                  <a:lnTo>
                    <a:pt x="1361" y="1188"/>
                  </a:lnTo>
                  <a:lnTo>
                    <a:pt x="1358" y="1221"/>
                  </a:lnTo>
                  <a:lnTo>
                    <a:pt x="1355" y="1255"/>
                  </a:lnTo>
                  <a:lnTo>
                    <a:pt x="1354" y="1289"/>
                  </a:lnTo>
                  <a:lnTo>
                    <a:pt x="1354" y="1324"/>
                  </a:lnTo>
                  <a:lnTo>
                    <a:pt x="1354" y="1357"/>
                  </a:lnTo>
                  <a:lnTo>
                    <a:pt x="1355" y="1391"/>
                  </a:lnTo>
                  <a:lnTo>
                    <a:pt x="1358" y="1425"/>
                  </a:lnTo>
                  <a:lnTo>
                    <a:pt x="1361" y="1459"/>
                  </a:lnTo>
                  <a:lnTo>
                    <a:pt x="1366" y="1492"/>
                  </a:lnTo>
                  <a:lnTo>
                    <a:pt x="1370" y="1525"/>
                  </a:lnTo>
                  <a:lnTo>
                    <a:pt x="1376" y="1557"/>
                  </a:lnTo>
                  <a:lnTo>
                    <a:pt x="1381" y="1590"/>
                  </a:lnTo>
                  <a:lnTo>
                    <a:pt x="1389" y="1622"/>
                  </a:lnTo>
                  <a:lnTo>
                    <a:pt x="1397" y="1654"/>
                  </a:lnTo>
                  <a:lnTo>
                    <a:pt x="1406" y="1686"/>
                  </a:lnTo>
                  <a:lnTo>
                    <a:pt x="1415" y="1717"/>
                  </a:lnTo>
                  <a:lnTo>
                    <a:pt x="1425" y="1748"/>
                  </a:lnTo>
                  <a:lnTo>
                    <a:pt x="1436" y="1778"/>
                  </a:lnTo>
                  <a:lnTo>
                    <a:pt x="1448" y="1808"/>
                  </a:lnTo>
                  <a:lnTo>
                    <a:pt x="1461" y="1839"/>
                  </a:lnTo>
                  <a:lnTo>
                    <a:pt x="1474" y="1868"/>
                  </a:lnTo>
                  <a:lnTo>
                    <a:pt x="1488" y="1897"/>
                  </a:lnTo>
                  <a:lnTo>
                    <a:pt x="1503" y="1925"/>
                  </a:lnTo>
                  <a:lnTo>
                    <a:pt x="1517" y="1954"/>
                  </a:lnTo>
                  <a:lnTo>
                    <a:pt x="1533" y="1983"/>
                  </a:lnTo>
                  <a:lnTo>
                    <a:pt x="1550" y="2010"/>
                  </a:lnTo>
                  <a:lnTo>
                    <a:pt x="1568" y="2036"/>
                  </a:lnTo>
                  <a:lnTo>
                    <a:pt x="1586" y="2063"/>
                  </a:lnTo>
                  <a:lnTo>
                    <a:pt x="1604" y="2089"/>
                  </a:lnTo>
                  <a:lnTo>
                    <a:pt x="1623" y="2115"/>
                  </a:lnTo>
                  <a:lnTo>
                    <a:pt x="1643" y="2140"/>
                  </a:lnTo>
                  <a:lnTo>
                    <a:pt x="1664" y="2165"/>
                  </a:lnTo>
                  <a:lnTo>
                    <a:pt x="1685" y="2189"/>
                  </a:lnTo>
                  <a:lnTo>
                    <a:pt x="1706" y="2213"/>
                  </a:lnTo>
                  <a:lnTo>
                    <a:pt x="1728" y="2237"/>
                  </a:lnTo>
                  <a:lnTo>
                    <a:pt x="1751" y="2259"/>
                  </a:lnTo>
                  <a:lnTo>
                    <a:pt x="1774" y="2282"/>
                  </a:lnTo>
                  <a:lnTo>
                    <a:pt x="1797" y="2303"/>
                  </a:lnTo>
                  <a:lnTo>
                    <a:pt x="1822" y="2324"/>
                  </a:lnTo>
                  <a:lnTo>
                    <a:pt x="1847" y="2345"/>
                  </a:lnTo>
                  <a:lnTo>
                    <a:pt x="1873" y="2365"/>
                  </a:lnTo>
                  <a:lnTo>
                    <a:pt x="1899" y="2384"/>
                  </a:lnTo>
                  <a:lnTo>
                    <a:pt x="1925" y="2403"/>
                  </a:lnTo>
                  <a:lnTo>
                    <a:pt x="1952" y="2421"/>
                  </a:lnTo>
                  <a:lnTo>
                    <a:pt x="1979" y="2438"/>
                  </a:lnTo>
                  <a:lnTo>
                    <a:pt x="2007" y="2455"/>
                  </a:lnTo>
                  <a:lnTo>
                    <a:pt x="2035" y="2472"/>
                  </a:lnTo>
                  <a:lnTo>
                    <a:pt x="2063" y="2487"/>
                  </a:lnTo>
                  <a:lnTo>
                    <a:pt x="2092" y="2502"/>
                  </a:lnTo>
                  <a:lnTo>
                    <a:pt x="2121" y="2517"/>
                  </a:lnTo>
                  <a:lnTo>
                    <a:pt x="2152" y="2530"/>
                  </a:lnTo>
                  <a:lnTo>
                    <a:pt x="2181" y="2542"/>
                  </a:lnTo>
                  <a:lnTo>
                    <a:pt x="2212" y="2555"/>
                  </a:lnTo>
                  <a:lnTo>
                    <a:pt x="2243" y="2566"/>
                  </a:lnTo>
                  <a:lnTo>
                    <a:pt x="2274" y="2577"/>
                  </a:lnTo>
                  <a:lnTo>
                    <a:pt x="2306" y="2587"/>
                  </a:lnTo>
                  <a:lnTo>
                    <a:pt x="2338" y="2596"/>
                  </a:lnTo>
                  <a:lnTo>
                    <a:pt x="2370" y="2605"/>
                  </a:lnTo>
                  <a:lnTo>
                    <a:pt x="2402" y="2613"/>
                  </a:lnTo>
                  <a:lnTo>
                    <a:pt x="2436" y="2620"/>
                  </a:lnTo>
                  <a:lnTo>
                    <a:pt x="2469" y="2626"/>
                  </a:lnTo>
                  <a:lnTo>
                    <a:pt x="2503" y="2631"/>
                  </a:lnTo>
                  <a:lnTo>
                    <a:pt x="2536" y="2636"/>
                  </a:lnTo>
                  <a:lnTo>
                    <a:pt x="2570" y="2640"/>
                  </a:lnTo>
                  <a:lnTo>
                    <a:pt x="2605" y="2643"/>
                  </a:lnTo>
                  <a:lnTo>
                    <a:pt x="2639" y="2645"/>
                  </a:lnTo>
                  <a:lnTo>
                    <a:pt x="2673" y="2646"/>
                  </a:lnTo>
                  <a:lnTo>
                    <a:pt x="2708" y="2647"/>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sp>
          <p:nvSpPr>
            <p:cNvPr id="147" name="TextBox 146"/>
            <p:cNvSpPr txBox="1"/>
            <p:nvPr/>
          </p:nvSpPr>
          <p:spPr>
            <a:xfrm>
              <a:off x="1153319" y="1262363"/>
              <a:ext cx="764918"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个人用户</a:t>
              </a:r>
            </a:p>
          </p:txBody>
        </p:sp>
      </p:grpSp>
      <p:grpSp>
        <p:nvGrpSpPr>
          <p:cNvPr id="148" name="组合 147"/>
          <p:cNvGrpSpPr/>
          <p:nvPr/>
        </p:nvGrpSpPr>
        <p:grpSpPr>
          <a:xfrm>
            <a:off x="6521761" y="972943"/>
            <a:ext cx="823718" cy="526524"/>
            <a:chOff x="6985967" y="997502"/>
            <a:chExt cx="823831" cy="526419"/>
          </a:xfrm>
        </p:grpSpPr>
        <p:sp>
          <p:nvSpPr>
            <p:cNvPr id="149" name="TextBox 148"/>
            <p:cNvSpPr txBox="1"/>
            <p:nvPr/>
          </p:nvSpPr>
          <p:spPr>
            <a:xfrm>
              <a:off x="6985967" y="1262363"/>
              <a:ext cx="823831"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金融用户</a:t>
              </a:r>
            </a:p>
          </p:txBody>
        </p:sp>
        <p:sp>
          <p:nvSpPr>
            <p:cNvPr id="150" name="KSO_Shape"/>
            <p:cNvSpPr>
              <a:spLocks/>
            </p:cNvSpPr>
            <p:nvPr/>
          </p:nvSpPr>
          <p:spPr bwMode="auto">
            <a:xfrm>
              <a:off x="7233045" y="997502"/>
              <a:ext cx="396000" cy="288000"/>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51" name="组合 150"/>
          <p:cNvGrpSpPr/>
          <p:nvPr/>
        </p:nvGrpSpPr>
        <p:grpSpPr>
          <a:xfrm>
            <a:off x="9221032" y="972943"/>
            <a:ext cx="822742" cy="526524"/>
            <a:chOff x="10051541" y="997502"/>
            <a:chExt cx="822855" cy="526419"/>
          </a:xfrm>
        </p:grpSpPr>
        <p:sp>
          <p:nvSpPr>
            <p:cNvPr id="152" name="TextBox 151"/>
            <p:cNvSpPr txBox="1"/>
            <p:nvPr/>
          </p:nvSpPr>
          <p:spPr>
            <a:xfrm>
              <a:off x="10051541" y="1262363"/>
              <a:ext cx="822855"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模型厂商</a:t>
              </a:r>
            </a:p>
          </p:txBody>
        </p:sp>
        <p:sp>
          <p:nvSpPr>
            <p:cNvPr id="153" name="KSO_Shape"/>
            <p:cNvSpPr>
              <a:spLocks/>
            </p:cNvSpPr>
            <p:nvPr/>
          </p:nvSpPr>
          <p:spPr bwMode="auto">
            <a:xfrm>
              <a:off x="10246418" y="997502"/>
              <a:ext cx="396000" cy="288000"/>
            </a:xfrm>
            <a:custGeom>
              <a:avLst/>
              <a:gdLst/>
              <a:ahLst/>
              <a:cxnLst/>
              <a:rect l="0" t="0" r="r" b="b"/>
              <a:pathLst>
                <a:path w="4741862" h="3833813">
                  <a:moveTo>
                    <a:pt x="247650" y="2000250"/>
                  </a:moveTo>
                  <a:lnTo>
                    <a:pt x="1016000" y="2000250"/>
                  </a:lnTo>
                  <a:lnTo>
                    <a:pt x="1030288" y="2003425"/>
                  </a:lnTo>
                  <a:lnTo>
                    <a:pt x="1041400" y="2012950"/>
                  </a:lnTo>
                  <a:lnTo>
                    <a:pt x="1050925" y="2020888"/>
                  </a:lnTo>
                  <a:lnTo>
                    <a:pt x="1054100" y="2036763"/>
                  </a:lnTo>
                  <a:lnTo>
                    <a:pt x="1050925" y="2051051"/>
                  </a:lnTo>
                  <a:lnTo>
                    <a:pt x="1041400" y="2063751"/>
                  </a:lnTo>
                  <a:lnTo>
                    <a:pt x="1030288" y="2071688"/>
                  </a:lnTo>
                  <a:lnTo>
                    <a:pt x="1016000" y="2074863"/>
                  </a:lnTo>
                  <a:lnTo>
                    <a:pt x="247650" y="2074863"/>
                  </a:lnTo>
                  <a:lnTo>
                    <a:pt x="233362" y="2071688"/>
                  </a:lnTo>
                  <a:lnTo>
                    <a:pt x="220662" y="2063751"/>
                  </a:lnTo>
                  <a:lnTo>
                    <a:pt x="212725" y="2051051"/>
                  </a:lnTo>
                  <a:lnTo>
                    <a:pt x="209550" y="2036763"/>
                  </a:lnTo>
                  <a:lnTo>
                    <a:pt x="212725" y="2020888"/>
                  </a:lnTo>
                  <a:lnTo>
                    <a:pt x="220662" y="2012950"/>
                  </a:lnTo>
                  <a:lnTo>
                    <a:pt x="233362" y="2003425"/>
                  </a:lnTo>
                  <a:lnTo>
                    <a:pt x="247650" y="2000250"/>
                  </a:lnTo>
                  <a:close/>
                  <a:moveTo>
                    <a:pt x="244475" y="1901825"/>
                  </a:moveTo>
                  <a:lnTo>
                    <a:pt x="1012825" y="1901825"/>
                  </a:lnTo>
                  <a:lnTo>
                    <a:pt x="1027112" y="1905000"/>
                  </a:lnTo>
                  <a:lnTo>
                    <a:pt x="1039812" y="1914525"/>
                  </a:lnTo>
                  <a:lnTo>
                    <a:pt x="1044575" y="1925638"/>
                  </a:lnTo>
                  <a:lnTo>
                    <a:pt x="1047750" y="1941513"/>
                  </a:lnTo>
                  <a:lnTo>
                    <a:pt x="1044575" y="1952626"/>
                  </a:lnTo>
                  <a:lnTo>
                    <a:pt x="1039812" y="1965326"/>
                  </a:lnTo>
                  <a:lnTo>
                    <a:pt x="1027112" y="1973263"/>
                  </a:lnTo>
                  <a:lnTo>
                    <a:pt x="1012825" y="1976438"/>
                  </a:lnTo>
                  <a:lnTo>
                    <a:pt x="244475" y="1976438"/>
                  </a:lnTo>
                  <a:lnTo>
                    <a:pt x="230188" y="1973263"/>
                  </a:lnTo>
                  <a:lnTo>
                    <a:pt x="217488" y="1965326"/>
                  </a:lnTo>
                  <a:lnTo>
                    <a:pt x="209550" y="1952626"/>
                  </a:lnTo>
                  <a:lnTo>
                    <a:pt x="206375" y="1941513"/>
                  </a:lnTo>
                  <a:lnTo>
                    <a:pt x="209550" y="1925638"/>
                  </a:lnTo>
                  <a:lnTo>
                    <a:pt x="217488" y="1914525"/>
                  </a:lnTo>
                  <a:lnTo>
                    <a:pt x="230188" y="1905000"/>
                  </a:lnTo>
                  <a:lnTo>
                    <a:pt x="244475" y="1901825"/>
                  </a:lnTo>
                  <a:close/>
                  <a:moveTo>
                    <a:pt x="277813" y="1803400"/>
                  </a:moveTo>
                  <a:lnTo>
                    <a:pt x="1047750" y="1803400"/>
                  </a:lnTo>
                  <a:lnTo>
                    <a:pt x="1060450" y="1806575"/>
                  </a:lnTo>
                  <a:lnTo>
                    <a:pt x="1071563" y="1816100"/>
                  </a:lnTo>
                  <a:lnTo>
                    <a:pt x="1081088" y="1827213"/>
                  </a:lnTo>
                  <a:lnTo>
                    <a:pt x="1084263" y="1843088"/>
                  </a:lnTo>
                  <a:lnTo>
                    <a:pt x="1081088" y="1857376"/>
                  </a:lnTo>
                  <a:lnTo>
                    <a:pt x="1071563" y="1868488"/>
                  </a:lnTo>
                  <a:lnTo>
                    <a:pt x="1060450" y="1874838"/>
                  </a:lnTo>
                  <a:lnTo>
                    <a:pt x="1047750" y="1878013"/>
                  </a:lnTo>
                  <a:lnTo>
                    <a:pt x="277813" y="1878013"/>
                  </a:lnTo>
                  <a:lnTo>
                    <a:pt x="263525" y="1874838"/>
                  </a:lnTo>
                  <a:lnTo>
                    <a:pt x="250825" y="1868488"/>
                  </a:lnTo>
                  <a:lnTo>
                    <a:pt x="244475" y="1857376"/>
                  </a:lnTo>
                  <a:lnTo>
                    <a:pt x="241300" y="1843088"/>
                  </a:lnTo>
                  <a:lnTo>
                    <a:pt x="244475" y="1827213"/>
                  </a:lnTo>
                  <a:lnTo>
                    <a:pt x="250825" y="1816100"/>
                  </a:lnTo>
                  <a:lnTo>
                    <a:pt x="263525" y="1806575"/>
                  </a:lnTo>
                  <a:lnTo>
                    <a:pt x="277813" y="1803400"/>
                  </a:lnTo>
                  <a:close/>
                  <a:moveTo>
                    <a:pt x="238125" y="1708150"/>
                  </a:moveTo>
                  <a:lnTo>
                    <a:pt x="1009650" y="1708150"/>
                  </a:lnTo>
                  <a:lnTo>
                    <a:pt x="1020762" y="1711325"/>
                  </a:lnTo>
                  <a:lnTo>
                    <a:pt x="1033462" y="1717675"/>
                  </a:lnTo>
                  <a:lnTo>
                    <a:pt x="1041400" y="1728788"/>
                  </a:lnTo>
                  <a:lnTo>
                    <a:pt x="1044575" y="1744663"/>
                  </a:lnTo>
                  <a:lnTo>
                    <a:pt x="1041400" y="1758951"/>
                  </a:lnTo>
                  <a:lnTo>
                    <a:pt x="1033462" y="1770063"/>
                  </a:lnTo>
                  <a:lnTo>
                    <a:pt x="1020762" y="1779588"/>
                  </a:lnTo>
                  <a:lnTo>
                    <a:pt x="1009650" y="1782763"/>
                  </a:lnTo>
                  <a:lnTo>
                    <a:pt x="238125" y="1782763"/>
                  </a:lnTo>
                  <a:lnTo>
                    <a:pt x="223838" y="1779588"/>
                  </a:lnTo>
                  <a:lnTo>
                    <a:pt x="212725" y="1770063"/>
                  </a:lnTo>
                  <a:lnTo>
                    <a:pt x="206375" y="1758951"/>
                  </a:lnTo>
                  <a:lnTo>
                    <a:pt x="203200" y="1744663"/>
                  </a:lnTo>
                  <a:lnTo>
                    <a:pt x="206375" y="1728788"/>
                  </a:lnTo>
                  <a:lnTo>
                    <a:pt x="212725" y="1717675"/>
                  </a:lnTo>
                  <a:lnTo>
                    <a:pt x="223838" y="1711325"/>
                  </a:lnTo>
                  <a:lnTo>
                    <a:pt x="238125" y="1708150"/>
                  </a:lnTo>
                  <a:close/>
                  <a:moveTo>
                    <a:pt x="301626" y="1609725"/>
                  </a:moveTo>
                  <a:lnTo>
                    <a:pt x="1068388" y="1609725"/>
                  </a:lnTo>
                  <a:lnTo>
                    <a:pt x="1084264" y="1612900"/>
                  </a:lnTo>
                  <a:lnTo>
                    <a:pt x="1095376" y="1620838"/>
                  </a:lnTo>
                  <a:lnTo>
                    <a:pt x="1104901" y="1633538"/>
                  </a:lnTo>
                  <a:lnTo>
                    <a:pt x="1108076" y="1644650"/>
                  </a:lnTo>
                  <a:lnTo>
                    <a:pt x="1104901" y="1660526"/>
                  </a:lnTo>
                  <a:lnTo>
                    <a:pt x="1095376" y="1671638"/>
                  </a:lnTo>
                  <a:lnTo>
                    <a:pt x="1084264" y="1681163"/>
                  </a:lnTo>
                  <a:lnTo>
                    <a:pt x="1068388" y="1684338"/>
                  </a:lnTo>
                  <a:lnTo>
                    <a:pt x="301626" y="1684338"/>
                  </a:lnTo>
                  <a:lnTo>
                    <a:pt x="287338" y="1681163"/>
                  </a:lnTo>
                  <a:lnTo>
                    <a:pt x="274638" y="1671638"/>
                  </a:lnTo>
                  <a:lnTo>
                    <a:pt x="268288" y="1660526"/>
                  </a:lnTo>
                  <a:lnTo>
                    <a:pt x="265113" y="1644650"/>
                  </a:lnTo>
                  <a:lnTo>
                    <a:pt x="268288" y="1633538"/>
                  </a:lnTo>
                  <a:lnTo>
                    <a:pt x="274638" y="1620838"/>
                  </a:lnTo>
                  <a:lnTo>
                    <a:pt x="287338" y="1612900"/>
                  </a:lnTo>
                  <a:lnTo>
                    <a:pt x="301626" y="1609725"/>
                  </a:lnTo>
                  <a:close/>
                  <a:moveTo>
                    <a:pt x="254001" y="1511300"/>
                  </a:moveTo>
                  <a:lnTo>
                    <a:pt x="1020764" y="1511300"/>
                  </a:lnTo>
                  <a:lnTo>
                    <a:pt x="1036638" y="1514475"/>
                  </a:lnTo>
                  <a:lnTo>
                    <a:pt x="1047751" y="1522413"/>
                  </a:lnTo>
                  <a:lnTo>
                    <a:pt x="1057276" y="1535113"/>
                  </a:lnTo>
                  <a:lnTo>
                    <a:pt x="1060451" y="1549401"/>
                  </a:lnTo>
                  <a:lnTo>
                    <a:pt x="1057276" y="1562101"/>
                  </a:lnTo>
                  <a:lnTo>
                    <a:pt x="1047751" y="1573213"/>
                  </a:lnTo>
                  <a:lnTo>
                    <a:pt x="1036638" y="1582738"/>
                  </a:lnTo>
                  <a:lnTo>
                    <a:pt x="1020764" y="1585913"/>
                  </a:lnTo>
                  <a:lnTo>
                    <a:pt x="254001" y="1585913"/>
                  </a:lnTo>
                  <a:lnTo>
                    <a:pt x="238126" y="1582738"/>
                  </a:lnTo>
                  <a:lnTo>
                    <a:pt x="227013" y="1573213"/>
                  </a:lnTo>
                  <a:lnTo>
                    <a:pt x="220663" y="1562101"/>
                  </a:lnTo>
                  <a:lnTo>
                    <a:pt x="217488" y="1549401"/>
                  </a:lnTo>
                  <a:lnTo>
                    <a:pt x="220663" y="1535113"/>
                  </a:lnTo>
                  <a:lnTo>
                    <a:pt x="227013" y="1522413"/>
                  </a:lnTo>
                  <a:lnTo>
                    <a:pt x="238126" y="1514475"/>
                  </a:lnTo>
                  <a:lnTo>
                    <a:pt x="254001" y="1511300"/>
                  </a:lnTo>
                  <a:close/>
                  <a:moveTo>
                    <a:pt x="274638" y="1412875"/>
                  </a:moveTo>
                  <a:lnTo>
                    <a:pt x="1041400" y="1412875"/>
                  </a:lnTo>
                  <a:lnTo>
                    <a:pt x="1057276" y="1416050"/>
                  </a:lnTo>
                  <a:lnTo>
                    <a:pt x="1068388" y="1423988"/>
                  </a:lnTo>
                  <a:lnTo>
                    <a:pt x="1077913" y="1436688"/>
                  </a:lnTo>
                  <a:lnTo>
                    <a:pt x="1081088" y="1450976"/>
                  </a:lnTo>
                  <a:lnTo>
                    <a:pt x="1077913" y="1466851"/>
                  </a:lnTo>
                  <a:lnTo>
                    <a:pt x="1068388" y="1477963"/>
                  </a:lnTo>
                  <a:lnTo>
                    <a:pt x="1057276" y="1484313"/>
                  </a:lnTo>
                  <a:lnTo>
                    <a:pt x="1041400" y="1487488"/>
                  </a:lnTo>
                  <a:lnTo>
                    <a:pt x="274638" y="1487488"/>
                  </a:lnTo>
                  <a:lnTo>
                    <a:pt x="260350" y="1484313"/>
                  </a:lnTo>
                  <a:lnTo>
                    <a:pt x="247650" y="1477963"/>
                  </a:lnTo>
                  <a:lnTo>
                    <a:pt x="238126" y="1466851"/>
                  </a:lnTo>
                  <a:lnTo>
                    <a:pt x="236538" y="1450976"/>
                  </a:lnTo>
                  <a:lnTo>
                    <a:pt x="238126" y="1436688"/>
                  </a:lnTo>
                  <a:lnTo>
                    <a:pt x="247650" y="1423988"/>
                  </a:lnTo>
                  <a:lnTo>
                    <a:pt x="260350" y="1416050"/>
                  </a:lnTo>
                  <a:lnTo>
                    <a:pt x="274638" y="1412875"/>
                  </a:lnTo>
                  <a:close/>
                  <a:moveTo>
                    <a:pt x="3359150" y="0"/>
                  </a:moveTo>
                  <a:lnTo>
                    <a:pt x="3403600" y="3175"/>
                  </a:lnTo>
                  <a:lnTo>
                    <a:pt x="3449638" y="6350"/>
                  </a:lnTo>
                  <a:lnTo>
                    <a:pt x="3494088" y="17462"/>
                  </a:lnTo>
                  <a:lnTo>
                    <a:pt x="3535362" y="30162"/>
                  </a:lnTo>
                  <a:lnTo>
                    <a:pt x="3579814" y="50800"/>
                  </a:lnTo>
                  <a:lnTo>
                    <a:pt x="3619500" y="71437"/>
                  </a:lnTo>
                  <a:lnTo>
                    <a:pt x="3654426" y="98425"/>
                  </a:lnTo>
                  <a:lnTo>
                    <a:pt x="3687762" y="128587"/>
                  </a:lnTo>
                  <a:lnTo>
                    <a:pt x="3717926" y="158750"/>
                  </a:lnTo>
                  <a:lnTo>
                    <a:pt x="3744914" y="193675"/>
                  </a:lnTo>
                  <a:lnTo>
                    <a:pt x="3768726" y="230187"/>
                  </a:lnTo>
                  <a:lnTo>
                    <a:pt x="3789362" y="268287"/>
                  </a:lnTo>
                  <a:lnTo>
                    <a:pt x="3803650" y="311150"/>
                  </a:lnTo>
                  <a:lnTo>
                    <a:pt x="3816350" y="352425"/>
                  </a:lnTo>
                  <a:lnTo>
                    <a:pt x="3822700" y="393700"/>
                  </a:lnTo>
                  <a:lnTo>
                    <a:pt x="3827462" y="439737"/>
                  </a:lnTo>
                  <a:lnTo>
                    <a:pt x="3825876" y="484187"/>
                  </a:lnTo>
                  <a:lnTo>
                    <a:pt x="3822700" y="528637"/>
                  </a:lnTo>
                  <a:lnTo>
                    <a:pt x="3813176" y="573087"/>
                  </a:lnTo>
                  <a:lnTo>
                    <a:pt x="3798888" y="615950"/>
                  </a:lnTo>
                  <a:lnTo>
                    <a:pt x="3776662" y="660400"/>
                  </a:lnTo>
                  <a:lnTo>
                    <a:pt x="3756026" y="698500"/>
                  </a:lnTo>
                  <a:lnTo>
                    <a:pt x="3729038" y="735012"/>
                  </a:lnTo>
                  <a:lnTo>
                    <a:pt x="3702050" y="768350"/>
                  </a:lnTo>
                  <a:lnTo>
                    <a:pt x="3670300" y="796925"/>
                  </a:lnTo>
                  <a:lnTo>
                    <a:pt x="3633788" y="823912"/>
                  </a:lnTo>
                  <a:lnTo>
                    <a:pt x="3598862" y="847724"/>
                  </a:lnTo>
                  <a:lnTo>
                    <a:pt x="3606800" y="844549"/>
                  </a:lnTo>
                  <a:lnTo>
                    <a:pt x="3633788" y="842962"/>
                  </a:lnTo>
                  <a:lnTo>
                    <a:pt x="3675062" y="839787"/>
                  </a:lnTo>
                  <a:lnTo>
                    <a:pt x="3721100" y="839787"/>
                  </a:lnTo>
                  <a:lnTo>
                    <a:pt x="3765550" y="842962"/>
                  </a:lnTo>
                  <a:lnTo>
                    <a:pt x="3810000" y="850899"/>
                  </a:lnTo>
                  <a:lnTo>
                    <a:pt x="3857626" y="863599"/>
                  </a:lnTo>
                  <a:lnTo>
                    <a:pt x="3902076" y="881062"/>
                  </a:lnTo>
                  <a:lnTo>
                    <a:pt x="3948112" y="904874"/>
                  </a:lnTo>
                  <a:lnTo>
                    <a:pt x="3989388" y="935037"/>
                  </a:lnTo>
                  <a:lnTo>
                    <a:pt x="4019550" y="958849"/>
                  </a:lnTo>
                  <a:lnTo>
                    <a:pt x="4046538" y="982662"/>
                  </a:lnTo>
                  <a:lnTo>
                    <a:pt x="4070350" y="1009649"/>
                  </a:lnTo>
                  <a:lnTo>
                    <a:pt x="4094162" y="1039812"/>
                  </a:lnTo>
                  <a:lnTo>
                    <a:pt x="4117976" y="1068387"/>
                  </a:lnTo>
                  <a:lnTo>
                    <a:pt x="4138612" y="1101724"/>
                  </a:lnTo>
                  <a:lnTo>
                    <a:pt x="4179888" y="1169987"/>
                  </a:lnTo>
                  <a:lnTo>
                    <a:pt x="4216400" y="1243012"/>
                  </a:lnTo>
                  <a:lnTo>
                    <a:pt x="4249738" y="1319212"/>
                  </a:lnTo>
                  <a:lnTo>
                    <a:pt x="4278312" y="1400174"/>
                  </a:lnTo>
                  <a:lnTo>
                    <a:pt x="4305300" y="1484312"/>
                  </a:lnTo>
                  <a:lnTo>
                    <a:pt x="4329112" y="1568450"/>
                  </a:lnTo>
                  <a:lnTo>
                    <a:pt x="4352926" y="1654175"/>
                  </a:lnTo>
                  <a:lnTo>
                    <a:pt x="4395788" y="1824038"/>
                  </a:lnTo>
                  <a:lnTo>
                    <a:pt x="4433888" y="1989138"/>
                  </a:lnTo>
                  <a:lnTo>
                    <a:pt x="4451910" y="2059780"/>
                  </a:lnTo>
                  <a:lnTo>
                    <a:pt x="4606926" y="935037"/>
                  </a:lnTo>
                  <a:lnTo>
                    <a:pt x="4610100" y="919162"/>
                  </a:lnTo>
                  <a:lnTo>
                    <a:pt x="4616450" y="908049"/>
                  </a:lnTo>
                  <a:lnTo>
                    <a:pt x="4625976" y="898524"/>
                  </a:lnTo>
                  <a:lnTo>
                    <a:pt x="4633914" y="890587"/>
                  </a:lnTo>
                  <a:lnTo>
                    <a:pt x="4646614" y="881062"/>
                  </a:lnTo>
                  <a:lnTo>
                    <a:pt x="4657726" y="877887"/>
                  </a:lnTo>
                  <a:lnTo>
                    <a:pt x="4670426" y="874712"/>
                  </a:lnTo>
                  <a:lnTo>
                    <a:pt x="4684714" y="874712"/>
                  </a:lnTo>
                  <a:lnTo>
                    <a:pt x="4697414" y="877887"/>
                  </a:lnTo>
                  <a:lnTo>
                    <a:pt x="4708526" y="884237"/>
                  </a:lnTo>
                  <a:lnTo>
                    <a:pt x="4721226" y="892174"/>
                  </a:lnTo>
                  <a:lnTo>
                    <a:pt x="4729162" y="901699"/>
                  </a:lnTo>
                  <a:lnTo>
                    <a:pt x="4735514" y="914399"/>
                  </a:lnTo>
                  <a:lnTo>
                    <a:pt x="4738688" y="925512"/>
                  </a:lnTo>
                  <a:lnTo>
                    <a:pt x="4741862" y="938212"/>
                  </a:lnTo>
                  <a:lnTo>
                    <a:pt x="4741862" y="952499"/>
                  </a:lnTo>
                  <a:lnTo>
                    <a:pt x="4538662" y="2415850"/>
                  </a:lnTo>
                  <a:lnTo>
                    <a:pt x="4538662" y="3765551"/>
                  </a:lnTo>
                  <a:lnTo>
                    <a:pt x="4535488" y="3779838"/>
                  </a:lnTo>
                  <a:lnTo>
                    <a:pt x="4532314" y="3792538"/>
                  </a:lnTo>
                  <a:lnTo>
                    <a:pt x="4527550" y="3803651"/>
                  </a:lnTo>
                  <a:lnTo>
                    <a:pt x="4518026" y="3813176"/>
                  </a:lnTo>
                  <a:lnTo>
                    <a:pt x="4508500" y="3821113"/>
                  </a:lnTo>
                  <a:lnTo>
                    <a:pt x="4497388" y="3827463"/>
                  </a:lnTo>
                  <a:lnTo>
                    <a:pt x="4484688" y="3833813"/>
                  </a:lnTo>
                  <a:lnTo>
                    <a:pt x="4470400" y="3833813"/>
                  </a:lnTo>
                  <a:lnTo>
                    <a:pt x="4454526" y="3833813"/>
                  </a:lnTo>
                  <a:lnTo>
                    <a:pt x="4443414" y="3827463"/>
                  </a:lnTo>
                  <a:lnTo>
                    <a:pt x="4430714" y="3821113"/>
                  </a:lnTo>
                  <a:lnTo>
                    <a:pt x="4422776" y="3813176"/>
                  </a:lnTo>
                  <a:lnTo>
                    <a:pt x="4413250" y="3803651"/>
                  </a:lnTo>
                  <a:lnTo>
                    <a:pt x="4406900" y="3792538"/>
                  </a:lnTo>
                  <a:lnTo>
                    <a:pt x="4403726" y="3779838"/>
                  </a:lnTo>
                  <a:lnTo>
                    <a:pt x="4402138" y="3765551"/>
                  </a:lnTo>
                  <a:lnTo>
                    <a:pt x="4402138" y="2505075"/>
                  </a:lnTo>
                  <a:lnTo>
                    <a:pt x="4398962" y="2493962"/>
                  </a:lnTo>
                  <a:lnTo>
                    <a:pt x="4395788" y="2478087"/>
                  </a:lnTo>
                  <a:lnTo>
                    <a:pt x="4395788" y="2474913"/>
                  </a:lnTo>
                  <a:lnTo>
                    <a:pt x="4386264" y="2493963"/>
                  </a:lnTo>
                  <a:lnTo>
                    <a:pt x="4378326" y="2511425"/>
                  </a:lnTo>
                  <a:lnTo>
                    <a:pt x="4365626" y="2528888"/>
                  </a:lnTo>
                  <a:lnTo>
                    <a:pt x="4351338" y="2544763"/>
                  </a:lnTo>
                  <a:lnTo>
                    <a:pt x="4335464" y="2559050"/>
                  </a:lnTo>
                  <a:lnTo>
                    <a:pt x="4321176" y="2570163"/>
                  </a:lnTo>
                  <a:lnTo>
                    <a:pt x="4302126" y="2579688"/>
                  </a:lnTo>
                  <a:lnTo>
                    <a:pt x="4284664" y="2589213"/>
                  </a:lnTo>
                  <a:lnTo>
                    <a:pt x="4264026" y="2597150"/>
                  </a:lnTo>
                  <a:lnTo>
                    <a:pt x="4243388" y="2603500"/>
                  </a:lnTo>
                  <a:lnTo>
                    <a:pt x="4222750" y="2606675"/>
                  </a:lnTo>
                  <a:lnTo>
                    <a:pt x="3565526" y="2677005"/>
                  </a:lnTo>
                  <a:lnTo>
                    <a:pt x="3565526" y="3765551"/>
                  </a:lnTo>
                  <a:lnTo>
                    <a:pt x="3565526" y="3779838"/>
                  </a:lnTo>
                  <a:lnTo>
                    <a:pt x="3559176" y="3792538"/>
                  </a:lnTo>
                  <a:lnTo>
                    <a:pt x="3552826" y="3803651"/>
                  </a:lnTo>
                  <a:lnTo>
                    <a:pt x="3548064" y="3813176"/>
                  </a:lnTo>
                  <a:lnTo>
                    <a:pt x="3535364" y="3821113"/>
                  </a:lnTo>
                  <a:lnTo>
                    <a:pt x="3524250" y="3827463"/>
                  </a:lnTo>
                  <a:lnTo>
                    <a:pt x="3511550" y="3833813"/>
                  </a:lnTo>
                  <a:lnTo>
                    <a:pt x="3500438" y="3833813"/>
                  </a:lnTo>
                  <a:lnTo>
                    <a:pt x="3484564" y="3833813"/>
                  </a:lnTo>
                  <a:lnTo>
                    <a:pt x="3473450" y="3827463"/>
                  </a:lnTo>
                  <a:lnTo>
                    <a:pt x="3460750" y="3821113"/>
                  </a:lnTo>
                  <a:lnTo>
                    <a:pt x="3451226" y="3813176"/>
                  </a:lnTo>
                  <a:lnTo>
                    <a:pt x="3443288" y="3803651"/>
                  </a:lnTo>
                  <a:lnTo>
                    <a:pt x="3436938" y="3792538"/>
                  </a:lnTo>
                  <a:lnTo>
                    <a:pt x="3430588" y="3779838"/>
                  </a:lnTo>
                  <a:lnTo>
                    <a:pt x="3430588" y="3765551"/>
                  </a:lnTo>
                  <a:lnTo>
                    <a:pt x="3430588" y="2920423"/>
                  </a:lnTo>
                  <a:lnTo>
                    <a:pt x="3355976" y="3582988"/>
                  </a:lnTo>
                  <a:lnTo>
                    <a:pt x="3349626" y="3603625"/>
                  </a:lnTo>
                  <a:lnTo>
                    <a:pt x="3348038" y="3624263"/>
                  </a:lnTo>
                  <a:lnTo>
                    <a:pt x="3338514" y="3643313"/>
                  </a:lnTo>
                  <a:lnTo>
                    <a:pt x="3328988" y="3663950"/>
                  </a:lnTo>
                  <a:lnTo>
                    <a:pt x="3317876" y="3678238"/>
                  </a:lnTo>
                  <a:lnTo>
                    <a:pt x="3305176" y="3695700"/>
                  </a:lnTo>
                  <a:lnTo>
                    <a:pt x="3290888" y="3711575"/>
                  </a:lnTo>
                  <a:lnTo>
                    <a:pt x="3275014" y="3722688"/>
                  </a:lnTo>
                  <a:lnTo>
                    <a:pt x="3260726" y="3735388"/>
                  </a:lnTo>
                  <a:lnTo>
                    <a:pt x="3243262" y="3746500"/>
                  </a:lnTo>
                  <a:lnTo>
                    <a:pt x="3222626" y="3756025"/>
                  </a:lnTo>
                  <a:lnTo>
                    <a:pt x="3203576" y="3762375"/>
                  </a:lnTo>
                  <a:lnTo>
                    <a:pt x="3182938" y="3768725"/>
                  </a:lnTo>
                  <a:lnTo>
                    <a:pt x="3162300" y="3771900"/>
                  </a:lnTo>
                  <a:lnTo>
                    <a:pt x="3141662" y="3771900"/>
                  </a:lnTo>
                  <a:lnTo>
                    <a:pt x="3121026" y="3771900"/>
                  </a:lnTo>
                  <a:lnTo>
                    <a:pt x="3097214" y="3765550"/>
                  </a:lnTo>
                  <a:lnTo>
                    <a:pt x="3078162" y="3759200"/>
                  </a:lnTo>
                  <a:lnTo>
                    <a:pt x="3057526" y="3752850"/>
                  </a:lnTo>
                  <a:lnTo>
                    <a:pt x="3040062" y="3744913"/>
                  </a:lnTo>
                  <a:lnTo>
                    <a:pt x="3022600" y="3732213"/>
                  </a:lnTo>
                  <a:lnTo>
                    <a:pt x="3003550" y="3721100"/>
                  </a:lnTo>
                  <a:lnTo>
                    <a:pt x="2989263" y="3705225"/>
                  </a:lnTo>
                  <a:lnTo>
                    <a:pt x="2976563" y="3690938"/>
                  </a:lnTo>
                  <a:lnTo>
                    <a:pt x="2965450" y="3671888"/>
                  </a:lnTo>
                  <a:lnTo>
                    <a:pt x="2952750" y="3657600"/>
                  </a:lnTo>
                  <a:lnTo>
                    <a:pt x="2947988" y="3636963"/>
                  </a:lnTo>
                  <a:lnTo>
                    <a:pt x="2938463" y="3619500"/>
                  </a:lnTo>
                  <a:lnTo>
                    <a:pt x="2935288" y="3597275"/>
                  </a:lnTo>
                  <a:lnTo>
                    <a:pt x="2932113" y="3576638"/>
                  </a:lnTo>
                  <a:lnTo>
                    <a:pt x="2928938" y="3556000"/>
                  </a:lnTo>
                  <a:lnTo>
                    <a:pt x="2932113" y="3532188"/>
                  </a:lnTo>
                  <a:lnTo>
                    <a:pt x="3051176" y="2478087"/>
                  </a:lnTo>
                  <a:lnTo>
                    <a:pt x="3054350" y="2457450"/>
                  </a:lnTo>
                  <a:lnTo>
                    <a:pt x="3060700" y="2436812"/>
                  </a:lnTo>
                  <a:lnTo>
                    <a:pt x="3070226" y="2416175"/>
                  </a:lnTo>
                  <a:lnTo>
                    <a:pt x="3078162" y="2397125"/>
                  </a:lnTo>
                  <a:lnTo>
                    <a:pt x="3087688" y="2379662"/>
                  </a:lnTo>
                  <a:lnTo>
                    <a:pt x="3101976" y="2365375"/>
                  </a:lnTo>
                  <a:lnTo>
                    <a:pt x="3114676" y="2349500"/>
                  </a:lnTo>
                  <a:lnTo>
                    <a:pt x="3128962" y="2335212"/>
                  </a:lnTo>
                  <a:lnTo>
                    <a:pt x="3148014" y="2322512"/>
                  </a:lnTo>
                  <a:lnTo>
                    <a:pt x="3165476" y="2314575"/>
                  </a:lnTo>
                  <a:lnTo>
                    <a:pt x="3182938" y="2305050"/>
                  </a:lnTo>
                  <a:lnTo>
                    <a:pt x="3203576" y="2298700"/>
                  </a:lnTo>
                  <a:lnTo>
                    <a:pt x="3222626" y="2293937"/>
                  </a:lnTo>
                  <a:lnTo>
                    <a:pt x="3243262" y="2290762"/>
                  </a:lnTo>
                  <a:lnTo>
                    <a:pt x="3260726" y="2290762"/>
                  </a:lnTo>
                  <a:lnTo>
                    <a:pt x="3273426" y="2284412"/>
                  </a:lnTo>
                  <a:lnTo>
                    <a:pt x="3294064" y="2281237"/>
                  </a:lnTo>
                  <a:lnTo>
                    <a:pt x="3314700" y="2274887"/>
                  </a:lnTo>
                  <a:lnTo>
                    <a:pt x="3690474" y="2234675"/>
                  </a:lnTo>
                  <a:lnTo>
                    <a:pt x="3667126" y="2144713"/>
                  </a:lnTo>
                  <a:lnTo>
                    <a:pt x="3609976" y="1931988"/>
                  </a:lnTo>
                  <a:lnTo>
                    <a:pt x="3582988" y="1827213"/>
                  </a:lnTo>
                  <a:lnTo>
                    <a:pt x="3549650" y="1722437"/>
                  </a:lnTo>
                  <a:lnTo>
                    <a:pt x="3514726" y="1620837"/>
                  </a:lnTo>
                  <a:lnTo>
                    <a:pt x="3475038" y="1525587"/>
                  </a:lnTo>
                  <a:lnTo>
                    <a:pt x="3459802" y="1481266"/>
                  </a:lnTo>
                  <a:lnTo>
                    <a:pt x="3457576" y="1484313"/>
                  </a:lnTo>
                  <a:lnTo>
                    <a:pt x="3406776" y="1570038"/>
                  </a:lnTo>
                  <a:lnTo>
                    <a:pt x="3359150" y="1660525"/>
                  </a:lnTo>
                  <a:lnTo>
                    <a:pt x="3341750" y="1690108"/>
                  </a:lnTo>
                  <a:lnTo>
                    <a:pt x="3341688" y="1690688"/>
                  </a:lnTo>
                  <a:lnTo>
                    <a:pt x="3328988" y="1717675"/>
                  </a:lnTo>
                  <a:lnTo>
                    <a:pt x="3317876" y="1744663"/>
                  </a:lnTo>
                  <a:lnTo>
                    <a:pt x="3297238" y="1765300"/>
                  </a:lnTo>
                  <a:lnTo>
                    <a:pt x="3275014" y="1782763"/>
                  </a:lnTo>
                  <a:lnTo>
                    <a:pt x="3249614" y="1797050"/>
                  </a:lnTo>
                  <a:lnTo>
                    <a:pt x="3219450" y="1806575"/>
                  </a:lnTo>
                  <a:lnTo>
                    <a:pt x="2603954" y="1993900"/>
                  </a:lnTo>
                  <a:lnTo>
                    <a:pt x="2606676" y="1993900"/>
                  </a:lnTo>
                  <a:lnTo>
                    <a:pt x="2619376" y="1993900"/>
                  </a:lnTo>
                  <a:lnTo>
                    <a:pt x="2633663" y="2000250"/>
                  </a:lnTo>
                  <a:lnTo>
                    <a:pt x="2646363" y="2006600"/>
                  </a:lnTo>
                  <a:lnTo>
                    <a:pt x="2654300" y="2016125"/>
                  </a:lnTo>
                  <a:lnTo>
                    <a:pt x="2663826" y="2024063"/>
                  </a:lnTo>
                  <a:lnTo>
                    <a:pt x="2670176" y="2036763"/>
                  </a:lnTo>
                  <a:lnTo>
                    <a:pt x="2671763" y="2047875"/>
                  </a:lnTo>
                  <a:lnTo>
                    <a:pt x="2674938" y="2063751"/>
                  </a:lnTo>
                  <a:lnTo>
                    <a:pt x="2671763" y="2074863"/>
                  </a:lnTo>
                  <a:lnTo>
                    <a:pt x="2670176" y="2087563"/>
                  </a:lnTo>
                  <a:lnTo>
                    <a:pt x="2663826" y="2098676"/>
                  </a:lnTo>
                  <a:lnTo>
                    <a:pt x="2654300" y="2111375"/>
                  </a:lnTo>
                  <a:lnTo>
                    <a:pt x="3027362" y="2111375"/>
                  </a:lnTo>
                  <a:lnTo>
                    <a:pt x="3040062" y="2111375"/>
                  </a:lnTo>
                  <a:lnTo>
                    <a:pt x="3054350" y="2114550"/>
                  </a:lnTo>
                  <a:lnTo>
                    <a:pt x="3063876" y="2119313"/>
                  </a:lnTo>
                  <a:lnTo>
                    <a:pt x="3074988" y="2128838"/>
                  </a:lnTo>
                  <a:lnTo>
                    <a:pt x="3084514" y="2141538"/>
                  </a:lnTo>
                  <a:lnTo>
                    <a:pt x="3090862" y="2149475"/>
                  </a:lnTo>
                  <a:lnTo>
                    <a:pt x="3094038" y="2165350"/>
                  </a:lnTo>
                  <a:lnTo>
                    <a:pt x="3094038" y="2176463"/>
                  </a:lnTo>
                  <a:lnTo>
                    <a:pt x="3094038" y="2192338"/>
                  </a:lnTo>
                  <a:lnTo>
                    <a:pt x="3090862" y="2203450"/>
                  </a:lnTo>
                  <a:lnTo>
                    <a:pt x="3084514" y="2216150"/>
                  </a:lnTo>
                  <a:lnTo>
                    <a:pt x="3074988" y="2224088"/>
                  </a:lnTo>
                  <a:lnTo>
                    <a:pt x="3063876" y="2233613"/>
                  </a:lnTo>
                  <a:lnTo>
                    <a:pt x="3054350" y="2239963"/>
                  </a:lnTo>
                  <a:lnTo>
                    <a:pt x="3040062" y="2243138"/>
                  </a:lnTo>
                  <a:lnTo>
                    <a:pt x="3027362" y="2244725"/>
                  </a:lnTo>
                  <a:lnTo>
                    <a:pt x="2857501" y="2244725"/>
                  </a:lnTo>
                  <a:lnTo>
                    <a:pt x="2857501" y="3765551"/>
                  </a:lnTo>
                  <a:lnTo>
                    <a:pt x="2857501" y="3779838"/>
                  </a:lnTo>
                  <a:lnTo>
                    <a:pt x="2851151" y="3792538"/>
                  </a:lnTo>
                  <a:lnTo>
                    <a:pt x="2846388" y="3803651"/>
                  </a:lnTo>
                  <a:lnTo>
                    <a:pt x="2836863" y="3813176"/>
                  </a:lnTo>
                  <a:lnTo>
                    <a:pt x="2827338" y="3821113"/>
                  </a:lnTo>
                  <a:lnTo>
                    <a:pt x="2816226" y="3827463"/>
                  </a:lnTo>
                  <a:lnTo>
                    <a:pt x="2803526" y="3833813"/>
                  </a:lnTo>
                  <a:lnTo>
                    <a:pt x="2789238" y="3833813"/>
                  </a:lnTo>
                  <a:lnTo>
                    <a:pt x="2776538" y="3833813"/>
                  </a:lnTo>
                  <a:lnTo>
                    <a:pt x="2765426" y="3827463"/>
                  </a:lnTo>
                  <a:lnTo>
                    <a:pt x="2752726" y="3821113"/>
                  </a:lnTo>
                  <a:lnTo>
                    <a:pt x="2741613" y="3813176"/>
                  </a:lnTo>
                  <a:lnTo>
                    <a:pt x="2735263" y="3803651"/>
                  </a:lnTo>
                  <a:lnTo>
                    <a:pt x="2728913" y="3792538"/>
                  </a:lnTo>
                  <a:lnTo>
                    <a:pt x="2722563" y="3779838"/>
                  </a:lnTo>
                  <a:lnTo>
                    <a:pt x="2722563" y="3765551"/>
                  </a:lnTo>
                  <a:lnTo>
                    <a:pt x="2722563" y="2244725"/>
                  </a:lnTo>
                  <a:lnTo>
                    <a:pt x="274638" y="2244725"/>
                  </a:lnTo>
                  <a:lnTo>
                    <a:pt x="274638" y="3765551"/>
                  </a:lnTo>
                  <a:lnTo>
                    <a:pt x="271463" y="3779838"/>
                  </a:lnTo>
                  <a:lnTo>
                    <a:pt x="268288" y="3792538"/>
                  </a:lnTo>
                  <a:lnTo>
                    <a:pt x="263526" y="3803651"/>
                  </a:lnTo>
                  <a:lnTo>
                    <a:pt x="254000" y="3813176"/>
                  </a:lnTo>
                  <a:lnTo>
                    <a:pt x="244476" y="3821113"/>
                  </a:lnTo>
                  <a:lnTo>
                    <a:pt x="233363" y="3827463"/>
                  </a:lnTo>
                  <a:lnTo>
                    <a:pt x="217488" y="3833813"/>
                  </a:lnTo>
                  <a:lnTo>
                    <a:pt x="206376" y="3833813"/>
                  </a:lnTo>
                  <a:lnTo>
                    <a:pt x="190500" y="3833813"/>
                  </a:lnTo>
                  <a:lnTo>
                    <a:pt x="179388" y="3827463"/>
                  </a:lnTo>
                  <a:lnTo>
                    <a:pt x="166688" y="3821113"/>
                  </a:lnTo>
                  <a:lnTo>
                    <a:pt x="158750" y="3813176"/>
                  </a:lnTo>
                  <a:lnTo>
                    <a:pt x="149226" y="3803651"/>
                  </a:lnTo>
                  <a:lnTo>
                    <a:pt x="142876" y="3792538"/>
                  </a:lnTo>
                  <a:lnTo>
                    <a:pt x="139700" y="3779838"/>
                  </a:lnTo>
                  <a:lnTo>
                    <a:pt x="138113" y="3765551"/>
                  </a:lnTo>
                  <a:lnTo>
                    <a:pt x="138113" y="2244725"/>
                  </a:lnTo>
                  <a:lnTo>
                    <a:pt x="68263" y="2244725"/>
                  </a:lnTo>
                  <a:lnTo>
                    <a:pt x="53975" y="2243138"/>
                  </a:lnTo>
                  <a:lnTo>
                    <a:pt x="41275" y="2239963"/>
                  </a:lnTo>
                  <a:lnTo>
                    <a:pt x="30163" y="2233613"/>
                  </a:lnTo>
                  <a:lnTo>
                    <a:pt x="20638" y="2224088"/>
                  </a:lnTo>
                  <a:lnTo>
                    <a:pt x="12700" y="2216150"/>
                  </a:lnTo>
                  <a:lnTo>
                    <a:pt x="6350" y="2203450"/>
                  </a:lnTo>
                  <a:lnTo>
                    <a:pt x="0" y="2192338"/>
                  </a:lnTo>
                  <a:lnTo>
                    <a:pt x="0" y="2176463"/>
                  </a:lnTo>
                  <a:lnTo>
                    <a:pt x="0" y="2165350"/>
                  </a:lnTo>
                  <a:lnTo>
                    <a:pt x="6350" y="2149475"/>
                  </a:lnTo>
                  <a:lnTo>
                    <a:pt x="12700" y="2141538"/>
                  </a:lnTo>
                  <a:lnTo>
                    <a:pt x="20638" y="2128838"/>
                  </a:lnTo>
                  <a:lnTo>
                    <a:pt x="30163" y="2119313"/>
                  </a:lnTo>
                  <a:lnTo>
                    <a:pt x="41275" y="2114550"/>
                  </a:lnTo>
                  <a:lnTo>
                    <a:pt x="53975" y="2111375"/>
                  </a:lnTo>
                  <a:lnTo>
                    <a:pt x="68263" y="2111375"/>
                  </a:lnTo>
                  <a:lnTo>
                    <a:pt x="1738313" y="2111375"/>
                  </a:lnTo>
                  <a:lnTo>
                    <a:pt x="1731963" y="2098676"/>
                  </a:lnTo>
                  <a:lnTo>
                    <a:pt x="1722438" y="2087563"/>
                  </a:lnTo>
                  <a:lnTo>
                    <a:pt x="1719263" y="2074863"/>
                  </a:lnTo>
                  <a:lnTo>
                    <a:pt x="1719263" y="2063751"/>
                  </a:lnTo>
                  <a:lnTo>
                    <a:pt x="1719263" y="2062529"/>
                  </a:lnTo>
                  <a:lnTo>
                    <a:pt x="1690688" y="2057400"/>
                  </a:lnTo>
                  <a:lnTo>
                    <a:pt x="1677988" y="2051050"/>
                  </a:lnTo>
                  <a:lnTo>
                    <a:pt x="1666875" y="2039937"/>
                  </a:lnTo>
                  <a:lnTo>
                    <a:pt x="1639888" y="2009775"/>
                  </a:lnTo>
                  <a:lnTo>
                    <a:pt x="1617662" y="1970087"/>
                  </a:lnTo>
                  <a:lnTo>
                    <a:pt x="1597025" y="1928812"/>
                  </a:lnTo>
                  <a:lnTo>
                    <a:pt x="1565275" y="1854200"/>
                  </a:lnTo>
                  <a:lnTo>
                    <a:pt x="1552575" y="1820862"/>
                  </a:lnTo>
                  <a:lnTo>
                    <a:pt x="1484312" y="1576387"/>
                  </a:lnTo>
                  <a:lnTo>
                    <a:pt x="1444625" y="1443037"/>
                  </a:lnTo>
                  <a:lnTo>
                    <a:pt x="1412875" y="1311274"/>
                  </a:lnTo>
                  <a:lnTo>
                    <a:pt x="1385888" y="1192212"/>
                  </a:lnTo>
                  <a:lnTo>
                    <a:pt x="1373188" y="1138237"/>
                  </a:lnTo>
                  <a:lnTo>
                    <a:pt x="1366838" y="1090612"/>
                  </a:lnTo>
                  <a:lnTo>
                    <a:pt x="1365250" y="1047749"/>
                  </a:lnTo>
                  <a:lnTo>
                    <a:pt x="1365250" y="1015999"/>
                  </a:lnTo>
                  <a:lnTo>
                    <a:pt x="1370012" y="989012"/>
                  </a:lnTo>
                  <a:lnTo>
                    <a:pt x="1376362" y="979487"/>
                  </a:lnTo>
                  <a:lnTo>
                    <a:pt x="1379538" y="973137"/>
                  </a:lnTo>
                  <a:lnTo>
                    <a:pt x="1460500" y="935037"/>
                  </a:lnTo>
                  <a:lnTo>
                    <a:pt x="1738957" y="2015573"/>
                  </a:lnTo>
                  <a:lnTo>
                    <a:pt x="1749426" y="2006600"/>
                  </a:lnTo>
                  <a:lnTo>
                    <a:pt x="1758950" y="2000250"/>
                  </a:lnTo>
                  <a:lnTo>
                    <a:pt x="1773238" y="1993900"/>
                  </a:lnTo>
                  <a:lnTo>
                    <a:pt x="1785938" y="1993900"/>
                  </a:lnTo>
                  <a:lnTo>
                    <a:pt x="2264305" y="1993900"/>
                  </a:lnTo>
                  <a:lnTo>
                    <a:pt x="2257426" y="1985963"/>
                  </a:lnTo>
                  <a:lnTo>
                    <a:pt x="2244726" y="1958975"/>
                  </a:lnTo>
                  <a:lnTo>
                    <a:pt x="2236788" y="1928813"/>
                  </a:lnTo>
                  <a:lnTo>
                    <a:pt x="2233613" y="1898650"/>
                  </a:lnTo>
                  <a:lnTo>
                    <a:pt x="2236788" y="1868488"/>
                  </a:lnTo>
                  <a:lnTo>
                    <a:pt x="2244726" y="1839913"/>
                  </a:lnTo>
                  <a:lnTo>
                    <a:pt x="2260600" y="1812925"/>
                  </a:lnTo>
                  <a:lnTo>
                    <a:pt x="2278063" y="1792288"/>
                  </a:lnTo>
                  <a:lnTo>
                    <a:pt x="2301876" y="1773238"/>
                  </a:lnTo>
                  <a:lnTo>
                    <a:pt x="2328863" y="1758950"/>
                  </a:lnTo>
                  <a:lnTo>
                    <a:pt x="2359026" y="1749425"/>
                  </a:lnTo>
                  <a:lnTo>
                    <a:pt x="3084708" y="1528565"/>
                  </a:lnTo>
                  <a:lnTo>
                    <a:pt x="3311526" y="1152524"/>
                  </a:lnTo>
                  <a:lnTo>
                    <a:pt x="3349626" y="1084262"/>
                  </a:lnTo>
                  <a:lnTo>
                    <a:pt x="3368676" y="1050924"/>
                  </a:lnTo>
                  <a:lnTo>
                    <a:pt x="3389314" y="1017587"/>
                  </a:lnTo>
                  <a:lnTo>
                    <a:pt x="3413126" y="989012"/>
                  </a:lnTo>
                  <a:lnTo>
                    <a:pt x="3436938" y="958849"/>
                  </a:lnTo>
                  <a:lnTo>
                    <a:pt x="3467100" y="935037"/>
                  </a:lnTo>
                  <a:lnTo>
                    <a:pt x="3467392" y="934856"/>
                  </a:lnTo>
                  <a:lnTo>
                    <a:pt x="3475038" y="925512"/>
                  </a:lnTo>
                  <a:lnTo>
                    <a:pt x="3490912" y="911224"/>
                  </a:lnTo>
                  <a:lnTo>
                    <a:pt x="3505200" y="895349"/>
                  </a:lnTo>
                  <a:lnTo>
                    <a:pt x="3522244" y="882567"/>
                  </a:lnTo>
                  <a:lnTo>
                    <a:pt x="3517900" y="884237"/>
                  </a:lnTo>
                  <a:lnTo>
                    <a:pt x="3475038" y="895350"/>
                  </a:lnTo>
                  <a:lnTo>
                    <a:pt x="3433762" y="901700"/>
                  </a:lnTo>
                  <a:lnTo>
                    <a:pt x="3389314" y="908050"/>
                  </a:lnTo>
                  <a:lnTo>
                    <a:pt x="3344862" y="904875"/>
                  </a:lnTo>
                  <a:lnTo>
                    <a:pt x="3302000" y="901700"/>
                  </a:lnTo>
                  <a:lnTo>
                    <a:pt x="3257550" y="890587"/>
                  </a:lnTo>
                  <a:lnTo>
                    <a:pt x="3213100" y="877887"/>
                  </a:lnTo>
                  <a:lnTo>
                    <a:pt x="3171826" y="857250"/>
                  </a:lnTo>
                  <a:lnTo>
                    <a:pt x="3128962" y="836612"/>
                  </a:lnTo>
                  <a:lnTo>
                    <a:pt x="3094038" y="809625"/>
                  </a:lnTo>
                  <a:lnTo>
                    <a:pt x="3060700" y="779462"/>
                  </a:lnTo>
                  <a:lnTo>
                    <a:pt x="3030538" y="749300"/>
                  </a:lnTo>
                  <a:lnTo>
                    <a:pt x="3003550" y="714375"/>
                  </a:lnTo>
                  <a:lnTo>
                    <a:pt x="2979738" y="677862"/>
                  </a:lnTo>
                  <a:lnTo>
                    <a:pt x="2962276" y="639762"/>
                  </a:lnTo>
                  <a:lnTo>
                    <a:pt x="2944813" y="596900"/>
                  </a:lnTo>
                  <a:lnTo>
                    <a:pt x="2932113" y="555625"/>
                  </a:lnTo>
                  <a:lnTo>
                    <a:pt x="2925763" y="514350"/>
                  </a:lnTo>
                  <a:lnTo>
                    <a:pt x="2922588" y="468312"/>
                  </a:lnTo>
                  <a:lnTo>
                    <a:pt x="2922588" y="427037"/>
                  </a:lnTo>
                  <a:lnTo>
                    <a:pt x="2925763" y="382587"/>
                  </a:lnTo>
                  <a:lnTo>
                    <a:pt x="2938463" y="338137"/>
                  </a:lnTo>
                  <a:lnTo>
                    <a:pt x="2952750" y="292100"/>
                  </a:lnTo>
                  <a:lnTo>
                    <a:pt x="2971800" y="250825"/>
                  </a:lnTo>
                  <a:lnTo>
                    <a:pt x="2992438" y="212725"/>
                  </a:lnTo>
                  <a:lnTo>
                    <a:pt x="3019426" y="173037"/>
                  </a:lnTo>
                  <a:lnTo>
                    <a:pt x="3048000" y="141287"/>
                  </a:lnTo>
                  <a:lnTo>
                    <a:pt x="3078162" y="111125"/>
                  </a:lnTo>
                  <a:lnTo>
                    <a:pt x="3114676" y="84137"/>
                  </a:lnTo>
                  <a:lnTo>
                    <a:pt x="3149600" y="60325"/>
                  </a:lnTo>
                  <a:lnTo>
                    <a:pt x="3189288" y="41275"/>
                  </a:lnTo>
                  <a:lnTo>
                    <a:pt x="3230562" y="23812"/>
                  </a:lnTo>
                  <a:lnTo>
                    <a:pt x="3273426" y="12700"/>
                  </a:lnTo>
                  <a:lnTo>
                    <a:pt x="3314700" y="6350"/>
                  </a:lnTo>
                  <a:lnTo>
                    <a:pt x="3359150"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54" name="组合 153"/>
          <p:cNvGrpSpPr/>
          <p:nvPr/>
        </p:nvGrpSpPr>
        <p:grpSpPr>
          <a:xfrm>
            <a:off x="4451830" y="972939"/>
            <a:ext cx="745240" cy="695802"/>
            <a:chOff x="4825727" y="997502"/>
            <a:chExt cx="745342" cy="695665"/>
          </a:xfrm>
        </p:grpSpPr>
        <p:sp>
          <p:nvSpPr>
            <p:cNvPr id="155" name="TextBox 154"/>
            <p:cNvSpPr txBox="1"/>
            <p:nvPr/>
          </p:nvSpPr>
          <p:spPr>
            <a:xfrm>
              <a:off x="4825727" y="1262365"/>
              <a:ext cx="745342" cy="430802"/>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产业园用户</a:t>
              </a:r>
            </a:p>
          </p:txBody>
        </p:sp>
        <p:sp>
          <p:nvSpPr>
            <p:cNvPr id="156" name="KSO_Shape"/>
            <p:cNvSpPr>
              <a:spLocks/>
            </p:cNvSpPr>
            <p:nvPr/>
          </p:nvSpPr>
          <p:spPr bwMode="auto">
            <a:xfrm>
              <a:off x="5000016" y="997502"/>
              <a:ext cx="396000" cy="28800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2"/>
            </a:solidFill>
            <a:ln>
              <a:noFill/>
            </a:ln>
            <a:extLst/>
          </p:spPr>
          <p:txBody>
            <a:bodyPr anchor="ct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1128238"/>
              <a:endParaRPr lang="zh-CN" altLang="en-US" sz="1100">
                <a:solidFill>
                  <a:prstClr val="black"/>
                </a:solidFill>
                <a:latin typeface="微软雅黑" pitchFamily="34" charset="-122"/>
                <a:ea typeface="微软雅黑" pitchFamily="34" charset="-122"/>
              </a:endParaRPr>
            </a:p>
          </p:txBody>
        </p:sp>
      </p:grpSp>
      <p:grpSp>
        <p:nvGrpSpPr>
          <p:cNvPr id="157" name="组合 156"/>
          <p:cNvGrpSpPr/>
          <p:nvPr/>
        </p:nvGrpSpPr>
        <p:grpSpPr>
          <a:xfrm>
            <a:off x="3722340" y="972943"/>
            <a:ext cx="805514" cy="526524"/>
            <a:chOff x="4033639" y="997502"/>
            <a:chExt cx="805625" cy="526419"/>
          </a:xfrm>
        </p:grpSpPr>
        <p:sp>
          <p:nvSpPr>
            <p:cNvPr id="158" name="TextBox 157"/>
            <p:cNvSpPr txBox="1"/>
            <p:nvPr/>
          </p:nvSpPr>
          <p:spPr>
            <a:xfrm>
              <a:off x="4033639" y="1262363"/>
              <a:ext cx="805625"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供应商</a:t>
              </a:r>
            </a:p>
          </p:txBody>
        </p:sp>
        <p:sp>
          <p:nvSpPr>
            <p:cNvPr id="159" name="KSO_Shape"/>
            <p:cNvSpPr>
              <a:spLocks/>
            </p:cNvSpPr>
            <p:nvPr/>
          </p:nvSpPr>
          <p:spPr bwMode="auto">
            <a:xfrm>
              <a:off x="4236423" y="997502"/>
              <a:ext cx="396000" cy="288000"/>
            </a:xfrm>
            <a:custGeom>
              <a:avLst/>
              <a:gdLst>
                <a:gd name="T0" fmla="*/ 2147483646 w 104"/>
                <a:gd name="T1" fmla="*/ 2147483646 h 100"/>
                <a:gd name="T2" fmla="*/ 2147483646 w 104"/>
                <a:gd name="T3" fmla="*/ 2147483646 h 100"/>
                <a:gd name="T4" fmla="*/ 2147483646 w 104"/>
                <a:gd name="T5" fmla="*/ 2147483646 h 100"/>
                <a:gd name="T6" fmla="*/ 2147483646 w 104"/>
                <a:gd name="T7" fmla="*/ 2147483646 h 100"/>
                <a:gd name="T8" fmla="*/ 2147483646 w 104"/>
                <a:gd name="T9" fmla="*/ 2147483646 h 100"/>
                <a:gd name="T10" fmla="*/ 2147483646 w 104"/>
                <a:gd name="T11" fmla="*/ 2147483646 h 100"/>
                <a:gd name="T12" fmla="*/ 2147483646 w 104"/>
                <a:gd name="T13" fmla="*/ 2147483646 h 100"/>
                <a:gd name="T14" fmla="*/ 2147483646 w 104"/>
                <a:gd name="T15" fmla="*/ 2147483646 h 100"/>
                <a:gd name="T16" fmla="*/ 2147483646 w 104"/>
                <a:gd name="T17" fmla="*/ 2147483646 h 100"/>
                <a:gd name="T18" fmla="*/ 2147483646 w 104"/>
                <a:gd name="T19" fmla="*/ 2147483646 h 100"/>
                <a:gd name="T20" fmla="*/ 2147483646 w 104"/>
                <a:gd name="T21" fmla="*/ 2147483646 h 100"/>
                <a:gd name="T22" fmla="*/ 2147483646 w 104"/>
                <a:gd name="T23" fmla="*/ 2147483646 h 100"/>
                <a:gd name="T24" fmla="*/ 2147483646 w 104"/>
                <a:gd name="T25" fmla="*/ 2147483646 h 100"/>
                <a:gd name="T26" fmla="*/ 2147483646 w 104"/>
                <a:gd name="T27" fmla="*/ 2147483646 h 100"/>
                <a:gd name="T28" fmla="*/ 2147483646 w 104"/>
                <a:gd name="T29" fmla="*/ 2147483646 h 100"/>
                <a:gd name="T30" fmla="*/ 2147483646 w 104"/>
                <a:gd name="T31" fmla="*/ 2147483646 h 100"/>
                <a:gd name="T32" fmla="*/ 2147483646 w 104"/>
                <a:gd name="T33" fmla="*/ 2147483646 h 100"/>
                <a:gd name="T34" fmla="*/ 2147483646 w 104"/>
                <a:gd name="T35" fmla="*/ 2147483646 h 100"/>
                <a:gd name="T36" fmla="*/ 2147483646 w 104"/>
                <a:gd name="T37" fmla="*/ 2147483646 h 100"/>
                <a:gd name="T38" fmla="*/ 2147483646 w 104"/>
                <a:gd name="T39" fmla="*/ 2147483646 h 100"/>
                <a:gd name="T40" fmla="*/ 2147483646 w 104"/>
                <a:gd name="T41" fmla="*/ 2147483646 h 100"/>
                <a:gd name="T42" fmla="*/ 2147483646 w 104"/>
                <a:gd name="T43" fmla="*/ 2147483646 h 100"/>
                <a:gd name="T44" fmla="*/ 2147483646 w 104"/>
                <a:gd name="T45" fmla="*/ 2147483646 h 100"/>
                <a:gd name="T46" fmla="*/ 2147483646 w 104"/>
                <a:gd name="T47" fmla="*/ 2147483646 h 100"/>
                <a:gd name="T48" fmla="*/ 2147483646 w 104"/>
                <a:gd name="T49" fmla="*/ 2147483646 h 100"/>
                <a:gd name="T50" fmla="*/ 2147483646 w 104"/>
                <a:gd name="T51" fmla="*/ 2147483646 h 100"/>
                <a:gd name="T52" fmla="*/ 2147483646 w 104"/>
                <a:gd name="T53" fmla="*/ 2147483646 h 100"/>
                <a:gd name="T54" fmla="*/ 2147483646 w 104"/>
                <a:gd name="T55" fmla="*/ 2147483646 h 100"/>
                <a:gd name="T56" fmla="*/ 2147483646 w 104"/>
                <a:gd name="T57" fmla="*/ 2147483646 h 100"/>
                <a:gd name="T58" fmla="*/ 2147483646 w 104"/>
                <a:gd name="T59" fmla="*/ 2147483646 h 100"/>
                <a:gd name="T60" fmla="*/ 2147483646 w 104"/>
                <a:gd name="T61" fmla="*/ 2147483646 h 100"/>
                <a:gd name="T62" fmla="*/ 2147483646 w 104"/>
                <a:gd name="T63" fmla="*/ 2147483646 h 100"/>
                <a:gd name="T64" fmla="*/ 2147483646 w 104"/>
                <a:gd name="T65" fmla="*/ 2147483646 h 100"/>
                <a:gd name="T66" fmla="*/ 2147483646 w 104"/>
                <a:gd name="T67" fmla="*/ 2147483646 h 100"/>
                <a:gd name="T68" fmla="*/ 2147483646 w 104"/>
                <a:gd name="T69" fmla="*/ 2147483646 h 100"/>
                <a:gd name="T70" fmla="*/ 0 w 104"/>
                <a:gd name="T71" fmla="*/ 2147483646 h 100"/>
                <a:gd name="T72" fmla="*/ 0 w 104"/>
                <a:gd name="T73" fmla="*/ 2147483646 h 100"/>
                <a:gd name="T74" fmla="*/ 2147483646 w 104"/>
                <a:gd name="T75" fmla="*/ 2147483646 h 100"/>
                <a:gd name="T76" fmla="*/ 2147483646 w 104"/>
                <a:gd name="T77" fmla="*/ 2147483646 h 100"/>
                <a:gd name="T78" fmla="*/ 2147483646 w 104"/>
                <a:gd name="T79" fmla="*/ 2147483646 h 100"/>
                <a:gd name="T80" fmla="*/ 2147483646 w 104"/>
                <a:gd name="T81" fmla="*/ 2147483646 h 100"/>
                <a:gd name="T82" fmla="*/ 2147483646 w 104"/>
                <a:gd name="T83" fmla="*/ 2147483646 h 100"/>
                <a:gd name="T84" fmla="*/ 2147483646 w 104"/>
                <a:gd name="T85" fmla="*/ 2147483646 h 100"/>
                <a:gd name="T86" fmla="*/ 2147483646 w 104"/>
                <a:gd name="T87" fmla="*/ 2147483646 h 100"/>
                <a:gd name="T88" fmla="*/ 2147483646 w 104"/>
                <a:gd name="T89" fmla="*/ 2147483646 h 100"/>
                <a:gd name="T90" fmla="*/ 2147483646 w 104"/>
                <a:gd name="T91" fmla="*/ 2147483646 h 100"/>
                <a:gd name="T92" fmla="*/ 2147483646 w 104"/>
                <a:gd name="T93" fmla="*/ 2147483646 h 100"/>
                <a:gd name="T94" fmla="*/ 2147483646 w 104"/>
                <a:gd name="T95" fmla="*/ 2147483646 h 100"/>
                <a:gd name="T96" fmla="*/ 2147483646 w 104"/>
                <a:gd name="T97" fmla="*/ 2147483646 h 100"/>
                <a:gd name="T98" fmla="*/ 2147483646 w 104"/>
                <a:gd name="T99" fmla="*/ 2147483646 h 100"/>
                <a:gd name="T100" fmla="*/ 2147483646 w 104"/>
                <a:gd name="T101" fmla="*/ 2147483646 h 1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04" h="100">
                  <a:moveTo>
                    <a:pt x="15" y="30"/>
                  </a:moveTo>
                  <a:cubicBezTo>
                    <a:pt x="39" y="30"/>
                    <a:pt x="39" y="30"/>
                    <a:pt x="39" y="30"/>
                  </a:cubicBezTo>
                  <a:cubicBezTo>
                    <a:pt x="47" y="44"/>
                    <a:pt x="47" y="44"/>
                    <a:pt x="47" y="44"/>
                  </a:cubicBezTo>
                  <a:cubicBezTo>
                    <a:pt x="54" y="53"/>
                    <a:pt x="54" y="53"/>
                    <a:pt x="54" y="53"/>
                  </a:cubicBezTo>
                  <a:cubicBezTo>
                    <a:pt x="69" y="30"/>
                    <a:pt x="69" y="30"/>
                    <a:pt x="69" y="30"/>
                  </a:cubicBezTo>
                  <a:cubicBezTo>
                    <a:pt x="96" y="30"/>
                    <a:pt x="96" y="30"/>
                    <a:pt x="96" y="30"/>
                  </a:cubicBezTo>
                  <a:cubicBezTo>
                    <a:pt x="104" y="53"/>
                    <a:pt x="104" y="53"/>
                    <a:pt x="104" y="53"/>
                  </a:cubicBezTo>
                  <a:cubicBezTo>
                    <a:pt x="100" y="66"/>
                    <a:pt x="100" y="66"/>
                    <a:pt x="100" y="66"/>
                  </a:cubicBezTo>
                  <a:cubicBezTo>
                    <a:pt x="96" y="65"/>
                    <a:pt x="96" y="65"/>
                    <a:pt x="96" y="65"/>
                  </a:cubicBezTo>
                  <a:cubicBezTo>
                    <a:pt x="97" y="55"/>
                    <a:pt x="97" y="55"/>
                    <a:pt x="97" y="55"/>
                  </a:cubicBezTo>
                  <a:cubicBezTo>
                    <a:pt x="94" y="47"/>
                    <a:pt x="94" y="47"/>
                    <a:pt x="94" y="47"/>
                  </a:cubicBezTo>
                  <a:cubicBezTo>
                    <a:pt x="93" y="65"/>
                    <a:pt x="93" y="65"/>
                    <a:pt x="93" y="65"/>
                  </a:cubicBezTo>
                  <a:cubicBezTo>
                    <a:pt x="90" y="100"/>
                    <a:pt x="90" y="100"/>
                    <a:pt x="90" y="100"/>
                  </a:cubicBezTo>
                  <a:cubicBezTo>
                    <a:pt x="83" y="100"/>
                    <a:pt x="83" y="100"/>
                    <a:pt x="83" y="100"/>
                  </a:cubicBezTo>
                  <a:cubicBezTo>
                    <a:pt x="83" y="68"/>
                    <a:pt x="83" y="68"/>
                    <a:pt x="83" y="68"/>
                  </a:cubicBezTo>
                  <a:cubicBezTo>
                    <a:pt x="79" y="68"/>
                    <a:pt x="79" y="68"/>
                    <a:pt x="79" y="68"/>
                  </a:cubicBezTo>
                  <a:cubicBezTo>
                    <a:pt x="74" y="100"/>
                    <a:pt x="74" y="100"/>
                    <a:pt x="74" y="100"/>
                  </a:cubicBezTo>
                  <a:cubicBezTo>
                    <a:pt x="67" y="100"/>
                    <a:pt x="67" y="100"/>
                    <a:pt x="67" y="100"/>
                  </a:cubicBezTo>
                  <a:cubicBezTo>
                    <a:pt x="69" y="65"/>
                    <a:pt x="69" y="65"/>
                    <a:pt x="69" y="65"/>
                  </a:cubicBezTo>
                  <a:cubicBezTo>
                    <a:pt x="69" y="48"/>
                    <a:pt x="69" y="48"/>
                    <a:pt x="69" y="48"/>
                  </a:cubicBezTo>
                  <a:cubicBezTo>
                    <a:pt x="53" y="61"/>
                    <a:pt x="53" y="61"/>
                    <a:pt x="53" y="61"/>
                  </a:cubicBezTo>
                  <a:cubicBezTo>
                    <a:pt x="41" y="53"/>
                    <a:pt x="41" y="53"/>
                    <a:pt x="41" y="53"/>
                  </a:cubicBezTo>
                  <a:cubicBezTo>
                    <a:pt x="41" y="65"/>
                    <a:pt x="41" y="65"/>
                    <a:pt x="41" y="65"/>
                  </a:cubicBezTo>
                  <a:cubicBezTo>
                    <a:pt x="37" y="100"/>
                    <a:pt x="37" y="100"/>
                    <a:pt x="37" y="100"/>
                  </a:cubicBezTo>
                  <a:cubicBezTo>
                    <a:pt x="30" y="100"/>
                    <a:pt x="30" y="100"/>
                    <a:pt x="30" y="100"/>
                  </a:cubicBezTo>
                  <a:cubicBezTo>
                    <a:pt x="30" y="68"/>
                    <a:pt x="30" y="68"/>
                    <a:pt x="30" y="68"/>
                  </a:cubicBezTo>
                  <a:cubicBezTo>
                    <a:pt x="27" y="68"/>
                    <a:pt x="27" y="68"/>
                    <a:pt x="27" y="68"/>
                  </a:cubicBezTo>
                  <a:cubicBezTo>
                    <a:pt x="20" y="100"/>
                    <a:pt x="20" y="100"/>
                    <a:pt x="20" y="100"/>
                  </a:cubicBezTo>
                  <a:cubicBezTo>
                    <a:pt x="14" y="100"/>
                    <a:pt x="14" y="100"/>
                    <a:pt x="14" y="100"/>
                  </a:cubicBezTo>
                  <a:cubicBezTo>
                    <a:pt x="16" y="65"/>
                    <a:pt x="16" y="65"/>
                    <a:pt x="16" y="65"/>
                  </a:cubicBezTo>
                  <a:cubicBezTo>
                    <a:pt x="16" y="49"/>
                    <a:pt x="16" y="49"/>
                    <a:pt x="16" y="49"/>
                  </a:cubicBezTo>
                  <a:cubicBezTo>
                    <a:pt x="7" y="60"/>
                    <a:pt x="7" y="60"/>
                    <a:pt x="7" y="60"/>
                  </a:cubicBezTo>
                  <a:cubicBezTo>
                    <a:pt x="7" y="65"/>
                    <a:pt x="7" y="65"/>
                    <a:pt x="7" y="65"/>
                  </a:cubicBezTo>
                  <a:cubicBezTo>
                    <a:pt x="10" y="65"/>
                    <a:pt x="10" y="65"/>
                    <a:pt x="10" y="65"/>
                  </a:cubicBezTo>
                  <a:cubicBezTo>
                    <a:pt x="10" y="89"/>
                    <a:pt x="10" y="89"/>
                    <a:pt x="10" y="89"/>
                  </a:cubicBezTo>
                  <a:cubicBezTo>
                    <a:pt x="0" y="89"/>
                    <a:pt x="0" y="89"/>
                    <a:pt x="0" y="89"/>
                  </a:cubicBezTo>
                  <a:cubicBezTo>
                    <a:pt x="0" y="65"/>
                    <a:pt x="0" y="65"/>
                    <a:pt x="0" y="65"/>
                  </a:cubicBezTo>
                  <a:cubicBezTo>
                    <a:pt x="3" y="65"/>
                    <a:pt x="3" y="65"/>
                    <a:pt x="3" y="65"/>
                  </a:cubicBezTo>
                  <a:cubicBezTo>
                    <a:pt x="3" y="60"/>
                    <a:pt x="3" y="60"/>
                    <a:pt x="3" y="60"/>
                  </a:cubicBezTo>
                  <a:cubicBezTo>
                    <a:pt x="1" y="59"/>
                    <a:pt x="1" y="59"/>
                    <a:pt x="1" y="59"/>
                  </a:cubicBezTo>
                  <a:cubicBezTo>
                    <a:pt x="15" y="30"/>
                    <a:pt x="15" y="30"/>
                    <a:pt x="15" y="30"/>
                  </a:cubicBezTo>
                  <a:close/>
                  <a:moveTo>
                    <a:pt x="86" y="4"/>
                  </a:moveTo>
                  <a:cubicBezTo>
                    <a:pt x="80" y="0"/>
                    <a:pt x="73" y="2"/>
                    <a:pt x="70" y="8"/>
                  </a:cubicBezTo>
                  <a:cubicBezTo>
                    <a:pt x="67" y="13"/>
                    <a:pt x="68" y="20"/>
                    <a:pt x="74" y="24"/>
                  </a:cubicBezTo>
                  <a:cubicBezTo>
                    <a:pt x="79" y="27"/>
                    <a:pt x="87" y="25"/>
                    <a:pt x="90" y="20"/>
                  </a:cubicBezTo>
                  <a:cubicBezTo>
                    <a:pt x="93" y="14"/>
                    <a:pt x="91" y="7"/>
                    <a:pt x="86" y="4"/>
                  </a:cubicBezTo>
                  <a:close/>
                  <a:moveTo>
                    <a:pt x="22" y="4"/>
                  </a:moveTo>
                  <a:cubicBezTo>
                    <a:pt x="28" y="0"/>
                    <a:pt x="35" y="2"/>
                    <a:pt x="38" y="8"/>
                  </a:cubicBezTo>
                  <a:cubicBezTo>
                    <a:pt x="41" y="13"/>
                    <a:pt x="40" y="20"/>
                    <a:pt x="34" y="24"/>
                  </a:cubicBezTo>
                  <a:cubicBezTo>
                    <a:pt x="29" y="27"/>
                    <a:pt x="21" y="25"/>
                    <a:pt x="18" y="20"/>
                  </a:cubicBezTo>
                  <a:cubicBezTo>
                    <a:pt x="15" y="14"/>
                    <a:pt x="17" y="7"/>
                    <a:pt x="22" y="4"/>
                  </a:cubicBezTo>
                  <a:close/>
                </a:path>
              </a:pathLst>
            </a:custGeom>
            <a:solidFill>
              <a:schemeClr val="accent2"/>
            </a:solidFill>
            <a:ln>
              <a:noFill/>
            </a:ln>
            <a:extLst/>
          </p:spPr>
          <p:txBody>
            <a:bodyPr anchor="ct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1128238"/>
              <a:endParaRPr lang="zh-CN" altLang="en-US" sz="2200">
                <a:solidFill>
                  <a:prstClr val="black"/>
                </a:solidFill>
              </a:endParaRPr>
            </a:p>
          </p:txBody>
        </p:sp>
      </p:grpSp>
      <p:grpSp>
        <p:nvGrpSpPr>
          <p:cNvPr id="160" name="组合 159"/>
          <p:cNvGrpSpPr/>
          <p:nvPr/>
        </p:nvGrpSpPr>
        <p:grpSpPr>
          <a:xfrm>
            <a:off x="5121050" y="972943"/>
            <a:ext cx="775110" cy="526524"/>
            <a:chOff x="5562678" y="997502"/>
            <a:chExt cx="775217" cy="526419"/>
          </a:xfrm>
        </p:grpSpPr>
        <p:sp>
          <p:nvSpPr>
            <p:cNvPr id="161" name="TextBox 160"/>
            <p:cNvSpPr txBox="1"/>
            <p:nvPr/>
          </p:nvSpPr>
          <p:spPr>
            <a:xfrm>
              <a:off x="5562678" y="1262363"/>
              <a:ext cx="775217" cy="261558"/>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企业用户</a:t>
              </a:r>
            </a:p>
          </p:txBody>
        </p:sp>
        <p:sp>
          <p:nvSpPr>
            <p:cNvPr id="162" name="KSO_Shape"/>
            <p:cNvSpPr>
              <a:spLocks/>
            </p:cNvSpPr>
            <p:nvPr/>
          </p:nvSpPr>
          <p:spPr bwMode="auto">
            <a:xfrm>
              <a:off x="5744359" y="997502"/>
              <a:ext cx="396000" cy="288000"/>
            </a:xfrm>
            <a:custGeom>
              <a:avLst/>
              <a:gdLst>
                <a:gd name="T0" fmla="*/ 2881614 w 3362326"/>
                <a:gd name="T1" fmla="*/ 2245619 h 2424113"/>
                <a:gd name="T2" fmla="*/ 3207949 w 3362326"/>
                <a:gd name="T3" fmla="*/ 953766 h 2424113"/>
                <a:gd name="T4" fmla="*/ 3300702 w 3362326"/>
                <a:gd name="T5" fmla="*/ 1054704 h 2424113"/>
                <a:gd name="T6" fmla="*/ 3357879 w 3362326"/>
                <a:gd name="T7" fmla="*/ 1578442 h 2424113"/>
                <a:gd name="T8" fmla="*/ 2754348 w 3362326"/>
                <a:gd name="T9" fmla="*/ 1274991 h 2424113"/>
                <a:gd name="T10" fmla="*/ 2862031 w 3362326"/>
                <a:gd name="T11" fmla="*/ 1038516 h 2424113"/>
                <a:gd name="T12" fmla="*/ 2811207 w 3362326"/>
                <a:gd name="T13" fmla="*/ 1366725 h 2424113"/>
                <a:gd name="T14" fmla="*/ 3041820 w 3362326"/>
                <a:gd name="T15" fmla="*/ 999791 h 2424113"/>
                <a:gd name="T16" fmla="*/ 3170149 w 3362326"/>
                <a:gd name="T17" fmla="*/ 942974 h 2424113"/>
                <a:gd name="T18" fmla="*/ 296683 w 3362326"/>
                <a:gd name="T19" fmla="*/ 978524 h 2424113"/>
                <a:gd name="T20" fmla="*/ 498389 w 3362326"/>
                <a:gd name="T21" fmla="*/ 1265469 h 2424113"/>
                <a:gd name="T22" fmla="*/ 488542 w 3362326"/>
                <a:gd name="T23" fmla="*/ 1028041 h 2424113"/>
                <a:gd name="T24" fmla="*/ 582566 w 3362326"/>
                <a:gd name="T25" fmla="*/ 1187067 h 2424113"/>
                <a:gd name="T26" fmla="*/ 319871 w 3362326"/>
                <a:gd name="T27" fmla="*/ 2147887 h 2424113"/>
                <a:gd name="T28" fmla="*/ 37800 w 3362326"/>
                <a:gd name="T29" fmla="*/ 1105808 h 2424113"/>
                <a:gd name="T30" fmla="*/ 124836 w 3362326"/>
                <a:gd name="T31" fmla="*/ 975985 h 2424113"/>
                <a:gd name="T32" fmla="*/ 1545327 w 3362326"/>
                <a:gd name="T33" fmla="*/ 746198 h 2424113"/>
                <a:gd name="T34" fmla="*/ 1656547 w 3362326"/>
                <a:gd name="T35" fmla="*/ 809752 h 2424113"/>
                <a:gd name="T36" fmla="*/ 1802720 w 3362326"/>
                <a:gd name="T37" fmla="*/ 881250 h 2424113"/>
                <a:gd name="T38" fmla="*/ 1889154 w 3362326"/>
                <a:gd name="T39" fmla="*/ 667392 h 2424113"/>
                <a:gd name="T40" fmla="*/ 2073778 w 3362326"/>
                <a:gd name="T41" fmla="*/ 739843 h 2424113"/>
                <a:gd name="T42" fmla="*/ 2280963 w 3362326"/>
                <a:gd name="T43" fmla="*/ 997553 h 2424113"/>
                <a:gd name="T44" fmla="*/ 2456054 w 3362326"/>
                <a:gd name="T45" fmla="*/ 821509 h 2424113"/>
                <a:gd name="T46" fmla="*/ 2536132 w 3362326"/>
                <a:gd name="T47" fmla="*/ 819603 h 2424113"/>
                <a:gd name="T48" fmla="*/ 2596190 w 3362326"/>
                <a:gd name="T49" fmla="*/ 876801 h 2424113"/>
                <a:gd name="T50" fmla="*/ 2598415 w 3362326"/>
                <a:gd name="T51" fmla="*/ 956879 h 2424113"/>
                <a:gd name="T52" fmla="*/ 2382332 w 3362326"/>
                <a:gd name="T53" fmla="*/ 1195206 h 2424113"/>
                <a:gd name="T54" fmla="*/ 2241242 w 3362326"/>
                <a:gd name="T55" fmla="*/ 1268610 h 2424113"/>
                <a:gd name="T56" fmla="*/ 2118265 w 3362326"/>
                <a:gd name="T57" fmla="*/ 1192028 h 2424113"/>
                <a:gd name="T58" fmla="*/ 1363246 w 3362326"/>
                <a:gd name="T59" fmla="*/ 1018526 h 2424113"/>
                <a:gd name="T60" fmla="*/ 1307636 w 3362326"/>
                <a:gd name="T61" fmla="*/ 1409700 h 2424113"/>
                <a:gd name="T62" fmla="*/ 1157013 w 3362326"/>
                <a:gd name="T63" fmla="*/ 999778 h 2424113"/>
                <a:gd name="T64" fmla="*/ 1245989 w 3362326"/>
                <a:gd name="T65" fmla="*/ 780199 h 2424113"/>
                <a:gd name="T66" fmla="*/ 1499569 w 3362326"/>
                <a:gd name="T67" fmla="*/ 668027 h 2424113"/>
                <a:gd name="T68" fmla="*/ 3142462 w 3362326"/>
                <a:gd name="T69" fmla="*/ 282872 h 2424113"/>
                <a:gd name="T70" fmla="*/ 3244523 w 3362326"/>
                <a:gd name="T71" fmla="*/ 440586 h 2424113"/>
                <a:gd name="T72" fmla="*/ 3210503 w 3362326"/>
                <a:gd name="T73" fmla="*/ 656690 h 2424113"/>
                <a:gd name="T74" fmla="*/ 3038811 w 3362326"/>
                <a:gd name="T75" fmla="*/ 831222 h 2424113"/>
                <a:gd name="T76" fmla="*/ 2904319 w 3362326"/>
                <a:gd name="T77" fmla="*/ 826780 h 2424113"/>
                <a:gd name="T78" fmla="*/ 2817519 w 3362326"/>
                <a:gd name="T79" fmla="*/ 691913 h 2424113"/>
                <a:gd name="T80" fmla="*/ 2807981 w 3362326"/>
                <a:gd name="T81" fmla="*/ 429797 h 2424113"/>
                <a:gd name="T82" fmla="*/ 2910678 w 3362326"/>
                <a:gd name="T83" fmla="*/ 280651 h 2424113"/>
                <a:gd name="T84" fmla="*/ 375153 w 3362326"/>
                <a:gd name="T85" fmla="*/ 248918 h 2424113"/>
                <a:gd name="T86" fmla="*/ 514634 w 3362326"/>
                <a:gd name="T87" fmla="*/ 342213 h 2424113"/>
                <a:gd name="T88" fmla="*/ 561340 w 3362326"/>
                <a:gd name="T89" fmla="*/ 566885 h 2424113"/>
                <a:gd name="T90" fmla="*/ 510821 w 3362326"/>
                <a:gd name="T91" fmla="*/ 773785 h 2424113"/>
                <a:gd name="T92" fmla="*/ 418682 w 3362326"/>
                <a:gd name="T93" fmla="*/ 842646 h 2424113"/>
                <a:gd name="T94" fmla="*/ 241709 w 3362326"/>
                <a:gd name="T95" fmla="*/ 778862 h 2424113"/>
                <a:gd name="T96" fmla="*/ 117162 w 3362326"/>
                <a:gd name="T97" fmla="*/ 551970 h 2424113"/>
                <a:gd name="T98" fmla="*/ 148299 w 3362326"/>
                <a:gd name="T99" fmla="*/ 359984 h 2424113"/>
                <a:gd name="T100" fmla="*/ 297311 w 3362326"/>
                <a:gd name="T101" fmla="*/ 250822 h 2424113"/>
                <a:gd name="T102" fmla="*/ 1834594 w 3362326"/>
                <a:gd name="T103" fmla="*/ 43475 h 2424113"/>
                <a:gd name="T104" fmla="*/ 1934457 w 3362326"/>
                <a:gd name="T105" fmla="*/ 205318 h 2424113"/>
                <a:gd name="T106" fmla="*/ 1973258 w 3362326"/>
                <a:gd name="T107" fmla="*/ 288461 h 2424113"/>
                <a:gd name="T108" fmla="*/ 1942726 w 3362326"/>
                <a:gd name="T109" fmla="*/ 390961 h 2424113"/>
                <a:gd name="T110" fmla="*/ 1864808 w 3362326"/>
                <a:gd name="T111" fmla="*/ 532812 h 2424113"/>
                <a:gd name="T112" fmla="*/ 1729325 w 3362326"/>
                <a:gd name="T113" fmla="*/ 622301 h 2424113"/>
                <a:gd name="T114" fmla="*/ 1571262 w 3362326"/>
                <a:gd name="T115" fmla="*/ 579778 h 2424113"/>
                <a:gd name="T116" fmla="*/ 1478714 w 3362326"/>
                <a:gd name="T117" fmla="*/ 436341 h 2424113"/>
                <a:gd name="T118" fmla="*/ 1416379 w 3362326"/>
                <a:gd name="T119" fmla="*/ 348438 h 2424113"/>
                <a:gd name="T120" fmla="*/ 1429418 w 3362326"/>
                <a:gd name="T121" fmla="*/ 264978 h 2424113"/>
                <a:gd name="T122" fmla="*/ 1483484 w 3362326"/>
                <a:gd name="T123" fmla="*/ 132965 h 2424113"/>
                <a:gd name="T124" fmla="*/ 1621829 w 3362326"/>
                <a:gd name="T125" fmla="*/ 11107 h 2424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62326" h="2424113">
                  <a:moveTo>
                    <a:pt x="860805" y="1460500"/>
                  </a:moveTo>
                  <a:lnTo>
                    <a:pt x="965275" y="1460500"/>
                  </a:lnTo>
                  <a:lnTo>
                    <a:pt x="961464" y="1465582"/>
                  </a:lnTo>
                  <a:lnTo>
                    <a:pt x="957654" y="1470664"/>
                  </a:lnTo>
                  <a:lnTo>
                    <a:pt x="953843" y="1476380"/>
                  </a:lnTo>
                  <a:lnTo>
                    <a:pt x="949715" y="1482415"/>
                  </a:lnTo>
                  <a:lnTo>
                    <a:pt x="483570" y="2244666"/>
                  </a:lnTo>
                  <a:lnTo>
                    <a:pt x="483570" y="2248795"/>
                  </a:lnTo>
                  <a:lnTo>
                    <a:pt x="483570" y="2251971"/>
                  </a:lnTo>
                  <a:lnTo>
                    <a:pt x="483888" y="2255147"/>
                  </a:lnTo>
                  <a:lnTo>
                    <a:pt x="484205" y="2257371"/>
                  </a:lnTo>
                  <a:lnTo>
                    <a:pt x="2880661" y="2259594"/>
                  </a:lnTo>
                  <a:lnTo>
                    <a:pt x="2880978" y="2256735"/>
                  </a:lnTo>
                  <a:lnTo>
                    <a:pt x="2881614" y="2253877"/>
                  </a:lnTo>
                  <a:lnTo>
                    <a:pt x="2881931" y="2250066"/>
                  </a:lnTo>
                  <a:lnTo>
                    <a:pt x="2881614" y="2245619"/>
                  </a:lnTo>
                  <a:lnTo>
                    <a:pt x="2422137" y="1485273"/>
                  </a:lnTo>
                  <a:lnTo>
                    <a:pt x="2411023" y="1471934"/>
                  </a:lnTo>
                  <a:lnTo>
                    <a:pt x="2401179" y="1460500"/>
                  </a:lnTo>
                  <a:lnTo>
                    <a:pt x="2509460" y="1460500"/>
                  </a:lnTo>
                  <a:lnTo>
                    <a:pt x="3024188" y="2273251"/>
                  </a:lnTo>
                  <a:lnTo>
                    <a:pt x="3024188" y="2423478"/>
                  </a:lnTo>
                  <a:lnTo>
                    <a:pt x="3021648" y="2424113"/>
                  </a:lnTo>
                  <a:lnTo>
                    <a:pt x="3018472" y="2424113"/>
                  </a:lnTo>
                  <a:lnTo>
                    <a:pt x="345441" y="2421890"/>
                  </a:lnTo>
                  <a:lnTo>
                    <a:pt x="341948" y="2421572"/>
                  </a:lnTo>
                  <a:lnTo>
                    <a:pt x="338138" y="2421255"/>
                  </a:lnTo>
                  <a:lnTo>
                    <a:pt x="338138" y="2277062"/>
                  </a:lnTo>
                  <a:lnTo>
                    <a:pt x="860805" y="1460500"/>
                  </a:lnTo>
                  <a:close/>
                  <a:moveTo>
                    <a:pt x="3185714" y="941387"/>
                  </a:moveTo>
                  <a:lnTo>
                    <a:pt x="3196514" y="947100"/>
                  </a:lnTo>
                  <a:lnTo>
                    <a:pt x="3207949" y="953766"/>
                  </a:lnTo>
                  <a:lnTo>
                    <a:pt x="3213667" y="957575"/>
                  </a:lnTo>
                  <a:lnTo>
                    <a:pt x="3219702" y="962019"/>
                  </a:lnTo>
                  <a:lnTo>
                    <a:pt x="3225420" y="966145"/>
                  </a:lnTo>
                  <a:lnTo>
                    <a:pt x="3231455" y="970906"/>
                  </a:lnTo>
                  <a:lnTo>
                    <a:pt x="3237490" y="975985"/>
                  </a:lnTo>
                  <a:lnTo>
                    <a:pt x="3243526" y="981699"/>
                  </a:lnTo>
                  <a:lnTo>
                    <a:pt x="3249243" y="987095"/>
                  </a:lnTo>
                  <a:lnTo>
                    <a:pt x="3255279" y="993443"/>
                  </a:lnTo>
                  <a:lnTo>
                    <a:pt x="3261314" y="999791"/>
                  </a:lnTo>
                  <a:lnTo>
                    <a:pt x="3267032" y="1006457"/>
                  </a:lnTo>
                  <a:lnTo>
                    <a:pt x="3273067" y="1014075"/>
                  </a:lnTo>
                  <a:lnTo>
                    <a:pt x="3278785" y="1021376"/>
                  </a:lnTo>
                  <a:lnTo>
                    <a:pt x="3284185" y="1029311"/>
                  </a:lnTo>
                  <a:lnTo>
                    <a:pt x="3289902" y="1037247"/>
                  </a:lnTo>
                  <a:lnTo>
                    <a:pt x="3295302" y="1045817"/>
                  </a:lnTo>
                  <a:lnTo>
                    <a:pt x="3300702" y="1054704"/>
                  </a:lnTo>
                  <a:lnTo>
                    <a:pt x="3305785" y="1064544"/>
                  </a:lnTo>
                  <a:lnTo>
                    <a:pt x="3310549" y="1074067"/>
                  </a:lnTo>
                  <a:lnTo>
                    <a:pt x="3315632" y="1084224"/>
                  </a:lnTo>
                  <a:lnTo>
                    <a:pt x="3320079" y="1094699"/>
                  </a:lnTo>
                  <a:lnTo>
                    <a:pt x="3324526" y="1105808"/>
                  </a:lnTo>
                  <a:lnTo>
                    <a:pt x="3328655" y="1116918"/>
                  </a:lnTo>
                  <a:lnTo>
                    <a:pt x="3332467" y="1128662"/>
                  </a:lnTo>
                  <a:lnTo>
                    <a:pt x="3335961" y="1140724"/>
                  </a:lnTo>
                  <a:lnTo>
                    <a:pt x="3339138" y="1153104"/>
                  </a:lnTo>
                  <a:lnTo>
                    <a:pt x="3342632" y="1166118"/>
                  </a:lnTo>
                  <a:lnTo>
                    <a:pt x="3345173" y="1179767"/>
                  </a:lnTo>
                  <a:lnTo>
                    <a:pt x="3347714" y="1193415"/>
                  </a:lnTo>
                  <a:lnTo>
                    <a:pt x="3350573" y="1282609"/>
                  </a:lnTo>
                  <a:lnTo>
                    <a:pt x="3353432" y="1374343"/>
                  </a:lnTo>
                  <a:lnTo>
                    <a:pt x="3355655" y="1472425"/>
                  </a:lnTo>
                  <a:lnTo>
                    <a:pt x="3357879" y="1578442"/>
                  </a:lnTo>
                  <a:lnTo>
                    <a:pt x="3359785" y="1696204"/>
                  </a:lnTo>
                  <a:lnTo>
                    <a:pt x="3361055" y="1828884"/>
                  </a:lnTo>
                  <a:lnTo>
                    <a:pt x="3362008" y="1978387"/>
                  </a:lnTo>
                  <a:lnTo>
                    <a:pt x="3362326" y="2147887"/>
                  </a:lnTo>
                  <a:lnTo>
                    <a:pt x="3042772" y="2147887"/>
                  </a:lnTo>
                  <a:lnTo>
                    <a:pt x="2678113" y="1585108"/>
                  </a:lnTo>
                  <a:lnTo>
                    <a:pt x="2686689" y="1540670"/>
                  </a:lnTo>
                  <a:lnTo>
                    <a:pt x="2694313" y="1501627"/>
                  </a:lnTo>
                  <a:lnTo>
                    <a:pt x="2701937" y="1466711"/>
                  </a:lnTo>
                  <a:lnTo>
                    <a:pt x="2708607" y="1436556"/>
                  </a:lnTo>
                  <a:lnTo>
                    <a:pt x="2715278" y="1409576"/>
                  </a:lnTo>
                  <a:lnTo>
                    <a:pt x="2720995" y="1385770"/>
                  </a:lnTo>
                  <a:lnTo>
                    <a:pt x="2727031" y="1364186"/>
                  </a:lnTo>
                  <a:lnTo>
                    <a:pt x="2732748" y="1344823"/>
                  </a:lnTo>
                  <a:lnTo>
                    <a:pt x="2743548" y="1309272"/>
                  </a:lnTo>
                  <a:lnTo>
                    <a:pt x="2754348" y="1274991"/>
                  </a:lnTo>
                  <a:lnTo>
                    <a:pt x="2759748" y="1256581"/>
                  </a:lnTo>
                  <a:lnTo>
                    <a:pt x="2765784" y="1237219"/>
                  </a:lnTo>
                  <a:lnTo>
                    <a:pt x="2771819" y="1215635"/>
                  </a:lnTo>
                  <a:lnTo>
                    <a:pt x="2778490" y="1191511"/>
                  </a:lnTo>
                  <a:lnTo>
                    <a:pt x="2779760" y="1187067"/>
                  </a:lnTo>
                  <a:lnTo>
                    <a:pt x="2784843" y="1174370"/>
                  </a:lnTo>
                  <a:lnTo>
                    <a:pt x="2792466" y="1155960"/>
                  </a:lnTo>
                  <a:lnTo>
                    <a:pt x="2797866" y="1144851"/>
                  </a:lnTo>
                  <a:lnTo>
                    <a:pt x="2803266" y="1132789"/>
                  </a:lnTo>
                  <a:lnTo>
                    <a:pt x="2809619" y="1119775"/>
                  </a:lnTo>
                  <a:lnTo>
                    <a:pt x="2816607" y="1106443"/>
                  </a:lnTo>
                  <a:lnTo>
                    <a:pt x="2824549" y="1092794"/>
                  </a:lnTo>
                  <a:lnTo>
                    <a:pt x="2833125" y="1078828"/>
                  </a:lnTo>
                  <a:lnTo>
                    <a:pt x="2842019" y="1065179"/>
                  </a:lnTo>
                  <a:lnTo>
                    <a:pt x="2851549" y="1051530"/>
                  </a:lnTo>
                  <a:lnTo>
                    <a:pt x="2862031" y="1038516"/>
                  </a:lnTo>
                  <a:lnTo>
                    <a:pt x="2867113" y="1032168"/>
                  </a:lnTo>
                  <a:lnTo>
                    <a:pt x="2872831" y="1025820"/>
                  </a:lnTo>
                  <a:lnTo>
                    <a:pt x="2873149" y="1025820"/>
                  </a:lnTo>
                  <a:lnTo>
                    <a:pt x="2873466" y="1025820"/>
                  </a:lnTo>
                  <a:lnTo>
                    <a:pt x="2873784" y="1028041"/>
                  </a:lnTo>
                  <a:lnTo>
                    <a:pt x="2873466" y="1032168"/>
                  </a:lnTo>
                  <a:lnTo>
                    <a:pt x="2873149" y="1037881"/>
                  </a:lnTo>
                  <a:lnTo>
                    <a:pt x="2870607" y="1054387"/>
                  </a:lnTo>
                  <a:lnTo>
                    <a:pt x="2866796" y="1076289"/>
                  </a:lnTo>
                  <a:lnTo>
                    <a:pt x="2856313" y="1132471"/>
                  </a:lnTo>
                  <a:lnTo>
                    <a:pt x="2843925" y="1197859"/>
                  </a:lnTo>
                  <a:lnTo>
                    <a:pt x="2819784" y="1318160"/>
                  </a:lnTo>
                  <a:lnTo>
                    <a:pt x="2815654" y="1340062"/>
                  </a:lnTo>
                  <a:lnTo>
                    <a:pt x="2812478" y="1355933"/>
                  </a:lnTo>
                  <a:lnTo>
                    <a:pt x="2811525" y="1365455"/>
                  </a:lnTo>
                  <a:lnTo>
                    <a:pt x="2811207" y="1366725"/>
                  </a:lnTo>
                  <a:lnTo>
                    <a:pt x="2811525" y="1367042"/>
                  </a:lnTo>
                  <a:lnTo>
                    <a:pt x="2811843" y="1366407"/>
                  </a:lnTo>
                  <a:lnTo>
                    <a:pt x="2828678" y="1332761"/>
                  </a:lnTo>
                  <a:lnTo>
                    <a:pt x="2846149" y="1298798"/>
                  </a:lnTo>
                  <a:lnTo>
                    <a:pt x="2864255" y="1265469"/>
                  </a:lnTo>
                  <a:lnTo>
                    <a:pt x="2882360" y="1232775"/>
                  </a:lnTo>
                  <a:lnTo>
                    <a:pt x="2901419" y="1200716"/>
                  </a:lnTo>
                  <a:lnTo>
                    <a:pt x="2920160" y="1169927"/>
                  </a:lnTo>
                  <a:lnTo>
                    <a:pt x="2938584" y="1140089"/>
                  </a:lnTo>
                  <a:lnTo>
                    <a:pt x="2957325" y="1112792"/>
                  </a:lnTo>
                  <a:lnTo>
                    <a:pt x="2974796" y="1086764"/>
                  </a:lnTo>
                  <a:lnTo>
                    <a:pt x="2991314" y="1062957"/>
                  </a:lnTo>
                  <a:lnTo>
                    <a:pt x="3007514" y="1041373"/>
                  </a:lnTo>
                  <a:lnTo>
                    <a:pt x="3022125" y="1022963"/>
                  </a:lnTo>
                  <a:lnTo>
                    <a:pt x="3035467" y="1006775"/>
                  </a:lnTo>
                  <a:lnTo>
                    <a:pt x="3041820" y="999791"/>
                  </a:lnTo>
                  <a:lnTo>
                    <a:pt x="3047537" y="993760"/>
                  </a:lnTo>
                  <a:lnTo>
                    <a:pt x="3052620" y="988682"/>
                  </a:lnTo>
                  <a:lnTo>
                    <a:pt x="3057384" y="984555"/>
                  </a:lnTo>
                  <a:lnTo>
                    <a:pt x="3062149" y="981381"/>
                  </a:lnTo>
                  <a:lnTo>
                    <a:pt x="3065643" y="978524"/>
                  </a:lnTo>
                  <a:lnTo>
                    <a:pt x="3079937" y="971224"/>
                  </a:lnTo>
                  <a:lnTo>
                    <a:pt x="3094549" y="964241"/>
                  </a:lnTo>
                  <a:lnTo>
                    <a:pt x="3109161" y="958210"/>
                  </a:lnTo>
                  <a:lnTo>
                    <a:pt x="3116784" y="955353"/>
                  </a:lnTo>
                  <a:lnTo>
                    <a:pt x="3124408" y="953131"/>
                  </a:lnTo>
                  <a:lnTo>
                    <a:pt x="3132031" y="950909"/>
                  </a:lnTo>
                  <a:lnTo>
                    <a:pt x="3139337" y="948687"/>
                  </a:lnTo>
                  <a:lnTo>
                    <a:pt x="3146961" y="946783"/>
                  </a:lnTo>
                  <a:lnTo>
                    <a:pt x="3154902" y="945196"/>
                  </a:lnTo>
                  <a:lnTo>
                    <a:pt x="3162208" y="943609"/>
                  </a:lnTo>
                  <a:lnTo>
                    <a:pt x="3170149" y="942974"/>
                  </a:lnTo>
                  <a:lnTo>
                    <a:pt x="3178090" y="942339"/>
                  </a:lnTo>
                  <a:lnTo>
                    <a:pt x="3185714" y="941387"/>
                  </a:lnTo>
                  <a:close/>
                  <a:moveTo>
                    <a:pt x="176612" y="941387"/>
                  </a:moveTo>
                  <a:lnTo>
                    <a:pt x="184236" y="942339"/>
                  </a:lnTo>
                  <a:lnTo>
                    <a:pt x="192177" y="942974"/>
                  </a:lnTo>
                  <a:lnTo>
                    <a:pt x="200118" y="943609"/>
                  </a:lnTo>
                  <a:lnTo>
                    <a:pt x="207742" y="945196"/>
                  </a:lnTo>
                  <a:lnTo>
                    <a:pt x="215047" y="946783"/>
                  </a:lnTo>
                  <a:lnTo>
                    <a:pt x="222989" y="948687"/>
                  </a:lnTo>
                  <a:lnTo>
                    <a:pt x="230295" y="950909"/>
                  </a:lnTo>
                  <a:lnTo>
                    <a:pt x="238236" y="953131"/>
                  </a:lnTo>
                  <a:lnTo>
                    <a:pt x="245542" y="955353"/>
                  </a:lnTo>
                  <a:lnTo>
                    <a:pt x="253165" y="958210"/>
                  </a:lnTo>
                  <a:lnTo>
                    <a:pt x="268095" y="964241"/>
                  </a:lnTo>
                  <a:lnTo>
                    <a:pt x="282389" y="971224"/>
                  </a:lnTo>
                  <a:lnTo>
                    <a:pt x="296683" y="978524"/>
                  </a:lnTo>
                  <a:lnTo>
                    <a:pt x="300812" y="981381"/>
                  </a:lnTo>
                  <a:lnTo>
                    <a:pt x="304624" y="984555"/>
                  </a:lnTo>
                  <a:lnTo>
                    <a:pt x="309706" y="988682"/>
                  </a:lnTo>
                  <a:lnTo>
                    <a:pt x="314789" y="993760"/>
                  </a:lnTo>
                  <a:lnTo>
                    <a:pt x="320824" y="999791"/>
                  </a:lnTo>
                  <a:lnTo>
                    <a:pt x="326859" y="1006775"/>
                  </a:lnTo>
                  <a:lnTo>
                    <a:pt x="340201" y="1022963"/>
                  </a:lnTo>
                  <a:lnTo>
                    <a:pt x="354812" y="1041373"/>
                  </a:lnTo>
                  <a:lnTo>
                    <a:pt x="371012" y="1062957"/>
                  </a:lnTo>
                  <a:lnTo>
                    <a:pt x="387530" y="1086764"/>
                  </a:lnTo>
                  <a:lnTo>
                    <a:pt x="405636" y="1112792"/>
                  </a:lnTo>
                  <a:lnTo>
                    <a:pt x="423742" y="1140089"/>
                  </a:lnTo>
                  <a:lnTo>
                    <a:pt x="442166" y="1169927"/>
                  </a:lnTo>
                  <a:lnTo>
                    <a:pt x="460907" y="1200716"/>
                  </a:lnTo>
                  <a:lnTo>
                    <a:pt x="479966" y="1232775"/>
                  </a:lnTo>
                  <a:lnTo>
                    <a:pt x="498389" y="1265469"/>
                  </a:lnTo>
                  <a:lnTo>
                    <a:pt x="516177" y="1298798"/>
                  </a:lnTo>
                  <a:lnTo>
                    <a:pt x="533966" y="1332761"/>
                  </a:lnTo>
                  <a:lnTo>
                    <a:pt x="550801" y="1366407"/>
                  </a:lnTo>
                  <a:lnTo>
                    <a:pt x="550801" y="1367042"/>
                  </a:lnTo>
                  <a:lnTo>
                    <a:pt x="551119" y="1366725"/>
                  </a:lnTo>
                  <a:lnTo>
                    <a:pt x="551119" y="1365455"/>
                  </a:lnTo>
                  <a:lnTo>
                    <a:pt x="549848" y="1355933"/>
                  </a:lnTo>
                  <a:lnTo>
                    <a:pt x="546672" y="1340062"/>
                  </a:lnTo>
                  <a:lnTo>
                    <a:pt x="542542" y="1318160"/>
                  </a:lnTo>
                  <a:lnTo>
                    <a:pt x="519036" y="1197859"/>
                  </a:lnTo>
                  <a:lnTo>
                    <a:pt x="506013" y="1132471"/>
                  </a:lnTo>
                  <a:lnTo>
                    <a:pt x="495530" y="1076289"/>
                  </a:lnTo>
                  <a:lnTo>
                    <a:pt x="491719" y="1054387"/>
                  </a:lnTo>
                  <a:lnTo>
                    <a:pt x="489495" y="1037881"/>
                  </a:lnTo>
                  <a:lnTo>
                    <a:pt x="488860" y="1032168"/>
                  </a:lnTo>
                  <a:lnTo>
                    <a:pt x="488542" y="1028041"/>
                  </a:lnTo>
                  <a:lnTo>
                    <a:pt x="488860" y="1025820"/>
                  </a:lnTo>
                  <a:lnTo>
                    <a:pt x="489177" y="1025820"/>
                  </a:lnTo>
                  <a:lnTo>
                    <a:pt x="489495" y="1025820"/>
                  </a:lnTo>
                  <a:lnTo>
                    <a:pt x="495213" y="1032168"/>
                  </a:lnTo>
                  <a:lnTo>
                    <a:pt x="500295" y="1038516"/>
                  </a:lnTo>
                  <a:lnTo>
                    <a:pt x="510777" y="1051530"/>
                  </a:lnTo>
                  <a:lnTo>
                    <a:pt x="520307" y="1065179"/>
                  </a:lnTo>
                  <a:lnTo>
                    <a:pt x="529201" y="1078828"/>
                  </a:lnTo>
                  <a:lnTo>
                    <a:pt x="537777" y="1092794"/>
                  </a:lnTo>
                  <a:lnTo>
                    <a:pt x="545719" y="1106443"/>
                  </a:lnTo>
                  <a:lnTo>
                    <a:pt x="552707" y="1119775"/>
                  </a:lnTo>
                  <a:lnTo>
                    <a:pt x="559060" y="1132789"/>
                  </a:lnTo>
                  <a:lnTo>
                    <a:pt x="565095" y="1144851"/>
                  </a:lnTo>
                  <a:lnTo>
                    <a:pt x="569860" y="1155960"/>
                  </a:lnTo>
                  <a:lnTo>
                    <a:pt x="577483" y="1174370"/>
                  </a:lnTo>
                  <a:lnTo>
                    <a:pt x="582566" y="1187067"/>
                  </a:lnTo>
                  <a:lnTo>
                    <a:pt x="584154" y="1191511"/>
                  </a:lnTo>
                  <a:lnTo>
                    <a:pt x="590507" y="1215635"/>
                  </a:lnTo>
                  <a:lnTo>
                    <a:pt x="596542" y="1237219"/>
                  </a:lnTo>
                  <a:lnTo>
                    <a:pt x="602578" y="1256581"/>
                  </a:lnTo>
                  <a:lnTo>
                    <a:pt x="607978" y="1274991"/>
                  </a:lnTo>
                  <a:lnTo>
                    <a:pt x="618778" y="1309272"/>
                  </a:lnTo>
                  <a:lnTo>
                    <a:pt x="629895" y="1344823"/>
                  </a:lnTo>
                  <a:lnTo>
                    <a:pt x="635613" y="1364186"/>
                  </a:lnTo>
                  <a:lnTo>
                    <a:pt x="641013" y="1385770"/>
                  </a:lnTo>
                  <a:lnTo>
                    <a:pt x="647366" y="1409576"/>
                  </a:lnTo>
                  <a:lnTo>
                    <a:pt x="653719" y="1436556"/>
                  </a:lnTo>
                  <a:lnTo>
                    <a:pt x="660389" y="1466711"/>
                  </a:lnTo>
                  <a:lnTo>
                    <a:pt x="668013" y="1501627"/>
                  </a:lnTo>
                  <a:lnTo>
                    <a:pt x="675636" y="1540670"/>
                  </a:lnTo>
                  <a:lnTo>
                    <a:pt x="684213" y="1585108"/>
                  </a:lnTo>
                  <a:lnTo>
                    <a:pt x="319871" y="2147887"/>
                  </a:lnTo>
                  <a:lnTo>
                    <a:pt x="0" y="2147887"/>
                  </a:lnTo>
                  <a:lnTo>
                    <a:pt x="318" y="1978387"/>
                  </a:lnTo>
                  <a:lnTo>
                    <a:pt x="953" y="1828884"/>
                  </a:lnTo>
                  <a:lnTo>
                    <a:pt x="2541" y="1696204"/>
                  </a:lnTo>
                  <a:lnTo>
                    <a:pt x="4447" y="1578442"/>
                  </a:lnTo>
                  <a:lnTo>
                    <a:pt x="6671" y="1472425"/>
                  </a:lnTo>
                  <a:lnTo>
                    <a:pt x="8894" y="1374343"/>
                  </a:lnTo>
                  <a:lnTo>
                    <a:pt x="11753" y="1282609"/>
                  </a:lnTo>
                  <a:lnTo>
                    <a:pt x="14612" y="1193415"/>
                  </a:lnTo>
                  <a:lnTo>
                    <a:pt x="17153" y="1179767"/>
                  </a:lnTo>
                  <a:lnTo>
                    <a:pt x="19694" y="1166118"/>
                  </a:lnTo>
                  <a:lnTo>
                    <a:pt x="23188" y="1153104"/>
                  </a:lnTo>
                  <a:lnTo>
                    <a:pt x="26365" y="1140724"/>
                  </a:lnTo>
                  <a:lnTo>
                    <a:pt x="29859" y="1128662"/>
                  </a:lnTo>
                  <a:lnTo>
                    <a:pt x="33671" y="1116918"/>
                  </a:lnTo>
                  <a:lnTo>
                    <a:pt x="37800" y="1105808"/>
                  </a:lnTo>
                  <a:lnTo>
                    <a:pt x="42247" y="1094699"/>
                  </a:lnTo>
                  <a:lnTo>
                    <a:pt x="46694" y="1084224"/>
                  </a:lnTo>
                  <a:lnTo>
                    <a:pt x="51777" y="1074067"/>
                  </a:lnTo>
                  <a:lnTo>
                    <a:pt x="56541" y="1064544"/>
                  </a:lnTo>
                  <a:lnTo>
                    <a:pt x="61624" y="1054704"/>
                  </a:lnTo>
                  <a:lnTo>
                    <a:pt x="67024" y="1045817"/>
                  </a:lnTo>
                  <a:lnTo>
                    <a:pt x="72424" y="1037247"/>
                  </a:lnTo>
                  <a:lnTo>
                    <a:pt x="78141" y="1029311"/>
                  </a:lnTo>
                  <a:lnTo>
                    <a:pt x="83541" y="1021376"/>
                  </a:lnTo>
                  <a:lnTo>
                    <a:pt x="89259" y="1014075"/>
                  </a:lnTo>
                  <a:lnTo>
                    <a:pt x="95294" y="1006457"/>
                  </a:lnTo>
                  <a:lnTo>
                    <a:pt x="101012" y="999791"/>
                  </a:lnTo>
                  <a:lnTo>
                    <a:pt x="107047" y="993443"/>
                  </a:lnTo>
                  <a:lnTo>
                    <a:pt x="113083" y="987095"/>
                  </a:lnTo>
                  <a:lnTo>
                    <a:pt x="118800" y="981699"/>
                  </a:lnTo>
                  <a:lnTo>
                    <a:pt x="124836" y="975985"/>
                  </a:lnTo>
                  <a:lnTo>
                    <a:pt x="130871" y="970906"/>
                  </a:lnTo>
                  <a:lnTo>
                    <a:pt x="136906" y="966145"/>
                  </a:lnTo>
                  <a:lnTo>
                    <a:pt x="142624" y="962019"/>
                  </a:lnTo>
                  <a:lnTo>
                    <a:pt x="148659" y="957575"/>
                  </a:lnTo>
                  <a:lnTo>
                    <a:pt x="154694" y="953766"/>
                  </a:lnTo>
                  <a:lnTo>
                    <a:pt x="165812" y="947100"/>
                  </a:lnTo>
                  <a:lnTo>
                    <a:pt x="176612" y="941387"/>
                  </a:lnTo>
                  <a:close/>
                  <a:moveTo>
                    <a:pt x="1531981" y="658812"/>
                  </a:moveTo>
                  <a:lnTo>
                    <a:pt x="1531981" y="659130"/>
                  </a:lnTo>
                  <a:lnTo>
                    <a:pt x="1532299" y="658812"/>
                  </a:lnTo>
                  <a:lnTo>
                    <a:pt x="1532934" y="669616"/>
                  </a:lnTo>
                  <a:lnTo>
                    <a:pt x="1534523" y="682009"/>
                  </a:lnTo>
                  <a:lnTo>
                    <a:pt x="1536430" y="695673"/>
                  </a:lnTo>
                  <a:lnTo>
                    <a:pt x="1538654" y="711244"/>
                  </a:lnTo>
                  <a:lnTo>
                    <a:pt x="1541514" y="728085"/>
                  </a:lnTo>
                  <a:lnTo>
                    <a:pt x="1545327" y="746198"/>
                  </a:lnTo>
                  <a:lnTo>
                    <a:pt x="1549458" y="765900"/>
                  </a:lnTo>
                  <a:lnTo>
                    <a:pt x="1554543" y="786873"/>
                  </a:lnTo>
                  <a:lnTo>
                    <a:pt x="1560263" y="808799"/>
                  </a:lnTo>
                  <a:lnTo>
                    <a:pt x="1566936" y="831678"/>
                  </a:lnTo>
                  <a:lnTo>
                    <a:pt x="1574562" y="855828"/>
                  </a:lnTo>
                  <a:lnTo>
                    <a:pt x="1583142" y="881250"/>
                  </a:lnTo>
                  <a:lnTo>
                    <a:pt x="1592993" y="907307"/>
                  </a:lnTo>
                  <a:lnTo>
                    <a:pt x="1604115" y="934000"/>
                  </a:lnTo>
                  <a:lnTo>
                    <a:pt x="1615872" y="961963"/>
                  </a:lnTo>
                  <a:lnTo>
                    <a:pt x="1629218" y="990245"/>
                  </a:lnTo>
                  <a:lnTo>
                    <a:pt x="1633667" y="953066"/>
                  </a:lnTo>
                  <a:lnTo>
                    <a:pt x="1638752" y="917476"/>
                  </a:lnTo>
                  <a:lnTo>
                    <a:pt x="1643518" y="884745"/>
                  </a:lnTo>
                  <a:lnTo>
                    <a:pt x="1648285" y="855193"/>
                  </a:lnTo>
                  <a:lnTo>
                    <a:pt x="1652733" y="830089"/>
                  </a:lnTo>
                  <a:lnTo>
                    <a:pt x="1656547" y="809752"/>
                  </a:lnTo>
                  <a:lnTo>
                    <a:pt x="1660678" y="788779"/>
                  </a:lnTo>
                  <a:lnTo>
                    <a:pt x="1633350" y="725225"/>
                  </a:lnTo>
                  <a:lnTo>
                    <a:pt x="1677202" y="683280"/>
                  </a:lnTo>
                  <a:lnTo>
                    <a:pt x="1708661" y="683280"/>
                  </a:lnTo>
                  <a:lnTo>
                    <a:pt x="1752831" y="725225"/>
                  </a:lnTo>
                  <a:lnTo>
                    <a:pt x="1725503" y="788779"/>
                  </a:lnTo>
                  <a:lnTo>
                    <a:pt x="1729634" y="809752"/>
                  </a:lnTo>
                  <a:lnTo>
                    <a:pt x="1737578" y="855193"/>
                  </a:lnTo>
                  <a:lnTo>
                    <a:pt x="1742344" y="884745"/>
                  </a:lnTo>
                  <a:lnTo>
                    <a:pt x="1747111" y="917476"/>
                  </a:lnTo>
                  <a:lnTo>
                    <a:pt x="1752513" y="953066"/>
                  </a:lnTo>
                  <a:lnTo>
                    <a:pt x="1756962" y="990245"/>
                  </a:lnTo>
                  <a:lnTo>
                    <a:pt x="1770308" y="961963"/>
                  </a:lnTo>
                  <a:lnTo>
                    <a:pt x="1782066" y="934000"/>
                  </a:lnTo>
                  <a:lnTo>
                    <a:pt x="1792870" y="907307"/>
                  </a:lnTo>
                  <a:lnTo>
                    <a:pt x="1802720" y="881250"/>
                  </a:lnTo>
                  <a:lnTo>
                    <a:pt x="1811618" y="855828"/>
                  </a:lnTo>
                  <a:lnTo>
                    <a:pt x="1818927" y="831678"/>
                  </a:lnTo>
                  <a:lnTo>
                    <a:pt x="1825600" y="808799"/>
                  </a:lnTo>
                  <a:lnTo>
                    <a:pt x="1831638" y="786873"/>
                  </a:lnTo>
                  <a:lnTo>
                    <a:pt x="1836404" y="765900"/>
                  </a:lnTo>
                  <a:lnTo>
                    <a:pt x="1840853" y="746198"/>
                  </a:lnTo>
                  <a:lnTo>
                    <a:pt x="1844348" y="728085"/>
                  </a:lnTo>
                  <a:lnTo>
                    <a:pt x="1847208" y="711244"/>
                  </a:lnTo>
                  <a:lnTo>
                    <a:pt x="1849750" y="695673"/>
                  </a:lnTo>
                  <a:lnTo>
                    <a:pt x="1851657" y="682009"/>
                  </a:lnTo>
                  <a:lnTo>
                    <a:pt x="1852928" y="669616"/>
                  </a:lnTo>
                  <a:lnTo>
                    <a:pt x="1853881" y="658812"/>
                  </a:lnTo>
                  <a:lnTo>
                    <a:pt x="1854199" y="659130"/>
                  </a:lnTo>
                  <a:lnTo>
                    <a:pt x="1854199" y="658812"/>
                  </a:lnTo>
                  <a:lnTo>
                    <a:pt x="1871359" y="662943"/>
                  </a:lnTo>
                  <a:lnTo>
                    <a:pt x="1889154" y="667392"/>
                  </a:lnTo>
                  <a:lnTo>
                    <a:pt x="1908220" y="673111"/>
                  </a:lnTo>
                  <a:lnTo>
                    <a:pt x="1927922" y="679467"/>
                  </a:lnTo>
                  <a:lnTo>
                    <a:pt x="1946988" y="684869"/>
                  </a:lnTo>
                  <a:lnTo>
                    <a:pt x="1964465" y="690271"/>
                  </a:lnTo>
                  <a:lnTo>
                    <a:pt x="1980354" y="695355"/>
                  </a:lnTo>
                  <a:lnTo>
                    <a:pt x="1994971" y="700122"/>
                  </a:lnTo>
                  <a:lnTo>
                    <a:pt x="2008000" y="704888"/>
                  </a:lnTo>
                  <a:lnTo>
                    <a:pt x="2019757" y="709337"/>
                  </a:lnTo>
                  <a:lnTo>
                    <a:pt x="2030243" y="713786"/>
                  </a:lnTo>
                  <a:lnTo>
                    <a:pt x="2039459" y="717917"/>
                  </a:lnTo>
                  <a:lnTo>
                    <a:pt x="2047721" y="722048"/>
                  </a:lnTo>
                  <a:lnTo>
                    <a:pt x="2054712" y="725861"/>
                  </a:lnTo>
                  <a:lnTo>
                    <a:pt x="2060749" y="729674"/>
                  </a:lnTo>
                  <a:lnTo>
                    <a:pt x="2065834" y="733170"/>
                  </a:lnTo>
                  <a:lnTo>
                    <a:pt x="2070282" y="736665"/>
                  </a:lnTo>
                  <a:lnTo>
                    <a:pt x="2073778" y="739843"/>
                  </a:lnTo>
                  <a:lnTo>
                    <a:pt x="2076638" y="743021"/>
                  </a:lnTo>
                  <a:lnTo>
                    <a:pt x="2078862" y="746198"/>
                  </a:lnTo>
                  <a:lnTo>
                    <a:pt x="2084264" y="751600"/>
                  </a:lnTo>
                  <a:lnTo>
                    <a:pt x="2089348" y="757002"/>
                  </a:lnTo>
                  <a:lnTo>
                    <a:pt x="2093797" y="763040"/>
                  </a:lnTo>
                  <a:lnTo>
                    <a:pt x="2097928" y="769395"/>
                  </a:lnTo>
                  <a:lnTo>
                    <a:pt x="2100788" y="774480"/>
                  </a:lnTo>
                  <a:lnTo>
                    <a:pt x="2109368" y="788779"/>
                  </a:lnTo>
                  <a:lnTo>
                    <a:pt x="2139238" y="838033"/>
                  </a:lnTo>
                  <a:lnTo>
                    <a:pt x="2158940" y="870446"/>
                  </a:lnTo>
                  <a:lnTo>
                    <a:pt x="2180866" y="905400"/>
                  </a:lnTo>
                  <a:lnTo>
                    <a:pt x="2203428" y="941626"/>
                  </a:lnTo>
                  <a:lnTo>
                    <a:pt x="2226942" y="977216"/>
                  </a:lnTo>
                  <a:lnTo>
                    <a:pt x="2242196" y="999778"/>
                  </a:lnTo>
                  <a:lnTo>
                    <a:pt x="2256495" y="1021068"/>
                  </a:lnTo>
                  <a:lnTo>
                    <a:pt x="2280963" y="997553"/>
                  </a:lnTo>
                  <a:lnTo>
                    <a:pt x="2305749" y="972450"/>
                  </a:lnTo>
                  <a:lnTo>
                    <a:pt x="2326086" y="951159"/>
                  </a:lnTo>
                  <a:lnTo>
                    <a:pt x="2345470" y="930186"/>
                  </a:lnTo>
                  <a:lnTo>
                    <a:pt x="2380107" y="892372"/>
                  </a:lnTo>
                  <a:lnTo>
                    <a:pt x="2405529" y="864090"/>
                  </a:lnTo>
                  <a:lnTo>
                    <a:pt x="2417286" y="850109"/>
                  </a:lnTo>
                  <a:lnTo>
                    <a:pt x="2417922" y="849791"/>
                  </a:lnTo>
                  <a:lnTo>
                    <a:pt x="2421735" y="845660"/>
                  </a:lnTo>
                  <a:lnTo>
                    <a:pt x="2425548" y="841847"/>
                  </a:lnTo>
                  <a:lnTo>
                    <a:pt x="2429679" y="838033"/>
                  </a:lnTo>
                  <a:lnTo>
                    <a:pt x="2433493" y="834856"/>
                  </a:lnTo>
                  <a:lnTo>
                    <a:pt x="2437941" y="831678"/>
                  </a:lnTo>
                  <a:lnTo>
                    <a:pt x="2442072" y="828818"/>
                  </a:lnTo>
                  <a:lnTo>
                    <a:pt x="2446521" y="826276"/>
                  </a:lnTo>
                  <a:lnTo>
                    <a:pt x="2451605" y="823734"/>
                  </a:lnTo>
                  <a:lnTo>
                    <a:pt x="2456054" y="821509"/>
                  </a:lnTo>
                  <a:lnTo>
                    <a:pt x="2460821" y="819603"/>
                  </a:lnTo>
                  <a:lnTo>
                    <a:pt x="2465587" y="818014"/>
                  </a:lnTo>
                  <a:lnTo>
                    <a:pt x="2470672" y="816425"/>
                  </a:lnTo>
                  <a:lnTo>
                    <a:pt x="2475756" y="815154"/>
                  </a:lnTo>
                  <a:lnTo>
                    <a:pt x="2480522" y="814201"/>
                  </a:lnTo>
                  <a:lnTo>
                    <a:pt x="2485607" y="813565"/>
                  </a:lnTo>
                  <a:lnTo>
                    <a:pt x="2491009" y="812930"/>
                  </a:lnTo>
                  <a:lnTo>
                    <a:pt x="2495775" y="812930"/>
                  </a:lnTo>
                  <a:lnTo>
                    <a:pt x="2500860" y="812930"/>
                  </a:lnTo>
                  <a:lnTo>
                    <a:pt x="2506262" y="812930"/>
                  </a:lnTo>
                  <a:lnTo>
                    <a:pt x="2511346" y="813565"/>
                  </a:lnTo>
                  <a:lnTo>
                    <a:pt x="2516113" y="814201"/>
                  </a:lnTo>
                  <a:lnTo>
                    <a:pt x="2521515" y="815154"/>
                  </a:lnTo>
                  <a:lnTo>
                    <a:pt x="2526281" y="816425"/>
                  </a:lnTo>
                  <a:lnTo>
                    <a:pt x="2531366" y="817696"/>
                  </a:lnTo>
                  <a:lnTo>
                    <a:pt x="2536132" y="819603"/>
                  </a:lnTo>
                  <a:lnTo>
                    <a:pt x="2541216" y="821509"/>
                  </a:lnTo>
                  <a:lnTo>
                    <a:pt x="2545983" y="823734"/>
                  </a:lnTo>
                  <a:lnTo>
                    <a:pt x="2550432" y="826276"/>
                  </a:lnTo>
                  <a:lnTo>
                    <a:pt x="2555198" y="828818"/>
                  </a:lnTo>
                  <a:lnTo>
                    <a:pt x="2559647" y="831678"/>
                  </a:lnTo>
                  <a:lnTo>
                    <a:pt x="2563778" y="835174"/>
                  </a:lnTo>
                  <a:lnTo>
                    <a:pt x="2568227" y="838351"/>
                  </a:lnTo>
                  <a:lnTo>
                    <a:pt x="2572358" y="842164"/>
                  </a:lnTo>
                  <a:lnTo>
                    <a:pt x="2576171" y="845978"/>
                  </a:lnTo>
                  <a:lnTo>
                    <a:pt x="2579666" y="850109"/>
                  </a:lnTo>
                  <a:lnTo>
                    <a:pt x="2583162" y="854240"/>
                  </a:lnTo>
                  <a:lnTo>
                    <a:pt x="2586022" y="858688"/>
                  </a:lnTo>
                  <a:lnTo>
                    <a:pt x="2589200" y="863137"/>
                  </a:lnTo>
                  <a:lnTo>
                    <a:pt x="2591742" y="867586"/>
                  </a:lnTo>
                  <a:lnTo>
                    <a:pt x="2593966" y="872035"/>
                  </a:lnTo>
                  <a:lnTo>
                    <a:pt x="2596190" y="876801"/>
                  </a:lnTo>
                  <a:lnTo>
                    <a:pt x="2598097" y="881250"/>
                  </a:lnTo>
                  <a:lnTo>
                    <a:pt x="2600004" y="886334"/>
                  </a:lnTo>
                  <a:lnTo>
                    <a:pt x="2601275" y="891419"/>
                  </a:lnTo>
                  <a:lnTo>
                    <a:pt x="2602546" y="896185"/>
                  </a:lnTo>
                  <a:lnTo>
                    <a:pt x="2603499" y="901269"/>
                  </a:lnTo>
                  <a:lnTo>
                    <a:pt x="2604452" y="906036"/>
                  </a:lnTo>
                  <a:lnTo>
                    <a:pt x="2604770" y="911438"/>
                  </a:lnTo>
                  <a:lnTo>
                    <a:pt x="2605088" y="916522"/>
                  </a:lnTo>
                  <a:lnTo>
                    <a:pt x="2605088" y="921289"/>
                  </a:lnTo>
                  <a:lnTo>
                    <a:pt x="2604770" y="926691"/>
                  </a:lnTo>
                  <a:lnTo>
                    <a:pt x="2604452" y="931775"/>
                  </a:lnTo>
                  <a:lnTo>
                    <a:pt x="2603499" y="936542"/>
                  </a:lnTo>
                  <a:lnTo>
                    <a:pt x="2602546" y="941944"/>
                  </a:lnTo>
                  <a:lnTo>
                    <a:pt x="2601275" y="947028"/>
                  </a:lnTo>
                  <a:lnTo>
                    <a:pt x="2600004" y="951795"/>
                  </a:lnTo>
                  <a:lnTo>
                    <a:pt x="2598415" y="956879"/>
                  </a:lnTo>
                  <a:lnTo>
                    <a:pt x="2596190" y="961646"/>
                  </a:lnTo>
                  <a:lnTo>
                    <a:pt x="2593966" y="966412"/>
                  </a:lnTo>
                  <a:lnTo>
                    <a:pt x="2591742" y="970861"/>
                  </a:lnTo>
                  <a:lnTo>
                    <a:pt x="2588564" y="975627"/>
                  </a:lnTo>
                  <a:lnTo>
                    <a:pt x="2585704" y="980076"/>
                  </a:lnTo>
                  <a:lnTo>
                    <a:pt x="2582844" y="984207"/>
                  </a:lnTo>
                  <a:lnTo>
                    <a:pt x="2579349" y="988656"/>
                  </a:lnTo>
                  <a:lnTo>
                    <a:pt x="2566638" y="1003273"/>
                  </a:lnTo>
                  <a:lnTo>
                    <a:pt x="2534543" y="1039181"/>
                  </a:lnTo>
                  <a:lnTo>
                    <a:pt x="2512935" y="1063014"/>
                  </a:lnTo>
                  <a:lnTo>
                    <a:pt x="2488784" y="1089071"/>
                  </a:lnTo>
                  <a:lnTo>
                    <a:pt x="2463045" y="1116399"/>
                  </a:lnTo>
                  <a:lnTo>
                    <a:pt x="2436352" y="1143409"/>
                  </a:lnTo>
                  <a:lnTo>
                    <a:pt x="2417922" y="1161204"/>
                  </a:lnTo>
                  <a:lnTo>
                    <a:pt x="2400127" y="1178682"/>
                  </a:lnTo>
                  <a:lnTo>
                    <a:pt x="2382332" y="1195206"/>
                  </a:lnTo>
                  <a:lnTo>
                    <a:pt x="2364537" y="1210776"/>
                  </a:lnTo>
                  <a:lnTo>
                    <a:pt x="2354050" y="1219038"/>
                  </a:lnTo>
                  <a:lnTo>
                    <a:pt x="2343882" y="1226983"/>
                  </a:lnTo>
                  <a:lnTo>
                    <a:pt x="2333395" y="1234927"/>
                  </a:lnTo>
                  <a:lnTo>
                    <a:pt x="2322591" y="1241918"/>
                  </a:lnTo>
                  <a:lnTo>
                    <a:pt x="2316236" y="1246049"/>
                  </a:lnTo>
                  <a:lnTo>
                    <a:pt x="2309562" y="1249862"/>
                  </a:lnTo>
                  <a:lnTo>
                    <a:pt x="2301936" y="1253357"/>
                  </a:lnTo>
                  <a:lnTo>
                    <a:pt x="2294310" y="1257171"/>
                  </a:lnTo>
                  <a:lnTo>
                    <a:pt x="2284141" y="1260984"/>
                  </a:lnTo>
                  <a:lnTo>
                    <a:pt x="2279057" y="1262891"/>
                  </a:lnTo>
                  <a:lnTo>
                    <a:pt x="2272701" y="1264797"/>
                  </a:lnTo>
                  <a:lnTo>
                    <a:pt x="2266346" y="1266068"/>
                  </a:lnTo>
                  <a:lnTo>
                    <a:pt x="2258720" y="1267339"/>
                  </a:lnTo>
                  <a:lnTo>
                    <a:pt x="2250775" y="1267975"/>
                  </a:lnTo>
                  <a:lnTo>
                    <a:pt x="2241242" y="1268610"/>
                  </a:lnTo>
                  <a:lnTo>
                    <a:pt x="2233934" y="1268293"/>
                  </a:lnTo>
                  <a:lnTo>
                    <a:pt x="2226307" y="1267657"/>
                  </a:lnTo>
                  <a:lnTo>
                    <a:pt x="2217727" y="1266068"/>
                  </a:lnTo>
                  <a:lnTo>
                    <a:pt x="2209148" y="1263844"/>
                  </a:lnTo>
                  <a:lnTo>
                    <a:pt x="2198979" y="1260666"/>
                  </a:lnTo>
                  <a:lnTo>
                    <a:pt x="2190717" y="1257171"/>
                  </a:lnTo>
                  <a:lnTo>
                    <a:pt x="2184044" y="1253357"/>
                  </a:lnTo>
                  <a:lnTo>
                    <a:pt x="2178324" y="1250180"/>
                  </a:lnTo>
                  <a:lnTo>
                    <a:pt x="2172922" y="1246684"/>
                  </a:lnTo>
                  <a:lnTo>
                    <a:pt x="2168473" y="1243824"/>
                  </a:lnTo>
                  <a:lnTo>
                    <a:pt x="2160846" y="1237787"/>
                  </a:lnTo>
                  <a:lnTo>
                    <a:pt x="2154491" y="1232067"/>
                  </a:lnTo>
                  <a:lnTo>
                    <a:pt x="2148454" y="1226347"/>
                  </a:lnTo>
                  <a:lnTo>
                    <a:pt x="2137967" y="1215225"/>
                  </a:lnTo>
                  <a:lnTo>
                    <a:pt x="2128116" y="1204103"/>
                  </a:lnTo>
                  <a:lnTo>
                    <a:pt x="2118265" y="1192028"/>
                  </a:lnTo>
                  <a:lnTo>
                    <a:pt x="2109050" y="1179953"/>
                  </a:lnTo>
                  <a:lnTo>
                    <a:pt x="2098882" y="1166924"/>
                  </a:lnTo>
                  <a:lnTo>
                    <a:pt x="2078862" y="1138961"/>
                  </a:lnTo>
                  <a:lnTo>
                    <a:pt x="2058525" y="1108773"/>
                  </a:lnTo>
                  <a:lnTo>
                    <a:pt x="2037552" y="1077313"/>
                  </a:lnTo>
                  <a:lnTo>
                    <a:pt x="2017215" y="1045219"/>
                  </a:lnTo>
                  <a:lnTo>
                    <a:pt x="2012766" y="1038546"/>
                  </a:lnTo>
                  <a:lnTo>
                    <a:pt x="2012766" y="1409700"/>
                  </a:lnTo>
                  <a:lnTo>
                    <a:pt x="1373096" y="1409700"/>
                  </a:lnTo>
                  <a:lnTo>
                    <a:pt x="1373096" y="1002002"/>
                  </a:lnTo>
                  <a:lnTo>
                    <a:pt x="1372779" y="1002002"/>
                  </a:lnTo>
                  <a:lnTo>
                    <a:pt x="1371190" y="1003591"/>
                  </a:lnTo>
                  <a:lnTo>
                    <a:pt x="1369283" y="1005815"/>
                  </a:lnTo>
                  <a:lnTo>
                    <a:pt x="1367694" y="1009311"/>
                  </a:lnTo>
                  <a:lnTo>
                    <a:pt x="1365470" y="1013124"/>
                  </a:lnTo>
                  <a:lnTo>
                    <a:pt x="1363246" y="1018526"/>
                  </a:lnTo>
                  <a:lnTo>
                    <a:pt x="1361339" y="1024882"/>
                  </a:lnTo>
                  <a:lnTo>
                    <a:pt x="1356572" y="1039181"/>
                  </a:lnTo>
                  <a:lnTo>
                    <a:pt x="1351806" y="1056658"/>
                  </a:lnTo>
                  <a:lnTo>
                    <a:pt x="1347039" y="1077313"/>
                  </a:lnTo>
                  <a:lnTo>
                    <a:pt x="1342273" y="1099557"/>
                  </a:lnTo>
                  <a:lnTo>
                    <a:pt x="1337506" y="1124025"/>
                  </a:lnTo>
                  <a:lnTo>
                    <a:pt x="1332740" y="1149765"/>
                  </a:lnTo>
                  <a:lnTo>
                    <a:pt x="1328291" y="1176775"/>
                  </a:lnTo>
                  <a:lnTo>
                    <a:pt x="1324160" y="1204421"/>
                  </a:lnTo>
                  <a:lnTo>
                    <a:pt x="1320029" y="1232702"/>
                  </a:lnTo>
                  <a:lnTo>
                    <a:pt x="1316534" y="1260984"/>
                  </a:lnTo>
                  <a:lnTo>
                    <a:pt x="1313674" y="1288948"/>
                  </a:lnTo>
                  <a:lnTo>
                    <a:pt x="1311449" y="1316276"/>
                  </a:lnTo>
                  <a:lnTo>
                    <a:pt x="1309543" y="1342333"/>
                  </a:lnTo>
                  <a:lnTo>
                    <a:pt x="1308589" y="1375699"/>
                  </a:lnTo>
                  <a:lnTo>
                    <a:pt x="1307636" y="1409700"/>
                  </a:lnTo>
                  <a:lnTo>
                    <a:pt x="1106488" y="1409700"/>
                  </a:lnTo>
                  <a:lnTo>
                    <a:pt x="1106488" y="1388409"/>
                  </a:lnTo>
                  <a:lnTo>
                    <a:pt x="1106488" y="1368072"/>
                  </a:lnTo>
                  <a:lnTo>
                    <a:pt x="1107441" y="1348688"/>
                  </a:lnTo>
                  <a:lnTo>
                    <a:pt x="1108077" y="1330893"/>
                  </a:lnTo>
                  <a:lnTo>
                    <a:pt x="1111255" y="1293396"/>
                  </a:lnTo>
                  <a:lnTo>
                    <a:pt x="1114750" y="1257171"/>
                  </a:lnTo>
                  <a:lnTo>
                    <a:pt x="1118563" y="1222534"/>
                  </a:lnTo>
                  <a:lnTo>
                    <a:pt x="1122694" y="1189486"/>
                  </a:lnTo>
                  <a:lnTo>
                    <a:pt x="1127143" y="1158345"/>
                  </a:lnTo>
                  <a:lnTo>
                    <a:pt x="1131592" y="1128156"/>
                  </a:lnTo>
                  <a:lnTo>
                    <a:pt x="1136358" y="1099875"/>
                  </a:lnTo>
                  <a:lnTo>
                    <a:pt x="1141125" y="1072865"/>
                  </a:lnTo>
                  <a:lnTo>
                    <a:pt x="1146209" y="1047125"/>
                  </a:lnTo>
                  <a:lnTo>
                    <a:pt x="1151929" y="1022975"/>
                  </a:lnTo>
                  <a:lnTo>
                    <a:pt x="1157013" y="999778"/>
                  </a:lnTo>
                  <a:lnTo>
                    <a:pt x="1162733" y="978170"/>
                  </a:lnTo>
                  <a:lnTo>
                    <a:pt x="1168135" y="957832"/>
                  </a:lnTo>
                  <a:lnTo>
                    <a:pt x="1174173" y="938448"/>
                  </a:lnTo>
                  <a:lnTo>
                    <a:pt x="1179893" y="920653"/>
                  </a:lnTo>
                  <a:lnTo>
                    <a:pt x="1185295" y="903812"/>
                  </a:lnTo>
                  <a:lnTo>
                    <a:pt x="1191332" y="887923"/>
                  </a:lnTo>
                  <a:lnTo>
                    <a:pt x="1197052" y="873306"/>
                  </a:lnTo>
                  <a:lnTo>
                    <a:pt x="1202454" y="859959"/>
                  </a:lnTo>
                  <a:lnTo>
                    <a:pt x="1208174" y="847567"/>
                  </a:lnTo>
                  <a:lnTo>
                    <a:pt x="1213258" y="835809"/>
                  </a:lnTo>
                  <a:lnTo>
                    <a:pt x="1218343" y="825005"/>
                  </a:lnTo>
                  <a:lnTo>
                    <a:pt x="1223745" y="815472"/>
                  </a:lnTo>
                  <a:lnTo>
                    <a:pt x="1228511" y="806892"/>
                  </a:lnTo>
                  <a:lnTo>
                    <a:pt x="1233278" y="798948"/>
                  </a:lnTo>
                  <a:lnTo>
                    <a:pt x="1237727" y="791957"/>
                  </a:lnTo>
                  <a:lnTo>
                    <a:pt x="1245989" y="780199"/>
                  </a:lnTo>
                  <a:lnTo>
                    <a:pt x="1252980" y="771302"/>
                  </a:lnTo>
                  <a:lnTo>
                    <a:pt x="1258700" y="764947"/>
                  </a:lnTo>
                  <a:lnTo>
                    <a:pt x="1269186" y="759545"/>
                  </a:lnTo>
                  <a:lnTo>
                    <a:pt x="1280308" y="754142"/>
                  </a:lnTo>
                  <a:lnTo>
                    <a:pt x="1292383" y="748105"/>
                  </a:lnTo>
                  <a:lnTo>
                    <a:pt x="1304776" y="742703"/>
                  </a:lnTo>
                  <a:lnTo>
                    <a:pt x="1331469" y="731263"/>
                  </a:lnTo>
                  <a:lnTo>
                    <a:pt x="1359750" y="720141"/>
                  </a:lnTo>
                  <a:lnTo>
                    <a:pt x="1388349" y="709973"/>
                  </a:lnTo>
                  <a:lnTo>
                    <a:pt x="1416949" y="699486"/>
                  </a:lnTo>
                  <a:lnTo>
                    <a:pt x="1444595" y="690271"/>
                  </a:lnTo>
                  <a:lnTo>
                    <a:pt x="1470652" y="681691"/>
                  </a:lnTo>
                  <a:lnTo>
                    <a:pt x="1477325" y="677878"/>
                  </a:lnTo>
                  <a:lnTo>
                    <a:pt x="1484316" y="674065"/>
                  </a:lnTo>
                  <a:lnTo>
                    <a:pt x="1491624" y="671205"/>
                  </a:lnTo>
                  <a:lnTo>
                    <a:pt x="1499569" y="668027"/>
                  </a:lnTo>
                  <a:lnTo>
                    <a:pt x="1507513" y="665167"/>
                  </a:lnTo>
                  <a:lnTo>
                    <a:pt x="1515139" y="662943"/>
                  </a:lnTo>
                  <a:lnTo>
                    <a:pt x="1523401" y="660718"/>
                  </a:lnTo>
                  <a:lnTo>
                    <a:pt x="1531981" y="658812"/>
                  </a:lnTo>
                  <a:close/>
                  <a:moveTo>
                    <a:pt x="3016555" y="246062"/>
                  </a:moveTo>
                  <a:lnTo>
                    <a:pt x="3026093" y="246062"/>
                  </a:lnTo>
                  <a:lnTo>
                    <a:pt x="3039447" y="247014"/>
                  </a:lnTo>
                  <a:lnTo>
                    <a:pt x="3052165" y="248600"/>
                  </a:lnTo>
                  <a:lnTo>
                    <a:pt x="3064883" y="250822"/>
                  </a:lnTo>
                  <a:lnTo>
                    <a:pt x="3076965" y="253360"/>
                  </a:lnTo>
                  <a:lnTo>
                    <a:pt x="3089047" y="256851"/>
                  </a:lnTo>
                  <a:lnTo>
                    <a:pt x="3100493" y="260976"/>
                  </a:lnTo>
                  <a:lnTo>
                    <a:pt x="3111303" y="265736"/>
                  </a:lnTo>
                  <a:lnTo>
                    <a:pt x="3122113" y="270496"/>
                  </a:lnTo>
                  <a:lnTo>
                    <a:pt x="3132605" y="276526"/>
                  </a:lnTo>
                  <a:lnTo>
                    <a:pt x="3142462" y="282872"/>
                  </a:lnTo>
                  <a:lnTo>
                    <a:pt x="3152318" y="289536"/>
                  </a:lnTo>
                  <a:lnTo>
                    <a:pt x="3161539" y="296518"/>
                  </a:lnTo>
                  <a:lnTo>
                    <a:pt x="3170123" y="304451"/>
                  </a:lnTo>
                  <a:lnTo>
                    <a:pt x="3178708" y="312384"/>
                  </a:lnTo>
                  <a:lnTo>
                    <a:pt x="3186339" y="320952"/>
                  </a:lnTo>
                  <a:lnTo>
                    <a:pt x="3194287" y="330472"/>
                  </a:lnTo>
                  <a:lnTo>
                    <a:pt x="3201282" y="339675"/>
                  </a:lnTo>
                  <a:lnTo>
                    <a:pt x="3207959" y="349512"/>
                  </a:lnTo>
                  <a:lnTo>
                    <a:pt x="3214318" y="359984"/>
                  </a:lnTo>
                  <a:lnTo>
                    <a:pt x="3220041" y="370456"/>
                  </a:lnTo>
                  <a:lnTo>
                    <a:pt x="3225128" y="381563"/>
                  </a:lnTo>
                  <a:lnTo>
                    <a:pt x="3229898" y="392669"/>
                  </a:lnTo>
                  <a:lnTo>
                    <a:pt x="3234349" y="404093"/>
                  </a:lnTo>
                  <a:lnTo>
                    <a:pt x="3238482" y="416152"/>
                  </a:lnTo>
                  <a:lnTo>
                    <a:pt x="3241980" y="428528"/>
                  </a:lnTo>
                  <a:lnTo>
                    <a:pt x="3244523" y="440586"/>
                  </a:lnTo>
                  <a:lnTo>
                    <a:pt x="3247067" y="453280"/>
                  </a:lnTo>
                  <a:lnTo>
                    <a:pt x="3248974" y="466290"/>
                  </a:lnTo>
                  <a:lnTo>
                    <a:pt x="3249928" y="479301"/>
                  </a:lnTo>
                  <a:lnTo>
                    <a:pt x="3251200" y="492629"/>
                  </a:lnTo>
                  <a:lnTo>
                    <a:pt x="3251200" y="505957"/>
                  </a:lnTo>
                  <a:lnTo>
                    <a:pt x="3251200" y="519602"/>
                  </a:lnTo>
                  <a:lnTo>
                    <a:pt x="3249292" y="530709"/>
                  </a:lnTo>
                  <a:lnTo>
                    <a:pt x="3247385" y="541498"/>
                  </a:lnTo>
                  <a:lnTo>
                    <a:pt x="3245159" y="551970"/>
                  </a:lnTo>
                  <a:lnTo>
                    <a:pt x="3242933" y="562442"/>
                  </a:lnTo>
                  <a:lnTo>
                    <a:pt x="3240390" y="572914"/>
                  </a:lnTo>
                  <a:lnTo>
                    <a:pt x="3237846" y="582751"/>
                  </a:lnTo>
                  <a:lnTo>
                    <a:pt x="3231805" y="602426"/>
                  </a:lnTo>
                  <a:lnTo>
                    <a:pt x="3225446" y="621148"/>
                  </a:lnTo>
                  <a:lnTo>
                    <a:pt x="3218133" y="639236"/>
                  </a:lnTo>
                  <a:lnTo>
                    <a:pt x="3210503" y="656690"/>
                  </a:lnTo>
                  <a:lnTo>
                    <a:pt x="3201918" y="673508"/>
                  </a:lnTo>
                  <a:lnTo>
                    <a:pt x="3193016" y="689057"/>
                  </a:lnTo>
                  <a:lnTo>
                    <a:pt x="3183795" y="704289"/>
                  </a:lnTo>
                  <a:lnTo>
                    <a:pt x="3174257" y="718252"/>
                  </a:lnTo>
                  <a:lnTo>
                    <a:pt x="3164082" y="732215"/>
                  </a:lnTo>
                  <a:lnTo>
                    <a:pt x="3153590" y="745225"/>
                  </a:lnTo>
                  <a:lnTo>
                    <a:pt x="3142780" y="756966"/>
                  </a:lnTo>
                  <a:lnTo>
                    <a:pt x="3131652" y="768390"/>
                  </a:lnTo>
                  <a:lnTo>
                    <a:pt x="3120523" y="778862"/>
                  </a:lnTo>
                  <a:lnTo>
                    <a:pt x="3109077" y="788700"/>
                  </a:lnTo>
                  <a:lnTo>
                    <a:pt x="3097631" y="797902"/>
                  </a:lnTo>
                  <a:lnTo>
                    <a:pt x="3085867" y="806153"/>
                  </a:lnTo>
                  <a:lnTo>
                    <a:pt x="3074103" y="813452"/>
                  </a:lnTo>
                  <a:lnTo>
                    <a:pt x="3062339" y="820116"/>
                  </a:lnTo>
                  <a:lnTo>
                    <a:pt x="3050575" y="826145"/>
                  </a:lnTo>
                  <a:lnTo>
                    <a:pt x="3038811" y="831222"/>
                  </a:lnTo>
                  <a:lnTo>
                    <a:pt x="3027365" y="835665"/>
                  </a:lnTo>
                  <a:lnTo>
                    <a:pt x="3015919" y="839473"/>
                  </a:lnTo>
                  <a:lnTo>
                    <a:pt x="3004472" y="842011"/>
                  </a:lnTo>
                  <a:lnTo>
                    <a:pt x="2993662" y="844233"/>
                  </a:lnTo>
                  <a:lnTo>
                    <a:pt x="2982852" y="845502"/>
                  </a:lnTo>
                  <a:lnTo>
                    <a:pt x="2972678" y="846137"/>
                  </a:lnTo>
                  <a:lnTo>
                    <a:pt x="2962503" y="845819"/>
                  </a:lnTo>
                  <a:lnTo>
                    <a:pt x="2952647" y="844550"/>
                  </a:lnTo>
                  <a:lnTo>
                    <a:pt x="2943427" y="842646"/>
                  </a:lnTo>
                  <a:lnTo>
                    <a:pt x="2937703" y="841059"/>
                  </a:lnTo>
                  <a:lnTo>
                    <a:pt x="2931662" y="839155"/>
                  </a:lnTo>
                  <a:lnTo>
                    <a:pt x="2925939" y="837251"/>
                  </a:lnTo>
                  <a:lnTo>
                    <a:pt x="2920534" y="835030"/>
                  </a:lnTo>
                  <a:lnTo>
                    <a:pt x="2914811" y="832492"/>
                  </a:lnTo>
                  <a:lnTo>
                    <a:pt x="2909724" y="829953"/>
                  </a:lnTo>
                  <a:lnTo>
                    <a:pt x="2904319" y="826780"/>
                  </a:lnTo>
                  <a:lnTo>
                    <a:pt x="2899550" y="823924"/>
                  </a:lnTo>
                  <a:lnTo>
                    <a:pt x="2894780" y="820433"/>
                  </a:lnTo>
                  <a:lnTo>
                    <a:pt x="2890329" y="817260"/>
                  </a:lnTo>
                  <a:lnTo>
                    <a:pt x="2885878" y="813452"/>
                  </a:lnTo>
                  <a:lnTo>
                    <a:pt x="2881427" y="809644"/>
                  </a:lnTo>
                  <a:lnTo>
                    <a:pt x="2873160" y="801710"/>
                  </a:lnTo>
                  <a:lnTo>
                    <a:pt x="2865529" y="793142"/>
                  </a:lnTo>
                  <a:lnTo>
                    <a:pt x="2857899" y="783622"/>
                  </a:lnTo>
                  <a:lnTo>
                    <a:pt x="2851222" y="773785"/>
                  </a:lnTo>
                  <a:lnTo>
                    <a:pt x="2845181" y="763630"/>
                  </a:lnTo>
                  <a:lnTo>
                    <a:pt x="2839458" y="752524"/>
                  </a:lnTo>
                  <a:lnTo>
                    <a:pt x="2834052" y="741417"/>
                  </a:lnTo>
                  <a:lnTo>
                    <a:pt x="2829283" y="729676"/>
                  </a:lnTo>
                  <a:lnTo>
                    <a:pt x="2825150" y="717300"/>
                  </a:lnTo>
                  <a:lnTo>
                    <a:pt x="2821017" y="704607"/>
                  </a:lnTo>
                  <a:lnTo>
                    <a:pt x="2817519" y="691913"/>
                  </a:lnTo>
                  <a:lnTo>
                    <a:pt x="2814340" y="678585"/>
                  </a:lnTo>
                  <a:lnTo>
                    <a:pt x="2811478" y="665257"/>
                  </a:lnTo>
                  <a:lnTo>
                    <a:pt x="2809253" y="651612"/>
                  </a:lnTo>
                  <a:lnTo>
                    <a:pt x="2807027" y="637967"/>
                  </a:lnTo>
                  <a:lnTo>
                    <a:pt x="2805119" y="623687"/>
                  </a:lnTo>
                  <a:lnTo>
                    <a:pt x="2803529" y="609724"/>
                  </a:lnTo>
                  <a:lnTo>
                    <a:pt x="2802576" y="595444"/>
                  </a:lnTo>
                  <a:lnTo>
                    <a:pt x="2801304" y="580847"/>
                  </a:lnTo>
                  <a:lnTo>
                    <a:pt x="2800986" y="566885"/>
                  </a:lnTo>
                  <a:lnTo>
                    <a:pt x="2800350" y="538325"/>
                  </a:lnTo>
                  <a:lnTo>
                    <a:pt x="2800350" y="509765"/>
                  </a:lnTo>
                  <a:lnTo>
                    <a:pt x="2800986" y="482157"/>
                  </a:lnTo>
                  <a:lnTo>
                    <a:pt x="2801622" y="468512"/>
                  </a:lnTo>
                  <a:lnTo>
                    <a:pt x="2803212" y="455501"/>
                  </a:lnTo>
                  <a:lnTo>
                    <a:pt x="2805437" y="442490"/>
                  </a:lnTo>
                  <a:lnTo>
                    <a:pt x="2807981" y="429797"/>
                  </a:lnTo>
                  <a:lnTo>
                    <a:pt x="2811478" y="417738"/>
                  </a:lnTo>
                  <a:lnTo>
                    <a:pt x="2815294" y="405680"/>
                  </a:lnTo>
                  <a:lnTo>
                    <a:pt x="2819109" y="394256"/>
                  </a:lnTo>
                  <a:lnTo>
                    <a:pt x="2824196" y="383149"/>
                  </a:lnTo>
                  <a:lnTo>
                    <a:pt x="2829283" y="372360"/>
                  </a:lnTo>
                  <a:lnTo>
                    <a:pt x="2835006" y="361888"/>
                  </a:lnTo>
                  <a:lnTo>
                    <a:pt x="2840729" y="351733"/>
                  </a:lnTo>
                  <a:lnTo>
                    <a:pt x="2847406" y="342213"/>
                  </a:lnTo>
                  <a:lnTo>
                    <a:pt x="2854083" y="333011"/>
                  </a:lnTo>
                  <a:lnTo>
                    <a:pt x="2861714" y="324125"/>
                  </a:lnTo>
                  <a:lnTo>
                    <a:pt x="2869027" y="315875"/>
                  </a:lnTo>
                  <a:lnTo>
                    <a:pt x="2876975" y="307624"/>
                  </a:lnTo>
                  <a:lnTo>
                    <a:pt x="2885242" y="300326"/>
                  </a:lnTo>
                  <a:lnTo>
                    <a:pt x="2893191" y="293344"/>
                  </a:lnTo>
                  <a:lnTo>
                    <a:pt x="2901775" y="286363"/>
                  </a:lnTo>
                  <a:lnTo>
                    <a:pt x="2910678" y="280651"/>
                  </a:lnTo>
                  <a:lnTo>
                    <a:pt x="2920216" y="274622"/>
                  </a:lnTo>
                  <a:lnTo>
                    <a:pt x="2929119" y="269544"/>
                  </a:lnTo>
                  <a:lnTo>
                    <a:pt x="2938657" y="265102"/>
                  </a:lnTo>
                  <a:lnTo>
                    <a:pt x="2947878" y="260976"/>
                  </a:lnTo>
                  <a:lnTo>
                    <a:pt x="2957734" y="257168"/>
                  </a:lnTo>
                  <a:lnTo>
                    <a:pt x="2967273" y="253995"/>
                  </a:lnTo>
                  <a:lnTo>
                    <a:pt x="2977129" y="251139"/>
                  </a:lnTo>
                  <a:lnTo>
                    <a:pt x="2986985" y="248918"/>
                  </a:lnTo>
                  <a:lnTo>
                    <a:pt x="2996842" y="247648"/>
                  </a:lnTo>
                  <a:lnTo>
                    <a:pt x="3006698" y="246379"/>
                  </a:lnTo>
                  <a:lnTo>
                    <a:pt x="3016555" y="246062"/>
                  </a:lnTo>
                  <a:close/>
                  <a:moveTo>
                    <a:pt x="336073" y="246062"/>
                  </a:moveTo>
                  <a:lnTo>
                    <a:pt x="345605" y="246062"/>
                  </a:lnTo>
                  <a:lnTo>
                    <a:pt x="355772" y="246379"/>
                  </a:lnTo>
                  <a:lnTo>
                    <a:pt x="365304" y="247648"/>
                  </a:lnTo>
                  <a:lnTo>
                    <a:pt x="375153" y="248918"/>
                  </a:lnTo>
                  <a:lnTo>
                    <a:pt x="385003" y="251139"/>
                  </a:lnTo>
                  <a:lnTo>
                    <a:pt x="394852" y="253995"/>
                  </a:lnTo>
                  <a:lnTo>
                    <a:pt x="404384" y="257168"/>
                  </a:lnTo>
                  <a:lnTo>
                    <a:pt x="414233" y="260976"/>
                  </a:lnTo>
                  <a:lnTo>
                    <a:pt x="423765" y="265102"/>
                  </a:lnTo>
                  <a:lnTo>
                    <a:pt x="432979" y="269544"/>
                  </a:lnTo>
                  <a:lnTo>
                    <a:pt x="442511" y="274622"/>
                  </a:lnTo>
                  <a:lnTo>
                    <a:pt x="451407" y="280651"/>
                  </a:lnTo>
                  <a:lnTo>
                    <a:pt x="460303" y="286363"/>
                  </a:lnTo>
                  <a:lnTo>
                    <a:pt x="468882" y="293344"/>
                  </a:lnTo>
                  <a:lnTo>
                    <a:pt x="477460" y="300326"/>
                  </a:lnTo>
                  <a:lnTo>
                    <a:pt x="485086" y="307624"/>
                  </a:lnTo>
                  <a:lnTo>
                    <a:pt x="493029" y="315875"/>
                  </a:lnTo>
                  <a:lnTo>
                    <a:pt x="500654" y="324125"/>
                  </a:lnTo>
                  <a:lnTo>
                    <a:pt x="507962" y="333011"/>
                  </a:lnTo>
                  <a:lnTo>
                    <a:pt x="514634" y="342213"/>
                  </a:lnTo>
                  <a:lnTo>
                    <a:pt x="521306" y="351733"/>
                  </a:lnTo>
                  <a:lnTo>
                    <a:pt x="527025" y="361888"/>
                  </a:lnTo>
                  <a:lnTo>
                    <a:pt x="532744" y="372360"/>
                  </a:lnTo>
                  <a:lnTo>
                    <a:pt x="537828" y="383149"/>
                  </a:lnTo>
                  <a:lnTo>
                    <a:pt x="542912" y="394256"/>
                  </a:lnTo>
                  <a:lnTo>
                    <a:pt x="546724" y="405680"/>
                  </a:lnTo>
                  <a:lnTo>
                    <a:pt x="550855" y="417738"/>
                  </a:lnTo>
                  <a:lnTo>
                    <a:pt x="554032" y="429797"/>
                  </a:lnTo>
                  <a:lnTo>
                    <a:pt x="556574" y="442490"/>
                  </a:lnTo>
                  <a:lnTo>
                    <a:pt x="558798" y="455501"/>
                  </a:lnTo>
                  <a:lnTo>
                    <a:pt x="560386" y="468512"/>
                  </a:lnTo>
                  <a:lnTo>
                    <a:pt x="561022" y="482157"/>
                  </a:lnTo>
                  <a:lnTo>
                    <a:pt x="561657" y="509765"/>
                  </a:lnTo>
                  <a:lnTo>
                    <a:pt x="561975" y="538325"/>
                  </a:lnTo>
                  <a:lnTo>
                    <a:pt x="561657" y="552287"/>
                  </a:lnTo>
                  <a:lnTo>
                    <a:pt x="561340" y="566885"/>
                  </a:lnTo>
                  <a:lnTo>
                    <a:pt x="560704" y="580847"/>
                  </a:lnTo>
                  <a:lnTo>
                    <a:pt x="559433" y="595444"/>
                  </a:lnTo>
                  <a:lnTo>
                    <a:pt x="558480" y="609724"/>
                  </a:lnTo>
                  <a:lnTo>
                    <a:pt x="556891" y="623687"/>
                  </a:lnTo>
                  <a:lnTo>
                    <a:pt x="554985" y="637967"/>
                  </a:lnTo>
                  <a:lnTo>
                    <a:pt x="552761" y="651612"/>
                  </a:lnTo>
                  <a:lnTo>
                    <a:pt x="550537" y="665257"/>
                  </a:lnTo>
                  <a:lnTo>
                    <a:pt x="547677" y="678585"/>
                  </a:lnTo>
                  <a:lnTo>
                    <a:pt x="544500" y="691913"/>
                  </a:lnTo>
                  <a:lnTo>
                    <a:pt x="541005" y="704607"/>
                  </a:lnTo>
                  <a:lnTo>
                    <a:pt x="537193" y="717300"/>
                  </a:lnTo>
                  <a:lnTo>
                    <a:pt x="532744" y="729676"/>
                  </a:lnTo>
                  <a:lnTo>
                    <a:pt x="527979" y="741417"/>
                  </a:lnTo>
                  <a:lnTo>
                    <a:pt x="522577" y="752524"/>
                  </a:lnTo>
                  <a:lnTo>
                    <a:pt x="517176" y="763630"/>
                  </a:lnTo>
                  <a:lnTo>
                    <a:pt x="510821" y="773785"/>
                  </a:lnTo>
                  <a:lnTo>
                    <a:pt x="504149" y="783622"/>
                  </a:lnTo>
                  <a:lnTo>
                    <a:pt x="497159" y="793142"/>
                  </a:lnTo>
                  <a:lnTo>
                    <a:pt x="489216" y="801710"/>
                  </a:lnTo>
                  <a:lnTo>
                    <a:pt x="480638" y="809644"/>
                  </a:lnTo>
                  <a:lnTo>
                    <a:pt x="476507" y="813452"/>
                  </a:lnTo>
                  <a:lnTo>
                    <a:pt x="472059" y="817260"/>
                  </a:lnTo>
                  <a:lnTo>
                    <a:pt x="467293" y="820433"/>
                  </a:lnTo>
                  <a:lnTo>
                    <a:pt x="462527" y="823924"/>
                  </a:lnTo>
                  <a:lnTo>
                    <a:pt x="457762" y="826780"/>
                  </a:lnTo>
                  <a:lnTo>
                    <a:pt x="452360" y="829953"/>
                  </a:lnTo>
                  <a:lnTo>
                    <a:pt x="447277" y="832492"/>
                  </a:lnTo>
                  <a:lnTo>
                    <a:pt x="441875" y="835030"/>
                  </a:lnTo>
                  <a:lnTo>
                    <a:pt x="436474" y="837251"/>
                  </a:lnTo>
                  <a:lnTo>
                    <a:pt x="430437" y="839155"/>
                  </a:lnTo>
                  <a:lnTo>
                    <a:pt x="425036" y="841059"/>
                  </a:lnTo>
                  <a:lnTo>
                    <a:pt x="418682" y="842646"/>
                  </a:lnTo>
                  <a:lnTo>
                    <a:pt x="409150" y="844550"/>
                  </a:lnTo>
                  <a:lnTo>
                    <a:pt x="399618" y="845819"/>
                  </a:lnTo>
                  <a:lnTo>
                    <a:pt x="389451" y="846137"/>
                  </a:lnTo>
                  <a:lnTo>
                    <a:pt x="379284" y="845502"/>
                  </a:lnTo>
                  <a:lnTo>
                    <a:pt x="368481" y="844233"/>
                  </a:lnTo>
                  <a:lnTo>
                    <a:pt x="357679" y="842011"/>
                  </a:lnTo>
                  <a:lnTo>
                    <a:pt x="346558" y="839473"/>
                  </a:lnTo>
                  <a:lnTo>
                    <a:pt x="334803" y="835665"/>
                  </a:lnTo>
                  <a:lnTo>
                    <a:pt x="323364" y="831222"/>
                  </a:lnTo>
                  <a:lnTo>
                    <a:pt x="311609" y="826145"/>
                  </a:lnTo>
                  <a:lnTo>
                    <a:pt x="299853" y="820116"/>
                  </a:lnTo>
                  <a:lnTo>
                    <a:pt x="288097" y="813452"/>
                  </a:lnTo>
                  <a:lnTo>
                    <a:pt x="276659" y="806153"/>
                  </a:lnTo>
                  <a:lnTo>
                    <a:pt x="264586" y="797902"/>
                  </a:lnTo>
                  <a:lnTo>
                    <a:pt x="253148" y="788700"/>
                  </a:lnTo>
                  <a:lnTo>
                    <a:pt x="241709" y="778862"/>
                  </a:lnTo>
                  <a:lnTo>
                    <a:pt x="230589" y="768390"/>
                  </a:lnTo>
                  <a:lnTo>
                    <a:pt x="219469" y="756966"/>
                  </a:lnTo>
                  <a:lnTo>
                    <a:pt x="208666" y="745225"/>
                  </a:lnTo>
                  <a:lnTo>
                    <a:pt x="198181" y="732215"/>
                  </a:lnTo>
                  <a:lnTo>
                    <a:pt x="188014" y="718252"/>
                  </a:lnTo>
                  <a:lnTo>
                    <a:pt x="178482" y="704289"/>
                  </a:lnTo>
                  <a:lnTo>
                    <a:pt x="169268" y="689057"/>
                  </a:lnTo>
                  <a:lnTo>
                    <a:pt x="160054" y="673508"/>
                  </a:lnTo>
                  <a:lnTo>
                    <a:pt x="152111" y="656690"/>
                  </a:lnTo>
                  <a:lnTo>
                    <a:pt x="144168" y="639236"/>
                  </a:lnTo>
                  <a:lnTo>
                    <a:pt x="136861" y="621148"/>
                  </a:lnTo>
                  <a:lnTo>
                    <a:pt x="130506" y="602426"/>
                  </a:lnTo>
                  <a:lnTo>
                    <a:pt x="124469" y="582751"/>
                  </a:lnTo>
                  <a:lnTo>
                    <a:pt x="121928" y="572914"/>
                  </a:lnTo>
                  <a:lnTo>
                    <a:pt x="119386" y="562442"/>
                  </a:lnTo>
                  <a:lnTo>
                    <a:pt x="117162" y="551970"/>
                  </a:lnTo>
                  <a:lnTo>
                    <a:pt x="114938" y="541498"/>
                  </a:lnTo>
                  <a:lnTo>
                    <a:pt x="113031" y="530709"/>
                  </a:lnTo>
                  <a:lnTo>
                    <a:pt x="111443" y="519602"/>
                  </a:lnTo>
                  <a:lnTo>
                    <a:pt x="111125" y="505957"/>
                  </a:lnTo>
                  <a:lnTo>
                    <a:pt x="111443" y="492629"/>
                  </a:lnTo>
                  <a:lnTo>
                    <a:pt x="112396" y="479301"/>
                  </a:lnTo>
                  <a:lnTo>
                    <a:pt x="113349" y="466290"/>
                  </a:lnTo>
                  <a:lnTo>
                    <a:pt x="115255" y="453280"/>
                  </a:lnTo>
                  <a:lnTo>
                    <a:pt x="117797" y="440586"/>
                  </a:lnTo>
                  <a:lnTo>
                    <a:pt x="120657" y="428528"/>
                  </a:lnTo>
                  <a:lnTo>
                    <a:pt x="124152" y="416152"/>
                  </a:lnTo>
                  <a:lnTo>
                    <a:pt x="127964" y="404093"/>
                  </a:lnTo>
                  <a:lnTo>
                    <a:pt x="132412" y="392669"/>
                  </a:lnTo>
                  <a:lnTo>
                    <a:pt x="137178" y="381563"/>
                  </a:lnTo>
                  <a:lnTo>
                    <a:pt x="142262" y="370456"/>
                  </a:lnTo>
                  <a:lnTo>
                    <a:pt x="148299" y="359984"/>
                  </a:lnTo>
                  <a:lnTo>
                    <a:pt x="154335" y="349512"/>
                  </a:lnTo>
                  <a:lnTo>
                    <a:pt x="161008" y="339675"/>
                  </a:lnTo>
                  <a:lnTo>
                    <a:pt x="167998" y="330472"/>
                  </a:lnTo>
                  <a:lnTo>
                    <a:pt x="175941" y="320952"/>
                  </a:lnTo>
                  <a:lnTo>
                    <a:pt x="183566" y="312384"/>
                  </a:lnTo>
                  <a:lnTo>
                    <a:pt x="192145" y="304451"/>
                  </a:lnTo>
                  <a:lnTo>
                    <a:pt x="200723" y="296518"/>
                  </a:lnTo>
                  <a:lnTo>
                    <a:pt x="209937" y="289536"/>
                  </a:lnTo>
                  <a:lnTo>
                    <a:pt x="219787" y="282872"/>
                  </a:lnTo>
                  <a:lnTo>
                    <a:pt x="229636" y="276526"/>
                  </a:lnTo>
                  <a:lnTo>
                    <a:pt x="240121" y="270496"/>
                  </a:lnTo>
                  <a:lnTo>
                    <a:pt x="250923" y="265736"/>
                  </a:lnTo>
                  <a:lnTo>
                    <a:pt x="262044" y="260976"/>
                  </a:lnTo>
                  <a:lnTo>
                    <a:pt x="273482" y="256851"/>
                  </a:lnTo>
                  <a:lnTo>
                    <a:pt x="285238" y="253360"/>
                  </a:lnTo>
                  <a:lnTo>
                    <a:pt x="297311" y="250822"/>
                  </a:lnTo>
                  <a:lnTo>
                    <a:pt x="310020" y="248600"/>
                  </a:lnTo>
                  <a:lnTo>
                    <a:pt x="323047" y="247014"/>
                  </a:lnTo>
                  <a:lnTo>
                    <a:pt x="336073" y="246062"/>
                  </a:lnTo>
                  <a:close/>
                  <a:moveTo>
                    <a:pt x="1696249" y="0"/>
                  </a:moveTo>
                  <a:lnTo>
                    <a:pt x="1709607" y="317"/>
                  </a:lnTo>
                  <a:lnTo>
                    <a:pt x="1722646" y="952"/>
                  </a:lnTo>
                  <a:lnTo>
                    <a:pt x="1735368" y="2856"/>
                  </a:lnTo>
                  <a:lnTo>
                    <a:pt x="1747771" y="5077"/>
                  </a:lnTo>
                  <a:lnTo>
                    <a:pt x="1759538" y="7616"/>
                  </a:lnTo>
                  <a:lnTo>
                    <a:pt x="1771306" y="11424"/>
                  </a:lnTo>
                  <a:lnTo>
                    <a:pt x="1782755" y="15232"/>
                  </a:lnTo>
                  <a:lnTo>
                    <a:pt x="1793886" y="19992"/>
                  </a:lnTo>
                  <a:lnTo>
                    <a:pt x="1804699" y="24752"/>
                  </a:lnTo>
                  <a:lnTo>
                    <a:pt x="1814876" y="30782"/>
                  </a:lnTo>
                  <a:lnTo>
                    <a:pt x="1825053" y="36811"/>
                  </a:lnTo>
                  <a:lnTo>
                    <a:pt x="1834594" y="43475"/>
                  </a:lnTo>
                  <a:lnTo>
                    <a:pt x="1844136" y="50457"/>
                  </a:lnTo>
                  <a:lnTo>
                    <a:pt x="1853040" y="58390"/>
                  </a:lnTo>
                  <a:lnTo>
                    <a:pt x="1861627" y="66006"/>
                  </a:lnTo>
                  <a:lnTo>
                    <a:pt x="1869578" y="74574"/>
                  </a:lnTo>
                  <a:lnTo>
                    <a:pt x="1877529" y="83460"/>
                  </a:lnTo>
                  <a:lnTo>
                    <a:pt x="1884526" y="92663"/>
                  </a:lnTo>
                  <a:lnTo>
                    <a:pt x="1891523" y="102818"/>
                  </a:lnTo>
                  <a:lnTo>
                    <a:pt x="1898201" y="112972"/>
                  </a:lnTo>
                  <a:lnTo>
                    <a:pt x="1904244" y="123127"/>
                  </a:lnTo>
                  <a:lnTo>
                    <a:pt x="1909969" y="133917"/>
                  </a:lnTo>
                  <a:lnTo>
                    <a:pt x="1915057" y="145024"/>
                  </a:lnTo>
                  <a:lnTo>
                    <a:pt x="1919828" y="156765"/>
                  </a:lnTo>
                  <a:lnTo>
                    <a:pt x="1924280" y="168189"/>
                  </a:lnTo>
                  <a:lnTo>
                    <a:pt x="1928097" y="180566"/>
                  </a:lnTo>
                  <a:lnTo>
                    <a:pt x="1931595" y="192624"/>
                  </a:lnTo>
                  <a:lnTo>
                    <a:pt x="1934457" y="205318"/>
                  </a:lnTo>
                  <a:lnTo>
                    <a:pt x="1937002" y="218012"/>
                  </a:lnTo>
                  <a:lnTo>
                    <a:pt x="1938910" y="231022"/>
                  </a:lnTo>
                  <a:lnTo>
                    <a:pt x="1940500" y="244351"/>
                  </a:lnTo>
                  <a:lnTo>
                    <a:pt x="1941136" y="257679"/>
                  </a:lnTo>
                  <a:lnTo>
                    <a:pt x="1947815" y="260218"/>
                  </a:lnTo>
                  <a:lnTo>
                    <a:pt x="1951313" y="261804"/>
                  </a:lnTo>
                  <a:lnTo>
                    <a:pt x="1954176" y="263708"/>
                  </a:lnTo>
                  <a:lnTo>
                    <a:pt x="1957038" y="265612"/>
                  </a:lnTo>
                  <a:lnTo>
                    <a:pt x="1959900" y="267834"/>
                  </a:lnTo>
                  <a:lnTo>
                    <a:pt x="1962444" y="270055"/>
                  </a:lnTo>
                  <a:lnTo>
                    <a:pt x="1964671" y="272594"/>
                  </a:lnTo>
                  <a:lnTo>
                    <a:pt x="1966897" y="275133"/>
                  </a:lnTo>
                  <a:lnTo>
                    <a:pt x="1968805" y="277989"/>
                  </a:lnTo>
                  <a:lnTo>
                    <a:pt x="1970395" y="281479"/>
                  </a:lnTo>
                  <a:lnTo>
                    <a:pt x="1971986" y="284653"/>
                  </a:lnTo>
                  <a:lnTo>
                    <a:pt x="1973258" y="288461"/>
                  </a:lnTo>
                  <a:lnTo>
                    <a:pt x="1974530" y="292269"/>
                  </a:lnTo>
                  <a:lnTo>
                    <a:pt x="1975484" y="296394"/>
                  </a:lnTo>
                  <a:lnTo>
                    <a:pt x="1976120" y="300837"/>
                  </a:lnTo>
                  <a:lnTo>
                    <a:pt x="1976438" y="307819"/>
                  </a:lnTo>
                  <a:lnTo>
                    <a:pt x="1976438" y="315117"/>
                  </a:lnTo>
                  <a:lnTo>
                    <a:pt x="1975802" y="323051"/>
                  </a:lnTo>
                  <a:lnTo>
                    <a:pt x="1974530" y="330350"/>
                  </a:lnTo>
                  <a:lnTo>
                    <a:pt x="1973258" y="337966"/>
                  </a:lnTo>
                  <a:lnTo>
                    <a:pt x="1971031" y="345582"/>
                  </a:lnTo>
                  <a:lnTo>
                    <a:pt x="1968169" y="353198"/>
                  </a:lnTo>
                  <a:lnTo>
                    <a:pt x="1964989" y="360179"/>
                  </a:lnTo>
                  <a:lnTo>
                    <a:pt x="1961172" y="367161"/>
                  </a:lnTo>
                  <a:lnTo>
                    <a:pt x="1957356" y="373825"/>
                  </a:lnTo>
                  <a:lnTo>
                    <a:pt x="1952903" y="379854"/>
                  </a:lnTo>
                  <a:lnTo>
                    <a:pt x="1947815" y="385884"/>
                  </a:lnTo>
                  <a:lnTo>
                    <a:pt x="1942726" y="390961"/>
                  </a:lnTo>
                  <a:lnTo>
                    <a:pt x="1937002" y="395404"/>
                  </a:lnTo>
                  <a:lnTo>
                    <a:pt x="1930959" y="399212"/>
                  </a:lnTo>
                  <a:lnTo>
                    <a:pt x="1924916" y="402068"/>
                  </a:lnTo>
                  <a:lnTo>
                    <a:pt x="1921736" y="413175"/>
                  </a:lnTo>
                  <a:lnTo>
                    <a:pt x="1918556" y="423965"/>
                  </a:lnTo>
                  <a:lnTo>
                    <a:pt x="1914739" y="434754"/>
                  </a:lnTo>
                  <a:lnTo>
                    <a:pt x="1910923" y="445226"/>
                  </a:lnTo>
                  <a:lnTo>
                    <a:pt x="1906788" y="456016"/>
                  </a:lnTo>
                  <a:lnTo>
                    <a:pt x="1902336" y="466171"/>
                  </a:lnTo>
                  <a:lnTo>
                    <a:pt x="1897883" y="476325"/>
                  </a:lnTo>
                  <a:lnTo>
                    <a:pt x="1893113" y="486480"/>
                  </a:lnTo>
                  <a:lnTo>
                    <a:pt x="1888024" y="496000"/>
                  </a:lnTo>
                  <a:lnTo>
                    <a:pt x="1882300" y="505838"/>
                  </a:lnTo>
                  <a:lnTo>
                    <a:pt x="1876893" y="515041"/>
                  </a:lnTo>
                  <a:lnTo>
                    <a:pt x="1870850" y="523926"/>
                  </a:lnTo>
                  <a:lnTo>
                    <a:pt x="1864808" y="532812"/>
                  </a:lnTo>
                  <a:lnTo>
                    <a:pt x="1858129" y="541380"/>
                  </a:lnTo>
                  <a:lnTo>
                    <a:pt x="1851450" y="549631"/>
                  </a:lnTo>
                  <a:lnTo>
                    <a:pt x="1844454" y="557247"/>
                  </a:lnTo>
                  <a:lnTo>
                    <a:pt x="1837457" y="565180"/>
                  </a:lnTo>
                  <a:lnTo>
                    <a:pt x="1829824" y="572162"/>
                  </a:lnTo>
                  <a:lnTo>
                    <a:pt x="1822191" y="578826"/>
                  </a:lnTo>
                  <a:lnTo>
                    <a:pt x="1813922" y="585490"/>
                  </a:lnTo>
                  <a:lnTo>
                    <a:pt x="1805653" y="591520"/>
                  </a:lnTo>
                  <a:lnTo>
                    <a:pt x="1797066" y="597232"/>
                  </a:lnTo>
                  <a:lnTo>
                    <a:pt x="1788161" y="601992"/>
                  </a:lnTo>
                  <a:lnTo>
                    <a:pt x="1779256" y="606752"/>
                  </a:lnTo>
                  <a:lnTo>
                    <a:pt x="1769715" y="610877"/>
                  </a:lnTo>
                  <a:lnTo>
                    <a:pt x="1759856" y="614685"/>
                  </a:lnTo>
                  <a:lnTo>
                    <a:pt x="1750315" y="617859"/>
                  </a:lnTo>
                  <a:lnTo>
                    <a:pt x="1739820" y="620397"/>
                  </a:lnTo>
                  <a:lnTo>
                    <a:pt x="1729325" y="622301"/>
                  </a:lnTo>
                  <a:lnTo>
                    <a:pt x="1718512" y="623888"/>
                  </a:lnTo>
                  <a:lnTo>
                    <a:pt x="1707699" y="624840"/>
                  </a:lnTo>
                  <a:lnTo>
                    <a:pt x="1696249" y="625475"/>
                  </a:lnTo>
                  <a:lnTo>
                    <a:pt x="1685118" y="624840"/>
                  </a:lnTo>
                  <a:lnTo>
                    <a:pt x="1674305" y="623888"/>
                  </a:lnTo>
                  <a:lnTo>
                    <a:pt x="1663492" y="622301"/>
                  </a:lnTo>
                  <a:lnTo>
                    <a:pt x="1652997" y="620397"/>
                  </a:lnTo>
                  <a:lnTo>
                    <a:pt x="1642820" y="617859"/>
                  </a:lnTo>
                  <a:lnTo>
                    <a:pt x="1632960" y="614685"/>
                  </a:lnTo>
                  <a:lnTo>
                    <a:pt x="1623419" y="611195"/>
                  </a:lnTo>
                  <a:lnTo>
                    <a:pt x="1613878" y="606752"/>
                  </a:lnTo>
                  <a:lnTo>
                    <a:pt x="1604655" y="602309"/>
                  </a:lnTo>
                  <a:lnTo>
                    <a:pt x="1596068" y="597232"/>
                  </a:lnTo>
                  <a:lnTo>
                    <a:pt x="1587481" y="591837"/>
                  </a:lnTo>
                  <a:lnTo>
                    <a:pt x="1579531" y="586125"/>
                  </a:lnTo>
                  <a:lnTo>
                    <a:pt x="1571262" y="579778"/>
                  </a:lnTo>
                  <a:lnTo>
                    <a:pt x="1563311" y="572479"/>
                  </a:lnTo>
                  <a:lnTo>
                    <a:pt x="1555996" y="565498"/>
                  </a:lnTo>
                  <a:lnTo>
                    <a:pt x="1548999" y="558199"/>
                  </a:lnTo>
                  <a:lnTo>
                    <a:pt x="1541684" y="550265"/>
                  </a:lnTo>
                  <a:lnTo>
                    <a:pt x="1535006" y="542015"/>
                  </a:lnTo>
                  <a:lnTo>
                    <a:pt x="1528645" y="534081"/>
                  </a:lnTo>
                  <a:lnTo>
                    <a:pt x="1522602" y="525196"/>
                  </a:lnTo>
                  <a:lnTo>
                    <a:pt x="1516560" y="516310"/>
                  </a:lnTo>
                  <a:lnTo>
                    <a:pt x="1510835" y="506790"/>
                  </a:lnTo>
                  <a:lnTo>
                    <a:pt x="1505428" y="497270"/>
                  </a:lnTo>
                  <a:lnTo>
                    <a:pt x="1500022" y="487432"/>
                  </a:lnTo>
                  <a:lnTo>
                    <a:pt x="1495251" y="477912"/>
                  </a:lnTo>
                  <a:lnTo>
                    <a:pt x="1490799" y="467440"/>
                  </a:lnTo>
                  <a:lnTo>
                    <a:pt x="1486346" y="457602"/>
                  </a:lnTo>
                  <a:lnTo>
                    <a:pt x="1482212" y="447130"/>
                  </a:lnTo>
                  <a:lnTo>
                    <a:pt x="1478714" y="436341"/>
                  </a:lnTo>
                  <a:lnTo>
                    <a:pt x="1474897" y="425869"/>
                  </a:lnTo>
                  <a:lnTo>
                    <a:pt x="1471399" y="415079"/>
                  </a:lnTo>
                  <a:lnTo>
                    <a:pt x="1468536" y="404290"/>
                  </a:lnTo>
                  <a:lnTo>
                    <a:pt x="1464720" y="403338"/>
                  </a:lnTo>
                  <a:lnTo>
                    <a:pt x="1461540" y="401751"/>
                  </a:lnTo>
                  <a:lnTo>
                    <a:pt x="1458041" y="400164"/>
                  </a:lnTo>
                  <a:lnTo>
                    <a:pt x="1454861" y="398577"/>
                  </a:lnTo>
                  <a:lnTo>
                    <a:pt x="1451363" y="396673"/>
                  </a:lnTo>
                  <a:lnTo>
                    <a:pt x="1448500" y="394452"/>
                  </a:lnTo>
                  <a:lnTo>
                    <a:pt x="1442458" y="389375"/>
                  </a:lnTo>
                  <a:lnTo>
                    <a:pt x="1436733" y="383980"/>
                  </a:lnTo>
                  <a:lnTo>
                    <a:pt x="1431962" y="377633"/>
                  </a:lnTo>
                  <a:lnTo>
                    <a:pt x="1427192" y="370969"/>
                  </a:lnTo>
                  <a:lnTo>
                    <a:pt x="1423057" y="363988"/>
                  </a:lnTo>
                  <a:lnTo>
                    <a:pt x="1419241" y="356054"/>
                  </a:lnTo>
                  <a:lnTo>
                    <a:pt x="1416379" y="348438"/>
                  </a:lnTo>
                  <a:lnTo>
                    <a:pt x="1413834" y="340504"/>
                  </a:lnTo>
                  <a:lnTo>
                    <a:pt x="1411926" y="332254"/>
                  </a:lnTo>
                  <a:lnTo>
                    <a:pt x="1410336" y="324320"/>
                  </a:lnTo>
                  <a:lnTo>
                    <a:pt x="1409700" y="316387"/>
                  </a:lnTo>
                  <a:lnTo>
                    <a:pt x="1409700" y="308453"/>
                  </a:lnTo>
                  <a:lnTo>
                    <a:pt x="1410336" y="300837"/>
                  </a:lnTo>
                  <a:lnTo>
                    <a:pt x="1411290" y="296077"/>
                  </a:lnTo>
                  <a:lnTo>
                    <a:pt x="1411926" y="291634"/>
                  </a:lnTo>
                  <a:lnTo>
                    <a:pt x="1413516" y="286874"/>
                  </a:lnTo>
                  <a:lnTo>
                    <a:pt x="1414789" y="283383"/>
                  </a:lnTo>
                  <a:lnTo>
                    <a:pt x="1416697" y="279575"/>
                  </a:lnTo>
                  <a:lnTo>
                    <a:pt x="1418923" y="275767"/>
                  </a:lnTo>
                  <a:lnTo>
                    <a:pt x="1421149" y="272911"/>
                  </a:lnTo>
                  <a:lnTo>
                    <a:pt x="1423694" y="270055"/>
                  </a:lnTo>
                  <a:lnTo>
                    <a:pt x="1426556" y="267199"/>
                  </a:lnTo>
                  <a:lnTo>
                    <a:pt x="1429418" y="264978"/>
                  </a:lnTo>
                  <a:lnTo>
                    <a:pt x="1432917" y="262756"/>
                  </a:lnTo>
                  <a:lnTo>
                    <a:pt x="1436097" y="261170"/>
                  </a:lnTo>
                  <a:lnTo>
                    <a:pt x="1439913" y="259266"/>
                  </a:lnTo>
                  <a:lnTo>
                    <a:pt x="1443730" y="257679"/>
                  </a:lnTo>
                  <a:lnTo>
                    <a:pt x="1447228" y="256727"/>
                  </a:lnTo>
                  <a:lnTo>
                    <a:pt x="1451363" y="255458"/>
                  </a:lnTo>
                  <a:lnTo>
                    <a:pt x="1452635" y="242447"/>
                  </a:lnTo>
                  <a:lnTo>
                    <a:pt x="1453907" y="229118"/>
                  </a:lnTo>
                  <a:lnTo>
                    <a:pt x="1455815" y="216108"/>
                  </a:lnTo>
                  <a:lnTo>
                    <a:pt x="1458359" y="203414"/>
                  </a:lnTo>
                  <a:lnTo>
                    <a:pt x="1461540" y="191355"/>
                  </a:lnTo>
                  <a:lnTo>
                    <a:pt x="1464720" y="178979"/>
                  </a:lnTo>
                  <a:lnTo>
                    <a:pt x="1468854" y="167237"/>
                  </a:lnTo>
                  <a:lnTo>
                    <a:pt x="1473307" y="155178"/>
                  </a:lnTo>
                  <a:lnTo>
                    <a:pt x="1478077" y="144072"/>
                  </a:lnTo>
                  <a:lnTo>
                    <a:pt x="1483484" y="132965"/>
                  </a:lnTo>
                  <a:lnTo>
                    <a:pt x="1488891" y="122175"/>
                  </a:lnTo>
                  <a:lnTo>
                    <a:pt x="1494933" y="111703"/>
                  </a:lnTo>
                  <a:lnTo>
                    <a:pt x="1501612" y="101866"/>
                  </a:lnTo>
                  <a:lnTo>
                    <a:pt x="1508609" y="92028"/>
                  </a:lnTo>
                  <a:lnTo>
                    <a:pt x="1516242" y="82825"/>
                  </a:lnTo>
                  <a:lnTo>
                    <a:pt x="1523556" y="74257"/>
                  </a:lnTo>
                  <a:lnTo>
                    <a:pt x="1531825" y="65689"/>
                  </a:lnTo>
                  <a:lnTo>
                    <a:pt x="1540412" y="57438"/>
                  </a:lnTo>
                  <a:lnTo>
                    <a:pt x="1549317" y="50139"/>
                  </a:lnTo>
                  <a:lnTo>
                    <a:pt x="1558540" y="43158"/>
                  </a:lnTo>
                  <a:lnTo>
                    <a:pt x="1568399" y="36494"/>
                  </a:lnTo>
                  <a:lnTo>
                    <a:pt x="1578258" y="30464"/>
                  </a:lnTo>
                  <a:lnTo>
                    <a:pt x="1588754" y="24752"/>
                  </a:lnTo>
                  <a:lnTo>
                    <a:pt x="1599567" y="19675"/>
                  </a:lnTo>
                  <a:lnTo>
                    <a:pt x="1610380" y="15232"/>
                  </a:lnTo>
                  <a:lnTo>
                    <a:pt x="1621829" y="11107"/>
                  </a:lnTo>
                  <a:lnTo>
                    <a:pt x="1633278" y="7616"/>
                  </a:lnTo>
                  <a:lnTo>
                    <a:pt x="1645364" y="5077"/>
                  </a:lnTo>
                  <a:lnTo>
                    <a:pt x="1657449" y="2856"/>
                  </a:lnTo>
                  <a:lnTo>
                    <a:pt x="1670170" y="952"/>
                  </a:lnTo>
                  <a:lnTo>
                    <a:pt x="1683210" y="317"/>
                  </a:lnTo>
                  <a:lnTo>
                    <a:pt x="1696249"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63" name="组合 162"/>
          <p:cNvGrpSpPr/>
          <p:nvPr/>
        </p:nvGrpSpPr>
        <p:grpSpPr>
          <a:xfrm>
            <a:off x="7934573" y="972941"/>
            <a:ext cx="711366" cy="695801"/>
            <a:chOff x="8570143" y="997502"/>
            <a:chExt cx="711464" cy="695663"/>
          </a:xfrm>
        </p:grpSpPr>
        <p:sp>
          <p:nvSpPr>
            <p:cNvPr id="164" name="TextBox 163"/>
            <p:cNvSpPr txBox="1"/>
            <p:nvPr/>
          </p:nvSpPr>
          <p:spPr>
            <a:xfrm>
              <a:off x="8570143" y="1262363"/>
              <a:ext cx="711464" cy="430802"/>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教育机构用户</a:t>
              </a:r>
            </a:p>
          </p:txBody>
        </p:sp>
        <p:sp>
          <p:nvSpPr>
            <p:cNvPr id="165" name="KSO_Shape"/>
            <p:cNvSpPr>
              <a:spLocks/>
            </p:cNvSpPr>
            <p:nvPr/>
          </p:nvSpPr>
          <p:spPr bwMode="auto">
            <a:xfrm>
              <a:off x="8721731" y="997502"/>
              <a:ext cx="396000" cy="288000"/>
            </a:xfrm>
            <a:custGeom>
              <a:avLst/>
              <a:gdLst>
                <a:gd name="T0" fmla="*/ 1395067 w 3931"/>
                <a:gd name="T1" fmla="*/ 589725 h 2392"/>
                <a:gd name="T2" fmla="*/ 928365 w 3931"/>
                <a:gd name="T3" fmla="*/ 389484 h 2392"/>
                <a:gd name="T4" fmla="*/ 403040 w 3931"/>
                <a:gd name="T5" fmla="*/ 589725 h 2392"/>
                <a:gd name="T6" fmla="*/ 256480 w 3931"/>
                <a:gd name="T7" fmla="*/ 528782 h 2392"/>
                <a:gd name="T8" fmla="*/ 256480 w 3931"/>
                <a:gd name="T9" fmla="*/ 708403 h 2392"/>
                <a:gd name="T10" fmla="*/ 296326 w 3931"/>
                <a:gd name="T11" fmla="*/ 763389 h 2392"/>
                <a:gd name="T12" fmla="*/ 255564 w 3931"/>
                <a:gd name="T13" fmla="*/ 818375 h 2392"/>
                <a:gd name="T14" fmla="*/ 299074 w 3931"/>
                <a:gd name="T15" fmla="*/ 1011742 h 2392"/>
                <a:gd name="T16" fmla="*/ 170834 w 3931"/>
                <a:gd name="T17" fmla="*/ 1011742 h 2392"/>
                <a:gd name="T18" fmla="*/ 214802 w 3931"/>
                <a:gd name="T19" fmla="*/ 817458 h 2392"/>
                <a:gd name="T20" fmla="*/ 179078 w 3931"/>
                <a:gd name="T21" fmla="*/ 763389 h 2392"/>
                <a:gd name="T22" fmla="*/ 213428 w 3931"/>
                <a:gd name="T23" fmla="*/ 709777 h 2392"/>
                <a:gd name="T24" fmla="*/ 213428 w 3931"/>
                <a:gd name="T25" fmla="*/ 510911 h 2392"/>
                <a:gd name="T26" fmla="*/ 0 w 3931"/>
                <a:gd name="T27" fmla="*/ 421559 h 2392"/>
                <a:gd name="T28" fmla="*/ 938899 w 3931"/>
                <a:gd name="T29" fmla="*/ 0 h 2392"/>
                <a:gd name="T30" fmla="*/ 1800397 w 3931"/>
                <a:gd name="T31" fmla="*/ 427058 h 2392"/>
                <a:gd name="T32" fmla="*/ 1395067 w 3931"/>
                <a:gd name="T33" fmla="*/ 589725 h 2392"/>
                <a:gd name="T34" fmla="*/ 917831 w 3931"/>
                <a:gd name="T35" fmla="*/ 491208 h 2392"/>
                <a:gd name="T36" fmla="*/ 1341481 w 3931"/>
                <a:gd name="T37" fmla="*/ 635088 h 2392"/>
                <a:gd name="T38" fmla="*/ 1341481 w 3931"/>
                <a:gd name="T39" fmla="*/ 983791 h 2392"/>
                <a:gd name="T40" fmla="*/ 896306 w 3931"/>
                <a:gd name="T41" fmla="*/ 1096054 h 2392"/>
                <a:gd name="T42" fmla="*/ 503342 w 3931"/>
                <a:gd name="T43" fmla="*/ 983791 h 2392"/>
                <a:gd name="T44" fmla="*/ 503342 w 3931"/>
                <a:gd name="T45" fmla="*/ 635088 h 2392"/>
                <a:gd name="T46" fmla="*/ 917831 w 3931"/>
                <a:gd name="T47" fmla="*/ 491208 h 2392"/>
                <a:gd name="T48" fmla="*/ 912335 w 3931"/>
                <a:gd name="T49" fmla="*/ 1031904 h 2392"/>
                <a:gd name="T50" fmla="*/ 1254003 w 3931"/>
                <a:gd name="T51" fmla="*/ 946675 h 2392"/>
                <a:gd name="T52" fmla="*/ 912335 w 3931"/>
                <a:gd name="T53" fmla="*/ 860989 h 2392"/>
                <a:gd name="T54" fmla="*/ 571126 w 3931"/>
                <a:gd name="T55" fmla="*/ 946675 h 2392"/>
                <a:gd name="T56" fmla="*/ 912335 w 3931"/>
                <a:gd name="T57" fmla="*/ 1031904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accent2"/>
            </a:solidFill>
            <a:ln>
              <a:no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1128238"/>
              <a:endParaRPr lang="zh-CN" altLang="en-US" sz="2200">
                <a:solidFill>
                  <a:prstClr val="black"/>
                </a:solidFill>
              </a:endParaRPr>
            </a:p>
          </p:txBody>
        </p:sp>
      </p:grpSp>
      <p:grpSp>
        <p:nvGrpSpPr>
          <p:cNvPr id="166" name="组合 165"/>
          <p:cNvGrpSpPr/>
          <p:nvPr/>
        </p:nvGrpSpPr>
        <p:grpSpPr>
          <a:xfrm>
            <a:off x="8569917" y="972941"/>
            <a:ext cx="727137" cy="695801"/>
            <a:chOff x="9373213" y="997502"/>
            <a:chExt cx="727237" cy="695663"/>
          </a:xfrm>
        </p:grpSpPr>
        <p:sp>
          <p:nvSpPr>
            <p:cNvPr id="167" name="TextBox 166"/>
            <p:cNvSpPr txBox="1"/>
            <p:nvPr/>
          </p:nvSpPr>
          <p:spPr>
            <a:xfrm>
              <a:off x="9373213" y="1262363"/>
              <a:ext cx="727237" cy="430802"/>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数据源厂商</a:t>
              </a:r>
            </a:p>
          </p:txBody>
        </p:sp>
        <p:sp>
          <p:nvSpPr>
            <p:cNvPr id="168" name="KSO_Shape"/>
            <p:cNvSpPr>
              <a:spLocks/>
            </p:cNvSpPr>
            <p:nvPr/>
          </p:nvSpPr>
          <p:spPr bwMode="auto">
            <a:xfrm>
              <a:off x="9502074" y="997502"/>
              <a:ext cx="396000" cy="288000"/>
            </a:xfrm>
            <a:custGeom>
              <a:avLst/>
              <a:gdLst>
                <a:gd name="T0" fmla="*/ 1520824 w 2208213"/>
                <a:gd name="T1" fmla="*/ 728847 h 1703388"/>
                <a:gd name="T2" fmla="*/ 1025879 w 2208213"/>
                <a:gd name="T3" fmla="*/ 645694 h 1703388"/>
                <a:gd name="T4" fmla="*/ 1218086 w 2208213"/>
                <a:gd name="T5" fmla="*/ 563300 h 1703388"/>
                <a:gd name="T6" fmla="*/ 801911 w 2208213"/>
                <a:gd name="T7" fmla="*/ 1069980 h 1703388"/>
                <a:gd name="T8" fmla="*/ 694582 w 2208213"/>
                <a:gd name="T9" fmla="*/ 561110 h 1703388"/>
                <a:gd name="T10" fmla="*/ 1422382 w 2208213"/>
                <a:gd name="T11" fmla="*/ 406346 h 1703388"/>
                <a:gd name="T12" fmla="*/ 1621509 w 2208213"/>
                <a:gd name="T13" fmla="*/ 359491 h 1703388"/>
                <a:gd name="T14" fmla="*/ 1796260 w 2208213"/>
                <a:gd name="T15" fmla="*/ 436486 h 1703388"/>
                <a:gd name="T16" fmla="*/ 1386227 w 2208213"/>
                <a:gd name="T17" fmla="*/ 504439 h 1703388"/>
                <a:gd name="T18" fmla="*/ 1262696 w 2208213"/>
                <a:gd name="T19" fmla="*/ 409086 h 1703388"/>
                <a:gd name="T20" fmla="*/ 290435 w 2208213"/>
                <a:gd name="T21" fmla="*/ 377285 h 1703388"/>
                <a:gd name="T22" fmla="*/ 495960 w 2208213"/>
                <a:gd name="T23" fmla="*/ 378106 h 1703388"/>
                <a:gd name="T24" fmla="*/ 654077 w 2208213"/>
                <a:gd name="T25" fmla="*/ 420816 h 1703388"/>
                <a:gd name="T26" fmla="*/ 511032 w 2208213"/>
                <a:gd name="T27" fmla="*/ 511163 h 1703388"/>
                <a:gd name="T28" fmla="*/ 87377 w 2208213"/>
                <a:gd name="T29" fmla="*/ 443814 h 1703388"/>
                <a:gd name="T30" fmla="*/ 260018 w 2208213"/>
                <a:gd name="T31" fmla="*/ 363322 h 1703388"/>
                <a:gd name="T32" fmla="*/ 1016916 w 2208213"/>
                <a:gd name="T33" fmla="*/ 106047 h 1703388"/>
                <a:gd name="T34" fmla="*/ 1083924 w 2208213"/>
                <a:gd name="T35" fmla="*/ 169383 h 1703388"/>
                <a:gd name="T36" fmla="*/ 1108814 w 2208213"/>
                <a:gd name="T37" fmla="*/ 274119 h 1703388"/>
                <a:gd name="T38" fmla="*/ 1137531 w 2208213"/>
                <a:gd name="T39" fmla="*/ 298521 h 1703388"/>
                <a:gd name="T40" fmla="*/ 1132061 w 2208213"/>
                <a:gd name="T41" fmla="*/ 350616 h 1703388"/>
                <a:gd name="T42" fmla="*/ 1085565 w 2208213"/>
                <a:gd name="T43" fmla="*/ 385436 h 1703388"/>
                <a:gd name="T44" fmla="*/ 1007343 w 2208213"/>
                <a:gd name="T45" fmla="*/ 497302 h 1703388"/>
                <a:gd name="T46" fmla="*/ 937874 w 2208213"/>
                <a:gd name="T47" fmla="*/ 515671 h 1703388"/>
                <a:gd name="T48" fmla="*/ 878797 w 2208213"/>
                <a:gd name="T49" fmla="*/ 478109 h 1703388"/>
                <a:gd name="T50" fmla="*/ 804951 w 2208213"/>
                <a:gd name="T51" fmla="*/ 366793 h 1703388"/>
                <a:gd name="T52" fmla="*/ 769943 w 2208213"/>
                <a:gd name="T53" fmla="*/ 328682 h 1703388"/>
                <a:gd name="T54" fmla="*/ 784985 w 2208213"/>
                <a:gd name="T55" fmla="*/ 285910 h 1703388"/>
                <a:gd name="T56" fmla="*/ 806592 w 2208213"/>
                <a:gd name="T57" fmla="*/ 210236 h 1703388"/>
                <a:gd name="T58" fmla="*/ 859105 w 2208213"/>
                <a:gd name="T59" fmla="*/ 126611 h 1703388"/>
                <a:gd name="T60" fmla="*/ 939514 w 2208213"/>
                <a:gd name="T61" fmla="*/ 92613 h 1703388"/>
                <a:gd name="T62" fmla="*/ 1557690 w 2208213"/>
                <a:gd name="T63" fmla="*/ 12302 h 1703388"/>
                <a:gd name="T64" fmla="*/ 1614662 w 2208213"/>
                <a:gd name="T65" fmla="*/ 65884 h 1703388"/>
                <a:gd name="T66" fmla="*/ 1635479 w 2208213"/>
                <a:gd name="T67" fmla="*/ 157739 h 1703388"/>
                <a:gd name="T68" fmla="*/ 1662047 w 2208213"/>
                <a:gd name="T69" fmla="*/ 177970 h 1703388"/>
                <a:gd name="T70" fmla="*/ 1652734 w 2208213"/>
                <a:gd name="T71" fmla="*/ 221984 h 1703388"/>
                <a:gd name="T72" fmla="*/ 1611101 w 2208213"/>
                <a:gd name="T73" fmla="*/ 261077 h 1703388"/>
                <a:gd name="T74" fmla="*/ 1538790 w 2208213"/>
                <a:gd name="T75" fmla="*/ 350472 h 1703388"/>
                <a:gd name="T76" fmla="*/ 1486749 w 2208213"/>
                <a:gd name="T77" fmla="*/ 357580 h 1703388"/>
                <a:gd name="T78" fmla="*/ 1429777 w 2208213"/>
                <a:gd name="T79" fmla="*/ 314933 h 1703388"/>
                <a:gd name="T80" fmla="*/ 1370888 w 2208213"/>
                <a:gd name="T81" fmla="*/ 229365 h 1703388"/>
                <a:gd name="T82" fmla="*/ 1347606 w 2208213"/>
                <a:gd name="T83" fmla="*/ 193279 h 1703388"/>
                <a:gd name="T84" fmla="*/ 1365136 w 2208213"/>
                <a:gd name="T85" fmla="*/ 161020 h 1703388"/>
                <a:gd name="T86" fmla="*/ 1383761 w 2208213"/>
                <a:gd name="T87" fmla="*/ 85567 h 1703388"/>
                <a:gd name="T88" fmla="*/ 1434159 w 2208213"/>
                <a:gd name="T89" fmla="*/ 21870 h 1703388"/>
                <a:gd name="T90" fmla="*/ 1504005 w 2208213"/>
                <a:gd name="T91" fmla="*/ 0 h 1703388"/>
                <a:gd name="T92" fmla="*/ 454049 w 2208213"/>
                <a:gd name="T93" fmla="*/ 18316 h 1703388"/>
                <a:gd name="T94" fmla="*/ 506684 w 2208213"/>
                <a:gd name="T95" fmla="*/ 78733 h 1703388"/>
                <a:gd name="T96" fmla="*/ 527245 w 2208213"/>
                <a:gd name="T97" fmla="*/ 158286 h 1703388"/>
                <a:gd name="T98" fmla="*/ 549998 w 2208213"/>
                <a:gd name="T99" fmla="*/ 188905 h 1703388"/>
                <a:gd name="T100" fmla="*/ 527519 w 2208213"/>
                <a:gd name="T101" fmla="*/ 229365 h 1703388"/>
                <a:gd name="T102" fmla="*/ 477899 w 2208213"/>
                <a:gd name="T103" fmla="*/ 295250 h 1703388"/>
                <a:gd name="T104" fmla="*/ 411009 w 2208213"/>
                <a:gd name="T105" fmla="*/ 356213 h 1703388"/>
                <a:gd name="T106" fmla="*/ 359197 w 2208213"/>
                <a:gd name="T107" fmla="*/ 352659 h 1703388"/>
                <a:gd name="T108" fmla="*/ 287921 w 2208213"/>
                <a:gd name="T109" fmla="*/ 272559 h 1703388"/>
                <a:gd name="T110" fmla="*/ 243784 w 2208213"/>
                <a:gd name="T111" fmla="*/ 220070 h 1703388"/>
                <a:gd name="T112" fmla="*/ 235834 w 2208213"/>
                <a:gd name="T113" fmla="*/ 179610 h 1703388"/>
                <a:gd name="T114" fmla="*/ 257765 w 2208213"/>
                <a:gd name="T115" fmla="*/ 150905 h 1703388"/>
                <a:gd name="T116" fmla="*/ 282164 w 2208213"/>
                <a:gd name="T117" fmla="*/ 59596 h 1703388"/>
                <a:gd name="T118" fmla="*/ 341651 w 2208213"/>
                <a:gd name="T119" fmla="*/ 9842 h 1703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208213" h="1703388">
                  <a:moveTo>
                    <a:pt x="1762889" y="844550"/>
                  </a:moveTo>
                  <a:lnTo>
                    <a:pt x="2208213" y="965111"/>
                  </a:lnTo>
                  <a:lnTo>
                    <a:pt x="1990788" y="1371846"/>
                  </a:lnTo>
                  <a:lnTo>
                    <a:pt x="1929846" y="1230662"/>
                  </a:lnTo>
                  <a:lnTo>
                    <a:pt x="867796" y="1703388"/>
                  </a:lnTo>
                  <a:lnTo>
                    <a:pt x="548483" y="1444499"/>
                  </a:lnTo>
                  <a:lnTo>
                    <a:pt x="97445" y="1618044"/>
                  </a:lnTo>
                  <a:lnTo>
                    <a:pt x="0" y="1371211"/>
                  </a:lnTo>
                  <a:lnTo>
                    <a:pt x="594824" y="1140876"/>
                  </a:lnTo>
                  <a:lnTo>
                    <a:pt x="908107" y="1394689"/>
                  </a:lnTo>
                  <a:lnTo>
                    <a:pt x="1824148" y="987003"/>
                  </a:lnTo>
                  <a:lnTo>
                    <a:pt x="1762889" y="844550"/>
                  </a:lnTo>
                  <a:close/>
                  <a:moveTo>
                    <a:pt x="958430" y="595312"/>
                  </a:moveTo>
                  <a:lnTo>
                    <a:pt x="972077" y="621956"/>
                  </a:lnTo>
                  <a:lnTo>
                    <a:pt x="992390" y="661604"/>
                  </a:lnTo>
                  <a:lnTo>
                    <a:pt x="1042853" y="760249"/>
                  </a:lnTo>
                  <a:lnTo>
                    <a:pt x="1108868" y="888076"/>
                  </a:lnTo>
                  <a:lnTo>
                    <a:pt x="1115533" y="879195"/>
                  </a:lnTo>
                  <a:lnTo>
                    <a:pt x="1123467" y="866825"/>
                  </a:lnTo>
                  <a:lnTo>
                    <a:pt x="1132354" y="851917"/>
                  </a:lnTo>
                  <a:lnTo>
                    <a:pt x="1142827" y="834154"/>
                  </a:lnTo>
                  <a:lnTo>
                    <a:pt x="1153618" y="814488"/>
                  </a:lnTo>
                  <a:lnTo>
                    <a:pt x="1165044" y="793554"/>
                  </a:lnTo>
                  <a:lnTo>
                    <a:pt x="1189165" y="748196"/>
                  </a:lnTo>
                  <a:lnTo>
                    <a:pt x="1212651" y="702204"/>
                  </a:lnTo>
                  <a:lnTo>
                    <a:pt x="1234233" y="659701"/>
                  </a:lnTo>
                  <a:lnTo>
                    <a:pt x="1252323" y="623541"/>
                  </a:lnTo>
                  <a:lnTo>
                    <a:pt x="1264701" y="597849"/>
                  </a:lnTo>
                  <a:lnTo>
                    <a:pt x="1278983" y="601973"/>
                  </a:lnTo>
                  <a:lnTo>
                    <a:pt x="1292313" y="605779"/>
                  </a:lnTo>
                  <a:lnTo>
                    <a:pt x="1305643" y="610220"/>
                  </a:lnTo>
                  <a:lnTo>
                    <a:pt x="1318973" y="614343"/>
                  </a:lnTo>
                  <a:lnTo>
                    <a:pt x="1344046" y="623541"/>
                  </a:lnTo>
                  <a:lnTo>
                    <a:pt x="1368167" y="633057"/>
                  </a:lnTo>
                  <a:lnTo>
                    <a:pt x="1391018" y="642890"/>
                  </a:lnTo>
                  <a:lnTo>
                    <a:pt x="1411965" y="652723"/>
                  </a:lnTo>
                  <a:lnTo>
                    <a:pt x="1431643" y="662556"/>
                  </a:lnTo>
                  <a:lnTo>
                    <a:pt x="1449733" y="671754"/>
                  </a:lnTo>
                  <a:lnTo>
                    <a:pt x="1465602" y="680952"/>
                  </a:lnTo>
                  <a:lnTo>
                    <a:pt x="1480202" y="689199"/>
                  </a:lnTo>
                  <a:lnTo>
                    <a:pt x="1492897" y="696812"/>
                  </a:lnTo>
                  <a:lnTo>
                    <a:pt x="1503053" y="703473"/>
                  </a:lnTo>
                  <a:lnTo>
                    <a:pt x="1517335" y="712671"/>
                  </a:lnTo>
                  <a:lnTo>
                    <a:pt x="1522413" y="716477"/>
                  </a:lnTo>
                  <a:lnTo>
                    <a:pt x="1522413" y="764373"/>
                  </a:lnTo>
                  <a:lnTo>
                    <a:pt x="1522413" y="948342"/>
                  </a:lnTo>
                  <a:lnTo>
                    <a:pt x="1522413" y="975937"/>
                  </a:lnTo>
                  <a:lnTo>
                    <a:pt x="929549" y="1239837"/>
                  </a:lnTo>
                  <a:lnTo>
                    <a:pt x="688975" y="1045084"/>
                  </a:lnTo>
                  <a:lnTo>
                    <a:pt x="688975" y="948342"/>
                  </a:lnTo>
                  <a:lnTo>
                    <a:pt x="688975" y="764373"/>
                  </a:lnTo>
                  <a:lnTo>
                    <a:pt x="688975" y="716477"/>
                  </a:lnTo>
                  <a:lnTo>
                    <a:pt x="694053" y="712671"/>
                  </a:lnTo>
                  <a:lnTo>
                    <a:pt x="709605" y="702521"/>
                  </a:lnTo>
                  <a:lnTo>
                    <a:pt x="720396" y="695860"/>
                  </a:lnTo>
                  <a:lnTo>
                    <a:pt x="733408" y="687931"/>
                  </a:lnTo>
                  <a:lnTo>
                    <a:pt x="748325" y="679366"/>
                  </a:lnTo>
                  <a:lnTo>
                    <a:pt x="765781" y="669851"/>
                  </a:lnTo>
                  <a:lnTo>
                    <a:pt x="784506" y="660018"/>
                  </a:lnTo>
                  <a:lnTo>
                    <a:pt x="805136" y="650185"/>
                  </a:lnTo>
                  <a:lnTo>
                    <a:pt x="827035" y="640035"/>
                  </a:lnTo>
                  <a:lnTo>
                    <a:pt x="851156" y="630202"/>
                  </a:lnTo>
                  <a:lnTo>
                    <a:pt x="875912" y="620370"/>
                  </a:lnTo>
                  <a:lnTo>
                    <a:pt x="889241" y="615612"/>
                  </a:lnTo>
                  <a:lnTo>
                    <a:pt x="902571" y="611488"/>
                  </a:lnTo>
                  <a:lnTo>
                    <a:pt x="916219" y="607048"/>
                  </a:lnTo>
                  <a:lnTo>
                    <a:pt x="930183" y="602607"/>
                  </a:lnTo>
                  <a:lnTo>
                    <a:pt x="944465" y="598801"/>
                  </a:lnTo>
                  <a:lnTo>
                    <a:pt x="958430" y="595312"/>
                  </a:lnTo>
                  <a:close/>
                  <a:moveTo>
                    <a:pt x="1619885" y="414337"/>
                  </a:moveTo>
                  <a:lnTo>
                    <a:pt x="1631315" y="437197"/>
                  </a:lnTo>
                  <a:lnTo>
                    <a:pt x="1648778" y="470852"/>
                  </a:lnTo>
                  <a:lnTo>
                    <a:pt x="1691640" y="554354"/>
                  </a:lnTo>
                  <a:lnTo>
                    <a:pt x="1747520" y="662940"/>
                  </a:lnTo>
                  <a:lnTo>
                    <a:pt x="1752918" y="655637"/>
                  </a:lnTo>
                  <a:lnTo>
                    <a:pt x="1759585" y="645160"/>
                  </a:lnTo>
                  <a:lnTo>
                    <a:pt x="1767523" y="632142"/>
                  </a:lnTo>
                  <a:lnTo>
                    <a:pt x="1776095" y="617220"/>
                  </a:lnTo>
                  <a:lnTo>
                    <a:pt x="1795463" y="582612"/>
                  </a:lnTo>
                  <a:lnTo>
                    <a:pt x="1815465" y="544194"/>
                  </a:lnTo>
                  <a:lnTo>
                    <a:pt x="1835785" y="505142"/>
                  </a:lnTo>
                  <a:lnTo>
                    <a:pt x="1854200" y="468947"/>
                  </a:lnTo>
                  <a:lnTo>
                    <a:pt x="1869440" y="438149"/>
                  </a:lnTo>
                  <a:lnTo>
                    <a:pt x="1879600" y="416559"/>
                  </a:lnTo>
                  <a:lnTo>
                    <a:pt x="1891665" y="419734"/>
                  </a:lnTo>
                  <a:lnTo>
                    <a:pt x="1903413" y="423227"/>
                  </a:lnTo>
                  <a:lnTo>
                    <a:pt x="1925638" y="430212"/>
                  </a:lnTo>
                  <a:lnTo>
                    <a:pt x="1946910" y="438149"/>
                  </a:lnTo>
                  <a:lnTo>
                    <a:pt x="1967548" y="446404"/>
                  </a:lnTo>
                  <a:lnTo>
                    <a:pt x="1986915" y="454659"/>
                  </a:lnTo>
                  <a:lnTo>
                    <a:pt x="2005013" y="462914"/>
                  </a:lnTo>
                  <a:lnTo>
                    <a:pt x="2021523" y="471169"/>
                  </a:lnTo>
                  <a:lnTo>
                    <a:pt x="2036763" y="479424"/>
                  </a:lnTo>
                  <a:lnTo>
                    <a:pt x="2050415" y="487044"/>
                  </a:lnTo>
                  <a:lnTo>
                    <a:pt x="2062798" y="494029"/>
                  </a:lnTo>
                  <a:lnTo>
                    <a:pt x="2082165" y="505777"/>
                  </a:lnTo>
                  <a:lnTo>
                    <a:pt x="2094230" y="514349"/>
                  </a:lnTo>
                  <a:lnTo>
                    <a:pt x="2098675" y="516889"/>
                  </a:lnTo>
                  <a:lnTo>
                    <a:pt x="2098675" y="557847"/>
                  </a:lnTo>
                  <a:lnTo>
                    <a:pt x="2098675" y="714057"/>
                  </a:lnTo>
                  <a:lnTo>
                    <a:pt x="2098675" y="796925"/>
                  </a:lnTo>
                  <a:lnTo>
                    <a:pt x="1798638" y="715645"/>
                  </a:lnTo>
                  <a:lnTo>
                    <a:pt x="1660843" y="678180"/>
                  </a:lnTo>
                  <a:lnTo>
                    <a:pt x="1660843" y="669925"/>
                  </a:lnTo>
                  <a:lnTo>
                    <a:pt x="1660843" y="623252"/>
                  </a:lnTo>
                  <a:lnTo>
                    <a:pt x="1623060" y="595629"/>
                  </a:lnTo>
                  <a:lnTo>
                    <a:pt x="1618298" y="592137"/>
                  </a:lnTo>
                  <a:lnTo>
                    <a:pt x="1606868" y="584517"/>
                  </a:lnTo>
                  <a:lnTo>
                    <a:pt x="1590040" y="573722"/>
                  </a:lnTo>
                  <a:lnTo>
                    <a:pt x="1567180" y="559752"/>
                  </a:lnTo>
                  <a:lnTo>
                    <a:pt x="1553845" y="552449"/>
                  </a:lnTo>
                  <a:lnTo>
                    <a:pt x="1539240" y="544512"/>
                  </a:lnTo>
                  <a:lnTo>
                    <a:pt x="1523365" y="535939"/>
                  </a:lnTo>
                  <a:lnTo>
                    <a:pt x="1506538" y="527684"/>
                  </a:lnTo>
                  <a:lnTo>
                    <a:pt x="1488440" y="518794"/>
                  </a:lnTo>
                  <a:lnTo>
                    <a:pt x="1469708" y="510222"/>
                  </a:lnTo>
                  <a:lnTo>
                    <a:pt x="1449388" y="501649"/>
                  </a:lnTo>
                  <a:lnTo>
                    <a:pt x="1428750" y="493394"/>
                  </a:lnTo>
                  <a:lnTo>
                    <a:pt x="1444625" y="483869"/>
                  </a:lnTo>
                  <a:lnTo>
                    <a:pt x="1463675" y="474027"/>
                  </a:lnTo>
                  <a:lnTo>
                    <a:pt x="1484948" y="463549"/>
                  </a:lnTo>
                  <a:lnTo>
                    <a:pt x="1508125" y="452437"/>
                  </a:lnTo>
                  <a:lnTo>
                    <a:pt x="1520825" y="447357"/>
                  </a:lnTo>
                  <a:lnTo>
                    <a:pt x="1533843" y="441642"/>
                  </a:lnTo>
                  <a:lnTo>
                    <a:pt x="1547178" y="436562"/>
                  </a:lnTo>
                  <a:lnTo>
                    <a:pt x="1560830" y="431799"/>
                  </a:lnTo>
                  <a:lnTo>
                    <a:pt x="1575118" y="427354"/>
                  </a:lnTo>
                  <a:lnTo>
                    <a:pt x="1589723" y="422592"/>
                  </a:lnTo>
                  <a:lnTo>
                    <a:pt x="1604645" y="418147"/>
                  </a:lnTo>
                  <a:lnTo>
                    <a:pt x="1619885" y="414337"/>
                  </a:lnTo>
                  <a:close/>
                  <a:moveTo>
                    <a:pt x="325863" y="414337"/>
                  </a:moveTo>
                  <a:lnTo>
                    <a:pt x="336663" y="437178"/>
                  </a:lnTo>
                  <a:lnTo>
                    <a:pt x="354134" y="470806"/>
                  </a:lnTo>
                  <a:lnTo>
                    <a:pt x="397017" y="554240"/>
                  </a:lnTo>
                  <a:lnTo>
                    <a:pt x="452923" y="662737"/>
                  </a:lnTo>
                  <a:lnTo>
                    <a:pt x="458323" y="655440"/>
                  </a:lnTo>
                  <a:lnTo>
                    <a:pt x="465629" y="644972"/>
                  </a:lnTo>
                  <a:lnTo>
                    <a:pt x="472935" y="631965"/>
                  </a:lnTo>
                  <a:lnTo>
                    <a:pt x="481829" y="617054"/>
                  </a:lnTo>
                  <a:lnTo>
                    <a:pt x="500888" y="582475"/>
                  </a:lnTo>
                  <a:lnTo>
                    <a:pt x="521217" y="544089"/>
                  </a:lnTo>
                  <a:lnTo>
                    <a:pt x="541229" y="505068"/>
                  </a:lnTo>
                  <a:lnTo>
                    <a:pt x="559653" y="468902"/>
                  </a:lnTo>
                  <a:lnTo>
                    <a:pt x="574900" y="438130"/>
                  </a:lnTo>
                  <a:lnTo>
                    <a:pt x="585700" y="416557"/>
                  </a:lnTo>
                  <a:lnTo>
                    <a:pt x="600947" y="420999"/>
                  </a:lnTo>
                  <a:lnTo>
                    <a:pt x="615877" y="425757"/>
                  </a:lnTo>
                  <a:lnTo>
                    <a:pt x="630489" y="430199"/>
                  </a:lnTo>
                  <a:lnTo>
                    <a:pt x="644783" y="434957"/>
                  </a:lnTo>
                  <a:lnTo>
                    <a:pt x="658442" y="440668"/>
                  </a:lnTo>
                  <a:lnTo>
                    <a:pt x="671783" y="445744"/>
                  </a:lnTo>
                  <a:lnTo>
                    <a:pt x="684489" y="451137"/>
                  </a:lnTo>
                  <a:lnTo>
                    <a:pt x="696877" y="456847"/>
                  </a:lnTo>
                  <a:lnTo>
                    <a:pt x="719431" y="467316"/>
                  </a:lnTo>
                  <a:lnTo>
                    <a:pt x="740078" y="477785"/>
                  </a:lnTo>
                  <a:lnTo>
                    <a:pt x="758184" y="487620"/>
                  </a:lnTo>
                  <a:lnTo>
                    <a:pt x="773113" y="496820"/>
                  </a:lnTo>
                  <a:lnTo>
                    <a:pt x="753419" y="505068"/>
                  </a:lnTo>
                  <a:lnTo>
                    <a:pt x="734042" y="513633"/>
                  </a:lnTo>
                  <a:lnTo>
                    <a:pt x="715936" y="521882"/>
                  </a:lnTo>
                  <a:lnTo>
                    <a:pt x="698783" y="530130"/>
                  </a:lnTo>
                  <a:lnTo>
                    <a:pt x="682901" y="538378"/>
                  </a:lnTo>
                  <a:lnTo>
                    <a:pt x="667654" y="546309"/>
                  </a:lnTo>
                  <a:lnTo>
                    <a:pt x="653677" y="554240"/>
                  </a:lnTo>
                  <a:lnTo>
                    <a:pt x="641289" y="561220"/>
                  </a:lnTo>
                  <a:lnTo>
                    <a:pt x="619689" y="574544"/>
                  </a:lnTo>
                  <a:lnTo>
                    <a:pt x="602853" y="585013"/>
                  </a:lnTo>
                  <a:lnTo>
                    <a:pt x="592371" y="592309"/>
                  </a:lnTo>
                  <a:lnTo>
                    <a:pt x="587924" y="595482"/>
                  </a:lnTo>
                  <a:lnTo>
                    <a:pt x="549806" y="623082"/>
                  </a:lnTo>
                  <a:lnTo>
                    <a:pt x="549806" y="669716"/>
                  </a:lnTo>
                  <a:lnTo>
                    <a:pt x="549806" y="717937"/>
                  </a:lnTo>
                  <a:lnTo>
                    <a:pt x="549806" y="901938"/>
                  </a:lnTo>
                  <a:lnTo>
                    <a:pt x="549806" y="1014876"/>
                  </a:lnTo>
                  <a:lnTo>
                    <a:pt x="546312" y="1016462"/>
                  </a:lnTo>
                  <a:lnTo>
                    <a:pt x="96838" y="1193800"/>
                  </a:lnTo>
                  <a:lnTo>
                    <a:pt x="96838" y="713813"/>
                  </a:lnTo>
                  <a:lnTo>
                    <a:pt x="96838" y="557730"/>
                  </a:lnTo>
                  <a:lnTo>
                    <a:pt x="96838" y="516806"/>
                  </a:lnTo>
                  <a:lnTo>
                    <a:pt x="101285" y="514268"/>
                  </a:lnTo>
                  <a:lnTo>
                    <a:pt x="113991" y="505385"/>
                  </a:lnTo>
                  <a:lnTo>
                    <a:pt x="123521" y="499675"/>
                  </a:lnTo>
                  <a:lnTo>
                    <a:pt x="134321" y="493013"/>
                  </a:lnTo>
                  <a:lnTo>
                    <a:pt x="147344" y="485716"/>
                  </a:lnTo>
                  <a:lnTo>
                    <a:pt x="161639" y="477468"/>
                  </a:lnTo>
                  <a:lnTo>
                    <a:pt x="177839" y="469220"/>
                  </a:lnTo>
                  <a:lnTo>
                    <a:pt x="194992" y="460971"/>
                  </a:lnTo>
                  <a:lnTo>
                    <a:pt x="214051" y="452406"/>
                  </a:lnTo>
                  <a:lnTo>
                    <a:pt x="234063" y="444157"/>
                  </a:lnTo>
                  <a:lnTo>
                    <a:pt x="255345" y="435909"/>
                  </a:lnTo>
                  <a:lnTo>
                    <a:pt x="277581" y="427978"/>
                  </a:lnTo>
                  <a:lnTo>
                    <a:pt x="301404" y="420999"/>
                  </a:lnTo>
                  <a:lnTo>
                    <a:pt x="313157" y="417509"/>
                  </a:lnTo>
                  <a:lnTo>
                    <a:pt x="325863" y="414337"/>
                  </a:lnTo>
                  <a:close/>
                  <a:moveTo>
                    <a:pt x="1105540" y="106362"/>
                  </a:moveTo>
                  <a:lnTo>
                    <a:pt x="1113783" y="106679"/>
                  </a:lnTo>
                  <a:lnTo>
                    <a:pt x="1122026" y="107315"/>
                  </a:lnTo>
                  <a:lnTo>
                    <a:pt x="1130269" y="108268"/>
                  </a:lnTo>
                  <a:lnTo>
                    <a:pt x="1138512" y="109857"/>
                  </a:lnTo>
                  <a:lnTo>
                    <a:pt x="1146755" y="111445"/>
                  </a:lnTo>
                  <a:lnTo>
                    <a:pt x="1154998" y="113987"/>
                  </a:lnTo>
                  <a:lnTo>
                    <a:pt x="1162924" y="116528"/>
                  </a:lnTo>
                  <a:lnTo>
                    <a:pt x="1170850" y="119705"/>
                  </a:lnTo>
                  <a:lnTo>
                    <a:pt x="1178775" y="122882"/>
                  </a:lnTo>
                  <a:lnTo>
                    <a:pt x="1186067" y="127013"/>
                  </a:lnTo>
                  <a:lnTo>
                    <a:pt x="1193993" y="131143"/>
                  </a:lnTo>
                  <a:lnTo>
                    <a:pt x="1200968" y="135908"/>
                  </a:lnTo>
                  <a:lnTo>
                    <a:pt x="1208260" y="140992"/>
                  </a:lnTo>
                  <a:lnTo>
                    <a:pt x="1215235" y="146710"/>
                  </a:lnTo>
                  <a:lnTo>
                    <a:pt x="1221892" y="152429"/>
                  </a:lnTo>
                  <a:lnTo>
                    <a:pt x="1228550" y="158783"/>
                  </a:lnTo>
                  <a:lnTo>
                    <a:pt x="1234574" y="165455"/>
                  </a:lnTo>
                  <a:lnTo>
                    <a:pt x="1240915" y="172444"/>
                  </a:lnTo>
                  <a:lnTo>
                    <a:pt x="1246304" y="180069"/>
                  </a:lnTo>
                  <a:lnTo>
                    <a:pt x="1251694" y="188012"/>
                  </a:lnTo>
                  <a:lnTo>
                    <a:pt x="1256449" y="196272"/>
                  </a:lnTo>
                  <a:lnTo>
                    <a:pt x="1261205" y="204850"/>
                  </a:lnTo>
                  <a:lnTo>
                    <a:pt x="1265643" y="214064"/>
                  </a:lnTo>
                  <a:lnTo>
                    <a:pt x="1269448" y="223277"/>
                  </a:lnTo>
                  <a:lnTo>
                    <a:pt x="1272935" y="233126"/>
                  </a:lnTo>
                  <a:lnTo>
                    <a:pt x="1276105" y="243610"/>
                  </a:lnTo>
                  <a:lnTo>
                    <a:pt x="1278959" y="254094"/>
                  </a:lnTo>
                  <a:lnTo>
                    <a:pt x="1281178" y="265214"/>
                  </a:lnTo>
                  <a:lnTo>
                    <a:pt x="1282763" y="276651"/>
                  </a:lnTo>
                  <a:lnTo>
                    <a:pt x="1284031" y="288407"/>
                  </a:lnTo>
                  <a:lnTo>
                    <a:pt x="1284665" y="300479"/>
                  </a:lnTo>
                  <a:lnTo>
                    <a:pt x="1285300" y="313187"/>
                  </a:lnTo>
                  <a:lnTo>
                    <a:pt x="1285300" y="317635"/>
                  </a:lnTo>
                  <a:lnTo>
                    <a:pt x="1284665" y="321765"/>
                  </a:lnTo>
                  <a:lnTo>
                    <a:pt x="1285300" y="321765"/>
                  </a:lnTo>
                  <a:lnTo>
                    <a:pt x="1289421" y="322401"/>
                  </a:lnTo>
                  <a:lnTo>
                    <a:pt x="1293542" y="323036"/>
                  </a:lnTo>
                  <a:lnTo>
                    <a:pt x="1297347" y="324307"/>
                  </a:lnTo>
                  <a:lnTo>
                    <a:pt x="1300834" y="326213"/>
                  </a:lnTo>
                  <a:lnTo>
                    <a:pt x="1304322" y="328437"/>
                  </a:lnTo>
                  <a:lnTo>
                    <a:pt x="1307492" y="331297"/>
                  </a:lnTo>
                  <a:lnTo>
                    <a:pt x="1310662" y="334474"/>
                  </a:lnTo>
                  <a:lnTo>
                    <a:pt x="1313833" y="337651"/>
                  </a:lnTo>
                  <a:lnTo>
                    <a:pt x="1316369" y="341463"/>
                  </a:lnTo>
                  <a:lnTo>
                    <a:pt x="1318588" y="345911"/>
                  </a:lnTo>
                  <a:lnTo>
                    <a:pt x="1320491" y="350359"/>
                  </a:lnTo>
                  <a:lnTo>
                    <a:pt x="1322393" y="354807"/>
                  </a:lnTo>
                  <a:lnTo>
                    <a:pt x="1323661" y="359572"/>
                  </a:lnTo>
                  <a:lnTo>
                    <a:pt x="1324929" y="365291"/>
                  </a:lnTo>
                  <a:lnTo>
                    <a:pt x="1325246" y="370374"/>
                  </a:lnTo>
                  <a:lnTo>
                    <a:pt x="1325563" y="375775"/>
                  </a:lnTo>
                  <a:lnTo>
                    <a:pt x="1325246" y="381176"/>
                  </a:lnTo>
                  <a:lnTo>
                    <a:pt x="1323661" y="386895"/>
                  </a:lnTo>
                  <a:lnTo>
                    <a:pt x="1321759" y="391978"/>
                  </a:lnTo>
                  <a:lnTo>
                    <a:pt x="1319222" y="396744"/>
                  </a:lnTo>
                  <a:lnTo>
                    <a:pt x="1316369" y="401509"/>
                  </a:lnTo>
                  <a:lnTo>
                    <a:pt x="1312248" y="406275"/>
                  </a:lnTo>
                  <a:lnTo>
                    <a:pt x="1308443" y="410087"/>
                  </a:lnTo>
                  <a:lnTo>
                    <a:pt x="1303688" y="413900"/>
                  </a:lnTo>
                  <a:lnTo>
                    <a:pt x="1298932" y="417712"/>
                  </a:lnTo>
                  <a:lnTo>
                    <a:pt x="1294177" y="420572"/>
                  </a:lnTo>
                  <a:lnTo>
                    <a:pt x="1289104" y="423431"/>
                  </a:lnTo>
                  <a:lnTo>
                    <a:pt x="1284031" y="425337"/>
                  </a:lnTo>
                  <a:lnTo>
                    <a:pt x="1278959" y="427561"/>
                  </a:lnTo>
                  <a:lnTo>
                    <a:pt x="1274203" y="428514"/>
                  </a:lnTo>
                  <a:lnTo>
                    <a:pt x="1269448" y="429467"/>
                  </a:lnTo>
                  <a:lnTo>
                    <a:pt x="1265009" y="429785"/>
                  </a:lnTo>
                  <a:lnTo>
                    <a:pt x="1264692" y="429785"/>
                  </a:lnTo>
                  <a:lnTo>
                    <a:pt x="1258351" y="446623"/>
                  </a:lnTo>
                  <a:lnTo>
                    <a:pt x="1251377" y="463779"/>
                  </a:lnTo>
                  <a:lnTo>
                    <a:pt x="1243768" y="479665"/>
                  </a:lnTo>
                  <a:lnTo>
                    <a:pt x="1235525" y="495232"/>
                  </a:lnTo>
                  <a:lnTo>
                    <a:pt x="1228867" y="506034"/>
                  </a:lnTo>
                  <a:lnTo>
                    <a:pt x="1222209" y="516836"/>
                  </a:lnTo>
                  <a:lnTo>
                    <a:pt x="1215235" y="527003"/>
                  </a:lnTo>
                  <a:lnTo>
                    <a:pt x="1207626" y="536852"/>
                  </a:lnTo>
                  <a:lnTo>
                    <a:pt x="1200017" y="546065"/>
                  </a:lnTo>
                  <a:lnTo>
                    <a:pt x="1192408" y="554643"/>
                  </a:lnTo>
                  <a:lnTo>
                    <a:pt x="1184165" y="562586"/>
                  </a:lnTo>
                  <a:lnTo>
                    <a:pt x="1176239" y="569575"/>
                  </a:lnTo>
                  <a:lnTo>
                    <a:pt x="1167679" y="576247"/>
                  </a:lnTo>
                  <a:lnTo>
                    <a:pt x="1159119" y="582283"/>
                  </a:lnTo>
                  <a:lnTo>
                    <a:pt x="1150242" y="587367"/>
                  </a:lnTo>
                  <a:lnTo>
                    <a:pt x="1141365" y="591814"/>
                  </a:lnTo>
                  <a:lnTo>
                    <a:pt x="1132171" y="595309"/>
                  </a:lnTo>
                  <a:lnTo>
                    <a:pt x="1123611" y="597533"/>
                  </a:lnTo>
                  <a:lnTo>
                    <a:pt x="1118856" y="598804"/>
                  </a:lnTo>
                  <a:lnTo>
                    <a:pt x="1114734" y="599122"/>
                  </a:lnTo>
                  <a:lnTo>
                    <a:pt x="1110296" y="599439"/>
                  </a:lnTo>
                  <a:lnTo>
                    <a:pt x="1105540" y="600075"/>
                  </a:lnTo>
                  <a:lnTo>
                    <a:pt x="1099199" y="599439"/>
                  </a:lnTo>
                  <a:lnTo>
                    <a:pt x="1092859" y="598804"/>
                  </a:lnTo>
                  <a:lnTo>
                    <a:pt x="1087152" y="597533"/>
                  </a:lnTo>
                  <a:lnTo>
                    <a:pt x="1080811" y="595627"/>
                  </a:lnTo>
                  <a:lnTo>
                    <a:pt x="1074471" y="593721"/>
                  </a:lnTo>
                  <a:lnTo>
                    <a:pt x="1068130" y="590861"/>
                  </a:lnTo>
                  <a:lnTo>
                    <a:pt x="1062423" y="587684"/>
                  </a:lnTo>
                  <a:lnTo>
                    <a:pt x="1056083" y="584507"/>
                  </a:lnTo>
                  <a:lnTo>
                    <a:pt x="1050693" y="581012"/>
                  </a:lnTo>
                  <a:lnTo>
                    <a:pt x="1044986" y="577200"/>
                  </a:lnTo>
                  <a:lnTo>
                    <a:pt x="1039597" y="573070"/>
                  </a:lnTo>
                  <a:lnTo>
                    <a:pt x="1034524" y="568940"/>
                  </a:lnTo>
                  <a:lnTo>
                    <a:pt x="1028818" y="564174"/>
                  </a:lnTo>
                  <a:lnTo>
                    <a:pt x="1023745" y="559409"/>
                  </a:lnTo>
                  <a:lnTo>
                    <a:pt x="1018672" y="554008"/>
                  </a:lnTo>
                  <a:lnTo>
                    <a:pt x="1013600" y="548289"/>
                  </a:lnTo>
                  <a:lnTo>
                    <a:pt x="1003455" y="536534"/>
                  </a:lnTo>
                  <a:lnTo>
                    <a:pt x="993944" y="523826"/>
                  </a:lnTo>
                  <a:lnTo>
                    <a:pt x="985067" y="510482"/>
                  </a:lnTo>
                  <a:lnTo>
                    <a:pt x="976190" y="495868"/>
                  </a:lnTo>
                  <a:lnTo>
                    <a:pt x="967630" y="480300"/>
                  </a:lnTo>
                  <a:lnTo>
                    <a:pt x="959704" y="463779"/>
                  </a:lnTo>
                  <a:lnTo>
                    <a:pt x="952729" y="446623"/>
                  </a:lnTo>
                  <a:lnTo>
                    <a:pt x="946388" y="429150"/>
                  </a:lnTo>
                  <a:lnTo>
                    <a:pt x="941950" y="428197"/>
                  </a:lnTo>
                  <a:lnTo>
                    <a:pt x="937194" y="426926"/>
                  </a:lnTo>
                  <a:lnTo>
                    <a:pt x="933073" y="425020"/>
                  </a:lnTo>
                  <a:lnTo>
                    <a:pt x="928317" y="423113"/>
                  </a:lnTo>
                  <a:lnTo>
                    <a:pt x="923562" y="420572"/>
                  </a:lnTo>
                  <a:lnTo>
                    <a:pt x="919123" y="418030"/>
                  </a:lnTo>
                  <a:lnTo>
                    <a:pt x="915002" y="414853"/>
                  </a:lnTo>
                  <a:lnTo>
                    <a:pt x="910563" y="411358"/>
                  </a:lnTo>
                  <a:lnTo>
                    <a:pt x="906759" y="407863"/>
                  </a:lnTo>
                  <a:lnTo>
                    <a:pt x="903271" y="403733"/>
                  </a:lnTo>
                  <a:lnTo>
                    <a:pt x="900101" y="399603"/>
                  </a:lnTo>
                  <a:lnTo>
                    <a:pt x="897248" y="395155"/>
                  </a:lnTo>
                  <a:lnTo>
                    <a:pt x="895345" y="390707"/>
                  </a:lnTo>
                  <a:lnTo>
                    <a:pt x="893443" y="385624"/>
                  </a:lnTo>
                  <a:lnTo>
                    <a:pt x="892492" y="380859"/>
                  </a:lnTo>
                  <a:lnTo>
                    <a:pt x="892175" y="375775"/>
                  </a:lnTo>
                  <a:lnTo>
                    <a:pt x="892175" y="370692"/>
                  </a:lnTo>
                  <a:lnTo>
                    <a:pt x="892492" y="365926"/>
                  </a:lnTo>
                  <a:lnTo>
                    <a:pt x="893760" y="361161"/>
                  </a:lnTo>
                  <a:lnTo>
                    <a:pt x="894394" y="356395"/>
                  </a:lnTo>
                  <a:lnTo>
                    <a:pt x="895980" y="352265"/>
                  </a:lnTo>
                  <a:lnTo>
                    <a:pt x="897565" y="348135"/>
                  </a:lnTo>
                  <a:lnTo>
                    <a:pt x="899467" y="344323"/>
                  </a:lnTo>
                  <a:lnTo>
                    <a:pt x="902003" y="340828"/>
                  </a:lnTo>
                  <a:lnTo>
                    <a:pt x="904222" y="337333"/>
                  </a:lnTo>
                  <a:lnTo>
                    <a:pt x="907076" y="334156"/>
                  </a:lnTo>
                  <a:lnTo>
                    <a:pt x="909929" y="331297"/>
                  </a:lnTo>
                  <a:lnTo>
                    <a:pt x="913099" y="329073"/>
                  </a:lnTo>
                  <a:lnTo>
                    <a:pt x="916270" y="326531"/>
                  </a:lnTo>
                  <a:lnTo>
                    <a:pt x="919123" y="324943"/>
                  </a:lnTo>
                  <a:lnTo>
                    <a:pt x="922928" y="323672"/>
                  </a:lnTo>
                  <a:lnTo>
                    <a:pt x="926415" y="322719"/>
                  </a:lnTo>
                  <a:lnTo>
                    <a:pt x="926098" y="313187"/>
                  </a:lnTo>
                  <a:lnTo>
                    <a:pt x="926415" y="300479"/>
                  </a:lnTo>
                  <a:lnTo>
                    <a:pt x="927049" y="288407"/>
                  </a:lnTo>
                  <a:lnTo>
                    <a:pt x="928317" y="276651"/>
                  </a:lnTo>
                  <a:lnTo>
                    <a:pt x="930219" y="265214"/>
                  </a:lnTo>
                  <a:lnTo>
                    <a:pt x="932122" y="254094"/>
                  </a:lnTo>
                  <a:lnTo>
                    <a:pt x="934975" y="243610"/>
                  </a:lnTo>
                  <a:lnTo>
                    <a:pt x="938145" y="233126"/>
                  </a:lnTo>
                  <a:lnTo>
                    <a:pt x="941633" y="223277"/>
                  </a:lnTo>
                  <a:lnTo>
                    <a:pt x="945754" y="214064"/>
                  </a:lnTo>
                  <a:lnTo>
                    <a:pt x="949876" y="204850"/>
                  </a:lnTo>
                  <a:lnTo>
                    <a:pt x="954631" y="196272"/>
                  </a:lnTo>
                  <a:lnTo>
                    <a:pt x="959704" y="188012"/>
                  </a:lnTo>
                  <a:lnTo>
                    <a:pt x="964776" y="180069"/>
                  </a:lnTo>
                  <a:lnTo>
                    <a:pt x="970800" y="172444"/>
                  </a:lnTo>
                  <a:lnTo>
                    <a:pt x="976507" y="165455"/>
                  </a:lnTo>
                  <a:lnTo>
                    <a:pt x="982847" y="158783"/>
                  </a:lnTo>
                  <a:lnTo>
                    <a:pt x="989188" y="152429"/>
                  </a:lnTo>
                  <a:lnTo>
                    <a:pt x="995846" y="146710"/>
                  </a:lnTo>
                  <a:lnTo>
                    <a:pt x="1003138" y="140992"/>
                  </a:lnTo>
                  <a:lnTo>
                    <a:pt x="1010112" y="135908"/>
                  </a:lnTo>
                  <a:lnTo>
                    <a:pt x="1017404" y="131143"/>
                  </a:lnTo>
                  <a:lnTo>
                    <a:pt x="1025013" y="127013"/>
                  </a:lnTo>
                  <a:lnTo>
                    <a:pt x="1032622" y="122882"/>
                  </a:lnTo>
                  <a:lnTo>
                    <a:pt x="1040231" y="119705"/>
                  </a:lnTo>
                  <a:lnTo>
                    <a:pt x="1048157" y="116528"/>
                  </a:lnTo>
                  <a:lnTo>
                    <a:pt x="1056400" y="113987"/>
                  </a:lnTo>
                  <a:lnTo>
                    <a:pt x="1064326" y="111445"/>
                  </a:lnTo>
                  <a:lnTo>
                    <a:pt x="1072568" y="109857"/>
                  </a:lnTo>
                  <a:lnTo>
                    <a:pt x="1080811" y="108268"/>
                  </a:lnTo>
                  <a:lnTo>
                    <a:pt x="1089054" y="107315"/>
                  </a:lnTo>
                  <a:lnTo>
                    <a:pt x="1097297" y="106679"/>
                  </a:lnTo>
                  <a:lnTo>
                    <a:pt x="1105540" y="106362"/>
                  </a:lnTo>
                  <a:close/>
                  <a:moveTo>
                    <a:pt x="1743393" y="0"/>
                  </a:moveTo>
                  <a:lnTo>
                    <a:pt x="1750378" y="317"/>
                  </a:lnTo>
                  <a:lnTo>
                    <a:pt x="1757680" y="950"/>
                  </a:lnTo>
                  <a:lnTo>
                    <a:pt x="1764665" y="1584"/>
                  </a:lnTo>
                  <a:lnTo>
                    <a:pt x="1771650" y="2851"/>
                  </a:lnTo>
                  <a:lnTo>
                    <a:pt x="1778318" y="4435"/>
                  </a:lnTo>
                  <a:lnTo>
                    <a:pt x="1785620" y="6335"/>
                  </a:lnTo>
                  <a:lnTo>
                    <a:pt x="1792288" y="8553"/>
                  </a:lnTo>
                  <a:lnTo>
                    <a:pt x="1798955" y="11404"/>
                  </a:lnTo>
                  <a:lnTo>
                    <a:pt x="1805623" y="14255"/>
                  </a:lnTo>
                  <a:lnTo>
                    <a:pt x="1812290" y="17423"/>
                  </a:lnTo>
                  <a:lnTo>
                    <a:pt x="1818640" y="21224"/>
                  </a:lnTo>
                  <a:lnTo>
                    <a:pt x="1824990" y="25342"/>
                  </a:lnTo>
                  <a:lnTo>
                    <a:pt x="1830705" y="29460"/>
                  </a:lnTo>
                  <a:lnTo>
                    <a:pt x="1836738" y="34212"/>
                  </a:lnTo>
                  <a:lnTo>
                    <a:pt x="1842770" y="38963"/>
                  </a:lnTo>
                  <a:lnTo>
                    <a:pt x="1848168" y="44349"/>
                  </a:lnTo>
                  <a:lnTo>
                    <a:pt x="1853248" y="50051"/>
                  </a:lnTo>
                  <a:lnTo>
                    <a:pt x="1858328" y="56069"/>
                  </a:lnTo>
                  <a:lnTo>
                    <a:pt x="1863090" y="62405"/>
                  </a:lnTo>
                  <a:lnTo>
                    <a:pt x="1867853" y="69057"/>
                  </a:lnTo>
                  <a:lnTo>
                    <a:pt x="1871663" y="76343"/>
                  </a:lnTo>
                  <a:lnTo>
                    <a:pt x="1875790" y="83312"/>
                  </a:lnTo>
                  <a:lnTo>
                    <a:pt x="1879600" y="91232"/>
                  </a:lnTo>
                  <a:lnTo>
                    <a:pt x="1882775" y="99151"/>
                  </a:lnTo>
                  <a:lnTo>
                    <a:pt x="1885950" y="107387"/>
                  </a:lnTo>
                  <a:lnTo>
                    <a:pt x="1888808" y="115940"/>
                  </a:lnTo>
                  <a:lnTo>
                    <a:pt x="1890713" y="124810"/>
                  </a:lnTo>
                  <a:lnTo>
                    <a:pt x="1892618" y="134313"/>
                  </a:lnTo>
                  <a:lnTo>
                    <a:pt x="1894205" y="144134"/>
                  </a:lnTo>
                  <a:lnTo>
                    <a:pt x="1895475" y="153954"/>
                  </a:lnTo>
                  <a:lnTo>
                    <a:pt x="1895793" y="164091"/>
                  </a:lnTo>
                  <a:lnTo>
                    <a:pt x="1896110" y="174861"/>
                  </a:lnTo>
                  <a:lnTo>
                    <a:pt x="1895793" y="182780"/>
                  </a:lnTo>
                  <a:lnTo>
                    <a:pt x="1896110" y="182147"/>
                  </a:lnTo>
                  <a:lnTo>
                    <a:pt x="1899603" y="182780"/>
                  </a:lnTo>
                  <a:lnTo>
                    <a:pt x="1903095" y="183414"/>
                  </a:lnTo>
                  <a:lnTo>
                    <a:pt x="1906270" y="184681"/>
                  </a:lnTo>
                  <a:lnTo>
                    <a:pt x="1909445" y="186265"/>
                  </a:lnTo>
                  <a:lnTo>
                    <a:pt x="1912620" y="187849"/>
                  </a:lnTo>
                  <a:lnTo>
                    <a:pt x="1915478" y="190066"/>
                  </a:lnTo>
                  <a:lnTo>
                    <a:pt x="1917700" y="192917"/>
                  </a:lnTo>
                  <a:lnTo>
                    <a:pt x="1920558" y="195768"/>
                  </a:lnTo>
                  <a:lnTo>
                    <a:pt x="1922463" y="199253"/>
                  </a:lnTo>
                  <a:lnTo>
                    <a:pt x="1924368" y="202737"/>
                  </a:lnTo>
                  <a:lnTo>
                    <a:pt x="1926590" y="206222"/>
                  </a:lnTo>
                  <a:lnTo>
                    <a:pt x="1927543" y="210023"/>
                  </a:lnTo>
                  <a:lnTo>
                    <a:pt x="1928813" y="214458"/>
                  </a:lnTo>
                  <a:lnTo>
                    <a:pt x="1929765" y="218893"/>
                  </a:lnTo>
                  <a:lnTo>
                    <a:pt x="1930400" y="223645"/>
                  </a:lnTo>
                  <a:lnTo>
                    <a:pt x="1930400" y="228080"/>
                  </a:lnTo>
                  <a:lnTo>
                    <a:pt x="1930083" y="232831"/>
                  </a:lnTo>
                  <a:lnTo>
                    <a:pt x="1928813" y="237266"/>
                  </a:lnTo>
                  <a:lnTo>
                    <a:pt x="1927225" y="241701"/>
                  </a:lnTo>
                  <a:lnTo>
                    <a:pt x="1925320" y="245819"/>
                  </a:lnTo>
                  <a:lnTo>
                    <a:pt x="1922463" y="249937"/>
                  </a:lnTo>
                  <a:lnTo>
                    <a:pt x="1919288" y="253739"/>
                  </a:lnTo>
                  <a:lnTo>
                    <a:pt x="1915795" y="257223"/>
                  </a:lnTo>
                  <a:lnTo>
                    <a:pt x="1911985" y="260391"/>
                  </a:lnTo>
                  <a:lnTo>
                    <a:pt x="1907858" y="263242"/>
                  </a:lnTo>
                  <a:lnTo>
                    <a:pt x="1903730" y="265776"/>
                  </a:lnTo>
                  <a:lnTo>
                    <a:pt x="1899285" y="268310"/>
                  </a:lnTo>
                  <a:lnTo>
                    <a:pt x="1895475" y="270211"/>
                  </a:lnTo>
                  <a:lnTo>
                    <a:pt x="1891030" y="271795"/>
                  </a:lnTo>
                  <a:lnTo>
                    <a:pt x="1886585" y="272745"/>
                  </a:lnTo>
                  <a:lnTo>
                    <a:pt x="1882775" y="273379"/>
                  </a:lnTo>
                  <a:lnTo>
                    <a:pt x="1879283" y="273696"/>
                  </a:lnTo>
                  <a:lnTo>
                    <a:pt x="1878965" y="273696"/>
                  </a:lnTo>
                  <a:lnTo>
                    <a:pt x="1873250" y="288267"/>
                  </a:lnTo>
                  <a:lnTo>
                    <a:pt x="1867535" y="302522"/>
                  </a:lnTo>
                  <a:lnTo>
                    <a:pt x="1860868" y="316144"/>
                  </a:lnTo>
                  <a:lnTo>
                    <a:pt x="1853565" y="329449"/>
                  </a:lnTo>
                  <a:lnTo>
                    <a:pt x="1846263" y="342120"/>
                  </a:lnTo>
                  <a:lnTo>
                    <a:pt x="1838325" y="353840"/>
                  </a:lnTo>
                  <a:lnTo>
                    <a:pt x="1829753" y="364928"/>
                  </a:lnTo>
                  <a:lnTo>
                    <a:pt x="1820863" y="375065"/>
                  </a:lnTo>
                  <a:lnTo>
                    <a:pt x="1811973" y="384568"/>
                  </a:lnTo>
                  <a:lnTo>
                    <a:pt x="1802448" y="392804"/>
                  </a:lnTo>
                  <a:lnTo>
                    <a:pt x="1797685" y="396605"/>
                  </a:lnTo>
                  <a:lnTo>
                    <a:pt x="1792923" y="399773"/>
                  </a:lnTo>
                  <a:lnTo>
                    <a:pt x="1788160" y="403258"/>
                  </a:lnTo>
                  <a:lnTo>
                    <a:pt x="1783715" y="406109"/>
                  </a:lnTo>
                  <a:lnTo>
                    <a:pt x="1778318" y="408960"/>
                  </a:lnTo>
                  <a:lnTo>
                    <a:pt x="1773238" y="410860"/>
                  </a:lnTo>
                  <a:lnTo>
                    <a:pt x="1768475" y="412761"/>
                  </a:lnTo>
                  <a:lnTo>
                    <a:pt x="1763395" y="414345"/>
                  </a:lnTo>
                  <a:lnTo>
                    <a:pt x="1758315" y="415929"/>
                  </a:lnTo>
                  <a:lnTo>
                    <a:pt x="1753553" y="416879"/>
                  </a:lnTo>
                  <a:lnTo>
                    <a:pt x="1748473" y="417196"/>
                  </a:lnTo>
                  <a:lnTo>
                    <a:pt x="1743393" y="417513"/>
                  </a:lnTo>
                  <a:lnTo>
                    <a:pt x="1738630" y="417196"/>
                  </a:lnTo>
                  <a:lnTo>
                    <a:pt x="1733550" y="416879"/>
                  </a:lnTo>
                  <a:lnTo>
                    <a:pt x="1728470" y="415929"/>
                  </a:lnTo>
                  <a:lnTo>
                    <a:pt x="1723390" y="414345"/>
                  </a:lnTo>
                  <a:lnTo>
                    <a:pt x="1718628" y="412761"/>
                  </a:lnTo>
                  <a:lnTo>
                    <a:pt x="1713548" y="410860"/>
                  </a:lnTo>
                  <a:lnTo>
                    <a:pt x="1708468" y="408643"/>
                  </a:lnTo>
                  <a:lnTo>
                    <a:pt x="1703705" y="406109"/>
                  </a:lnTo>
                  <a:lnTo>
                    <a:pt x="1698625" y="402941"/>
                  </a:lnTo>
                  <a:lnTo>
                    <a:pt x="1693863" y="399773"/>
                  </a:lnTo>
                  <a:lnTo>
                    <a:pt x="1689100" y="396289"/>
                  </a:lnTo>
                  <a:lnTo>
                    <a:pt x="1684338" y="392804"/>
                  </a:lnTo>
                  <a:lnTo>
                    <a:pt x="1679575" y="388369"/>
                  </a:lnTo>
                  <a:lnTo>
                    <a:pt x="1674813" y="384568"/>
                  </a:lnTo>
                  <a:lnTo>
                    <a:pt x="1665923" y="375065"/>
                  </a:lnTo>
                  <a:lnTo>
                    <a:pt x="1657350" y="364928"/>
                  </a:lnTo>
                  <a:lnTo>
                    <a:pt x="1649095" y="353524"/>
                  </a:lnTo>
                  <a:lnTo>
                    <a:pt x="1640840" y="341803"/>
                  </a:lnTo>
                  <a:lnTo>
                    <a:pt x="1633220" y="329132"/>
                  </a:lnTo>
                  <a:lnTo>
                    <a:pt x="1626235" y="315827"/>
                  </a:lnTo>
                  <a:lnTo>
                    <a:pt x="1619568" y="302206"/>
                  </a:lnTo>
                  <a:lnTo>
                    <a:pt x="1613535" y="287951"/>
                  </a:lnTo>
                  <a:lnTo>
                    <a:pt x="1608138" y="273062"/>
                  </a:lnTo>
                  <a:lnTo>
                    <a:pt x="1604645" y="272112"/>
                  </a:lnTo>
                  <a:lnTo>
                    <a:pt x="1600518" y="271161"/>
                  </a:lnTo>
                  <a:lnTo>
                    <a:pt x="1596708" y="269894"/>
                  </a:lnTo>
                  <a:lnTo>
                    <a:pt x="1592580" y="267994"/>
                  </a:lnTo>
                  <a:lnTo>
                    <a:pt x="1589088" y="265776"/>
                  </a:lnTo>
                  <a:lnTo>
                    <a:pt x="1585278" y="263559"/>
                  </a:lnTo>
                  <a:lnTo>
                    <a:pt x="1581150" y="260708"/>
                  </a:lnTo>
                  <a:lnTo>
                    <a:pt x="1577658" y="258174"/>
                  </a:lnTo>
                  <a:lnTo>
                    <a:pt x="1574483" y="255006"/>
                  </a:lnTo>
                  <a:lnTo>
                    <a:pt x="1571308" y="251838"/>
                  </a:lnTo>
                  <a:lnTo>
                    <a:pt x="1568768" y="248353"/>
                  </a:lnTo>
                  <a:lnTo>
                    <a:pt x="1566228" y="244235"/>
                  </a:lnTo>
                  <a:lnTo>
                    <a:pt x="1564640" y="240434"/>
                  </a:lnTo>
                  <a:lnTo>
                    <a:pt x="1563053" y="236633"/>
                  </a:lnTo>
                  <a:lnTo>
                    <a:pt x="1562418" y="232515"/>
                  </a:lnTo>
                  <a:lnTo>
                    <a:pt x="1562100" y="228080"/>
                  </a:lnTo>
                  <a:lnTo>
                    <a:pt x="1562100" y="223962"/>
                  </a:lnTo>
                  <a:lnTo>
                    <a:pt x="1562418" y="219527"/>
                  </a:lnTo>
                  <a:lnTo>
                    <a:pt x="1563053" y="215725"/>
                  </a:lnTo>
                  <a:lnTo>
                    <a:pt x="1564323" y="211607"/>
                  </a:lnTo>
                  <a:lnTo>
                    <a:pt x="1565593" y="208123"/>
                  </a:lnTo>
                  <a:lnTo>
                    <a:pt x="1567180" y="204638"/>
                  </a:lnTo>
                  <a:lnTo>
                    <a:pt x="1568768" y="201470"/>
                  </a:lnTo>
                  <a:lnTo>
                    <a:pt x="1570673" y="198303"/>
                  </a:lnTo>
                  <a:lnTo>
                    <a:pt x="1572578" y="195135"/>
                  </a:lnTo>
                  <a:lnTo>
                    <a:pt x="1574483" y="192917"/>
                  </a:lnTo>
                  <a:lnTo>
                    <a:pt x="1577340" y="190383"/>
                  </a:lnTo>
                  <a:lnTo>
                    <a:pt x="1579563" y="188166"/>
                  </a:lnTo>
                  <a:lnTo>
                    <a:pt x="1582420" y="186582"/>
                  </a:lnTo>
                  <a:lnTo>
                    <a:pt x="1585278" y="184998"/>
                  </a:lnTo>
                  <a:lnTo>
                    <a:pt x="1588453" y="183731"/>
                  </a:lnTo>
                  <a:lnTo>
                    <a:pt x="1590993" y="183097"/>
                  </a:lnTo>
                  <a:lnTo>
                    <a:pt x="1590993" y="174861"/>
                  </a:lnTo>
                  <a:lnTo>
                    <a:pt x="1590993" y="164091"/>
                  </a:lnTo>
                  <a:lnTo>
                    <a:pt x="1591945" y="153954"/>
                  </a:lnTo>
                  <a:lnTo>
                    <a:pt x="1593215" y="144134"/>
                  </a:lnTo>
                  <a:lnTo>
                    <a:pt x="1594168" y="134313"/>
                  </a:lnTo>
                  <a:lnTo>
                    <a:pt x="1596073" y="124810"/>
                  </a:lnTo>
                  <a:lnTo>
                    <a:pt x="1598613" y="115940"/>
                  </a:lnTo>
                  <a:lnTo>
                    <a:pt x="1601470" y="107387"/>
                  </a:lnTo>
                  <a:lnTo>
                    <a:pt x="1604010" y="99151"/>
                  </a:lnTo>
                  <a:lnTo>
                    <a:pt x="1607503" y="91232"/>
                  </a:lnTo>
                  <a:lnTo>
                    <a:pt x="1611313" y="83312"/>
                  </a:lnTo>
                  <a:lnTo>
                    <a:pt x="1615123" y="76343"/>
                  </a:lnTo>
                  <a:lnTo>
                    <a:pt x="1619568" y="69057"/>
                  </a:lnTo>
                  <a:lnTo>
                    <a:pt x="1624013" y="62405"/>
                  </a:lnTo>
                  <a:lnTo>
                    <a:pt x="1628775" y="56069"/>
                  </a:lnTo>
                  <a:lnTo>
                    <a:pt x="1633855" y="50051"/>
                  </a:lnTo>
                  <a:lnTo>
                    <a:pt x="1639253" y="44349"/>
                  </a:lnTo>
                  <a:lnTo>
                    <a:pt x="1644650" y="38963"/>
                  </a:lnTo>
                  <a:lnTo>
                    <a:pt x="1650683" y="34212"/>
                  </a:lnTo>
                  <a:lnTo>
                    <a:pt x="1656398" y="29460"/>
                  </a:lnTo>
                  <a:lnTo>
                    <a:pt x="1662430" y="25342"/>
                  </a:lnTo>
                  <a:lnTo>
                    <a:pt x="1668780" y="21224"/>
                  </a:lnTo>
                  <a:lnTo>
                    <a:pt x="1674813" y="17423"/>
                  </a:lnTo>
                  <a:lnTo>
                    <a:pt x="1681480" y="14255"/>
                  </a:lnTo>
                  <a:lnTo>
                    <a:pt x="1687830" y="11404"/>
                  </a:lnTo>
                  <a:lnTo>
                    <a:pt x="1695133" y="8553"/>
                  </a:lnTo>
                  <a:lnTo>
                    <a:pt x="1701800" y="6335"/>
                  </a:lnTo>
                  <a:lnTo>
                    <a:pt x="1708468" y="4435"/>
                  </a:lnTo>
                  <a:lnTo>
                    <a:pt x="1715453" y="2851"/>
                  </a:lnTo>
                  <a:lnTo>
                    <a:pt x="1722438" y="1584"/>
                  </a:lnTo>
                  <a:lnTo>
                    <a:pt x="1729740" y="950"/>
                  </a:lnTo>
                  <a:lnTo>
                    <a:pt x="1736408" y="317"/>
                  </a:lnTo>
                  <a:lnTo>
                    <a:pt x="1743393" y="0"/>
                  </a:lnTo>
                  <a:close/>
                  <a:moveTo>
                    <a:pt x="451006" y="0"/>
                  </a:moveTo>
                  <a:lnTo>
                    <a:pt x="458315" y="317"/>
                  </a:lnTo>
                  <a:lnTo>
                    <a:pt x="465306" y="950"/>
                  </a:lnTo>
                  <a:lnTo>
                    <a:pt x="472297" y="1584"/>
                  </a:lnTo>
                  <a:lnTo>
                    <a:pt x="479606" y="2851"/>
                  </a:lnTo>
                  <a:lnTo>
                    <a:pt x="486279" y="4435"/>
                  </a:lnTo>
                  <a:lnTo>
                    <a:pt x="493270" y="6335"/>
                  </a:lnTo>
                  <a:lnTo>
                    <a:pt x="499944" y="8553"/>
                  </a:lnTo>
                  <a:lnTo>
                    <a:pt x="506617" y="11404"/>
                  </a:lnTo>
                  <a:lnTo>
                    <a:pt x="513290" y="14255"/>
                  </a:lnTo>
                  <a:lnTo>
                    <a:pt x="519963" y="17423"/>
                  </a:lnTo>
                  <a:lnTo>
                    <a:pt x="526319" y="21224"/>
                  </a:lnTo>
                  <a:lnTo>
                    <a:pt x="532674" y="25342"/>
                  </a:lnTo>
                  <a:lnTo>
                    <a:pt x="538712" y="29460"/>
                  </a:lnTo>
                  <a:lnTo>
                    <a:pt x="544432" y="34212"/>
                  </a:lnTo>
                  <a:lnTo>
                    <a:pt x="550470" y="38963"/>
                  </a:lnTo>
                  <a:lnTo>
                    <a:pt x="555872" y="44349"/>
                  </a:lnTo>
                  <a:lnTo>
                    <a:pt x="560956" y="50051"/>
                  </a:lnTo>
                  <a:lnTo>
                    <a:pt x="566041" y="56069"/>
                  </a:lnTo>
                  <a:lnTo>
                    <a:pt x="570807" y="62405"/>
                  </a:lnTo>
                  <a:lnTo>
                    <a:pt x="575574" y="69057"/>
                  </a:lnTo>
                  <a:lnTo>
                    <a:pt x="580023" y="76343"/>
                  </a:lnTo>
                  <a:lnTo>
                    <a:pt x="583836" y="83312"/>
                  </a:lnTo>
                  <a:lnTo>
                    <a:pt x="587331" y="91232"/>
                  </a:lnTo>
                  <a:lnTo>
                    <a:pt x="591145" y="99151"/>
                  </a:lnTo>
                  <a:lnTo>
                    <a:pt x="593687" y="107387"/>
                  </a:lnTo>
                  <a:lnTo>
                    <a:pt x="596547" y="115940"/>
                  </a:lnTo>
                  <a:lnTo>
                    <a:pt x="598771" y="124810"/>
                  </a:lnTo>
                  <a:lnTo>
                    <a:pt x="600996" y="134313"/>
                  </a:lnTo>
                  <a:lnTo>
                    <a:pt x="601949" y="144134"/>
                  </a:lnTo>
                  <a:lnTo>
                    <a:pt x="603220" y="153954"/>
                  </a:lnTo>
                  <a:lnTo>
                    <a:pt x="603856" y="164091"/>
                  </a:lnTo>
                  <a:lnTo>
                    <a:pt x="603856" y="174861"/>
                  </a:lnTo>
                  <a:lnTo>
                    <a:pt x="603856" y="182147"/>
                  </a:lnTo>
                  <a:lnTo>
                    <a:pt x="607669" y="182780"/>
                  </a:lnTo>
                  <a:lnTo>
                    <a:pt x="611165" y="183414"/>
                  </a:lnTo>
                  <a:lnTo>
                    <a:pt x="614342" y="184681"/>
                  </a:lnTo>
                  <a:lnTo>
                    <a:pt x="617520" y="186265"/>
                  </a:lnTo>
                  <a:lnTo>
                    <a:pt x="620698" y="187849"/>
                  </a:lnTo>
                  <a:lnTo>
                    <a:pt x="623240" y="190066"/>
                  </a:lnTo>
                  <a:lnTo>
                    <a:pt x="626100" y="192917"/>
                  </a:lnTo>
                  <a:lnTo>
                    <a:pt x="628324" y="195768"/>
                  </a:lnTo>
                  <a:lnTo>
                    <a:pt x="630549" y="199253"/>
                  </a:lnTo>
                  <a:lnTo>
                    <a:pt x="632455" y="202737"/>
                  </a:lnTo>
                  <a:lnTo>
                    <a:pt x="634362" y="206222"/>
                  </a:lnTo>
                  <a:lnTo>
                    <a:pt x="635633" y="210023"/>
                  </a:lnTo>
                  <a:lnTo>
                    <a:pt x="636586" y="214458"/>
                  </a:lnTo>
                  <a:lnTo>
                    <a:pt x="637540" y="218893"/>
                  </a:lnTo>
                  <a:lnTo>
                    <a:pt x="638175" y="223645"/>
                  </a:lnTo>
                  <a:lnTo>
                    <a:pt x="638175" y="228080"/>
                  </a:lnTo>
                  <a:lnTo>
                    <a:pt x="637857" y="232831"/>
                  </a:lnTo>
                  <a:lnTo>
                    <a:pt x="637222" y="237266"/>
                  </a:lnTo>
                  <a:lnTo>
                    <a:pt x="634997" y="241701"/>
                  </a:lnTo>
                  <a:lnTo>
                    <a:pt x="633091" y="245819"/>
                  </a:lnTo>
                  <a:lnTo>
                    <a:pt x="630549" y="249937"/>
                  </a:lnTo>
                  <a:lnTo>
                    <a:pt x="627371" y="253739"/>
                  </a:lnTo>
                  <a:lnTo>
                    <a:pt x="623558" y="257223"/>
                  </a:lnTo>
                  <a:lnTo>
                    <a:pt x="619744" y="260391"/>
                  </a:lnTo>
                  <a:lnTo>
                    <a:pt x="615931" y="263242"/>
                  </a:lnTo>
                  <a:lnTo>
                    <a:pt x="611482" y="265776"/>
                  </a:lnTo>
                  <a:lnTo>
                    <a:pt x="607669" y="268310"/>
                  </a:lnTo>
                  <a:lnTo>
                    <a:pt x="603220" y="270211"/>
                  </a:lnTo>
                  <a:lnTo>
                    <a:pt x="598771" y="271795"/>
                  </a:lnTo>
                  <a:lnTo>
                    <a:pt x="594958" y="272745"/>
                  </a:lnTo>
                  <a:lnTo>
                    <a:pt x="591145" y="273379"/>
                  </a:lnTo>
                  <a:lnTo>
                    <a:pt x="587014" y="273696"/>
                  </a:lnTo>
                  <a:lnTo>
                    <a:pt x="586696" y="273696"/>
                  </a:lnTo>
                  <a:lnTo>
                    <a:pt x="581612" y="288267"/>
                  </a:lnTo>
                  <a:lnTo>
                    <a:pt x="575256" y="302522"/>
                  </a:lnTo>
                  <a:lnTo>
                    <a:pt x="568900" y="316144"/>
                  </a:lnTo>
                  <a:lnTo>
                    <a:pt x="561910" y="329449"/>
                  </a:lnTo>
                  <a:lnTo>
                    <a:pt x="553965" y="342120"/>
                  </a:lnTo>
                  <a:lnTo>
                    <a:pt x="546021" y="353840"/>
                  </a:lnTo>
                  <a:lnTo>
                    <a:pt x="537759" y="364928"/>
                  </a:lnTo>
                  <a:lnTo>
                    <a:pt x="529179" y="375065"/>
                  </a:lnTo>
                  <a:lnTo>
                    <a:pt x="519646" y="384568"/>
                  </a:lnTo>
                  <a:lnTo>
                    <a:pt x="510748" y="392804"/>
                  </a:lnTo>
                  <a:lnTo>
                    <a:pt x="505981" y="396605"/>
                  </a:lnTo>
                  <a:lnTo>
                    <a:pt x="501215" y="399773"/>
                  </a:lnTo>
                  <a:lnTo>
                    <a:pt x="496130" y="403258"/>
                  </a:lnTo>
                  <a:lnTo>
                    <a:pt x="491364" y="406109"/>
                  </a:lnTo>
                  <a:lnTo>
                    <a:pt x="486279" y="408960"/>
                  </a:lnTo>
                  <a:lnTo>
                    <a:pt x="481513" y="410860"/>
                  </a:lnTo>
                  <a:lnTo>
                    <a:pt x="476428" y="412761"/>
                  </a:lnTo>
                  <a:lnTo>
                    <a:pt x="471344" y="414345"/>
                  </a:lnTo>
                  <a:lnTo>
                    <a:pt x="466577" y="415929"/>
                  </a:lnTo>
                  <a:lnTo>
                    <a:pt x="461493" y="416879"/>
                  </a:lnTo>
                  <a:lnTo>
                    <a:pt x="456409" y="417196"/>
                  </a:lnTo>
                  <a:lnTo>
                    <a:pt x="451006" y="417513"/>
                  </a:lnTo>
                  <a:lnTo>
                    <a:pt x="446558" y="417196"/>
                  </a:lnTo>
                  <a:lnTo>
                    <a:pt x="441155" y="416879"/>
                  </a:lnTo>
                  <a:lnTo>
                    <a:pt x="436071" y="415929"/>
                  </a:lnTo>
                  <a:lnTo>
                    <a:pt x="430987" y="414345"/>
                  </a:lnTo>
                  <a:lnTo>
                    <a:pt x="426220" y="412761"/>
                  </a:lnTo>
                  <a:lnTo>
                    <a:pt x="421136" y="410860"/>
                  </a:lnTo>
                  <a:lnTo>
                    <a:pt x="416369" y="408643"/>
                  </a:lnTo>
                  <a:lnTo>
                    <a:pt x="411285" y="406109"/>
                  </a:lnTo>
                  <a:lnTo>
                    <a:pt x="406518" y="402941"/>
                  </a:lnTo>
                  <a:lnTo>
                    <a:pt x="401434" y="399773"/>
                  </a:lnTo>
                  <a:lnTo>
                    <a:pt x="396667" y="396289"/>
                  </a:lnTo>
                  <a:lnTo>
                    <a:pt x="392218" y="392804"/>
                  </a:lnTo>
                  <a:lnTo>
                    <a:pt x="382685" y="384568"/>
                  </a:lnTo>
                  <a:lnTo>
                    <a:pt x="373470" y="375065"/>
                  </a:lnTo>
                  <a:lnTo>
                    <a:pt x="364890" y="364928"/>
                  </a:lnTo>
                  <a:lnTo>
                    <a:pt x="356628" y="353524"/>
                  </a:lnTo>
                  <a:lnTo>
                    <a:pt x="348365" y="341803"/>
                  </a:lnTo>
                  <a:lnTo>
                    <a:pt x="340739" y="329132"/>
                  </a:lnTo>
                  <a:lnTo>
                    <a:pt x="333748" y="315827"/>
                  </a:lnTo>
                  <a:lnTo>
                    <a:pt x="327075" y="302206"/>
                  </a:lnTo>
                  <a:lnTo>
                    <a:pt x="321037" y="287951"/>
                  </a:lnTo>
                  <a:lnTo>
                    <a:pt x="315952" y="273062"/>
                  </a:lnTo>
                  <a:lnTo>
                    <a:pt x="312139" y="272112"/>
                  </a:lnTo>
                  <a:lnTo>
                    <a:pt x="308644" y="271161"/>
                  </a:lnTo>
                  <a:lnTo>
                    <a:pt x="304513" y="269894"/>
                  </a:lnTo>
                  <a:lnTo>
                    <a:pt x="300699" y="267994"/>
                  </a:lnTo>
                  <a:lnTo>
                    <a:pt x="296568" y="265776"/>
                  </a:lnTo>
                  <a:lnTo>
                    <a:pt x="292755" y="263559"/>
                  </a:lnTo>
                  <a:lnTo>
                    <a:pt x="289259" y="260708"/>
                  </a:lnTo>
                  <a:lnTo>
                    <a:pt x="285764" y="258174"/>
                  </a:lnTo>
                  <a:lnTo>
                    <a:pt x="282586" y="255006"/>
                  </a:lnTo>
                  <a:lnTo>
                    <a:pt x="279408" y="251838"/>
                  </a:lnTo>
                  <a:lnTo>
                    <a:pt x="276548" y="248353"/>
                  </a:lnTo>
                  <a:lnTo>
                    <a:pt x="274324" y="244235"/>
                  </a:lnTo>
                  <a:lnTo>
                    <a:pt x="272417" y="240434"/>
                  </a:lnTo>
                  <a:lnTo>
                    <a:pt x="271146" y="236633"/>
                  </a:lnTo>
                  <a:lnTo>
                    <a:pt x="270193" y="232515"/>
                  </a:lnTo>
                  <a:lnTo>
                    <a:pt x="269875" y="228080"/>
                  </a:lnTo>
                  <a:lnTo>
                    <a:pt x="269875" y="223962"/>
                  </a:lnTo>
                  <a:lnTo>
                    <a:pt x="270193" y="219527"/>
                  </a:lnTo>
                  <a:lnTo>
                    <a:pt x="271146" y="215725"/>
                  </a:lnTo>
                  <a:lnTo>
                    <a:pt x="271782" y="211607"/>
                  </a:lnTo>
                  <a:lnTo>
                    <a:pt x="273371" y="208123"/>
                  </a:lnTo>
                  <a:lnTo>
                    <a:pt x="274642" y="204638"/>
                  </a:lnTo>
                  <a:lnTo>
                    <a:pt x="276231" y="201470"/>
                  </a:lnTo>
                  <a:lnTo>
                    <a:pt x="278137" y="198303"/>
                  </a:lnTo>
                  <a:lnTo>
                    <a:pt x="280044" y="195135"/>
                  </a:lnTo>
                  <a:lnTo>
                    <a:pt x="282586" y="192917"/>
                  </a:lnTo>
                  <a:lnTo>
                    <a:pt x="284811" y="190383"/>
                  </a:lnTo>
                  <a:lnTo>
                    <a:pt x="287671" y="188166"/>
                  </a:lnTo>
                  <a:lnTo>
                    <a:pt x="289895" y="186582"/>
                  </a:lnTo>
                  <a:lnTo>
                    <a:pt x="293073" y="184998"/>
                  </a:lnTo>
                  <a:lnTo>
                    <a:pt x="295933" y="183731"/>
                  </a:lnTo>
                  <a:lnTo>
                    <a:pt x="299110" y="183097"/>
                  </a:lnTo>
                  <a:lnTo>
                    <a:pt x="298793" y="174861"/>
                  </a:lnTo>
                  <a:lnTo>
                    <a:pt x="299110" y="164091"/>
                  </a:lnTo>
                  <a:lnTo>
                    <a:pt x="299428" y="153954"/>
                  </a:lnTo>
                  <a:lnTo>
                    <a:pt x="300699" y="144134"/>
                  </a:lnTo>
                  <a:lnTo>
                    <a:pt x="302288" y="134313"/>
                  </a:lnTo>
                  <a:lnTo>
                    <a:pt x="304195" y="124810"/>
                  </a:lnTo>
                  <a:lnTo>
                    <a:pt x="306101" y="115940"/>
                  </a:lnTo>
                  <a:lnTo>
                    <a:pt x="308961" y="107387"/>
                  </a:lnTo>
                  <a:lnTo>
                    <a:pt x="312139" y="99151"/>
                  </a:lnTo>
                  <a:lnTo>
                    <a:pt x="315317" y="91232"/>
                  </a:lnTo>
                  <a:lnTo>
                    <a:pt x="319130" y="83312"/>
                  </a:lnTo>
                  <a:lnTo>
                    <a:pt x="323261" y="76343"/>
                  </a:lnTo>
                  <a:lnTo>
                    <a:pt x="327075" y="69057"/>
                  </a:lnTo>
                  <a:lnTo>
                    <a:pt x="331841" y="62405"/>
                  </a:lnTo>
                  <a:lnTo>
                    <a:pt x="336608" y="56069"/>
                  </a:lnTo>
                  <a:lnTo>
                    <a:pt x="341692" y="50051"/>
                  </a:lnTo>
                  <a:lnTo>
                    <a:pt x="346777" y="44349"/>
                  </a:lnTo>
                  <a:lnTo>
                    <a:pt x="352179" y="38963"/>
                  </a:lnTo>
                  <a:lnTo>
                    <a:pt x="358216" y="34212"/>
                  </a:lnTo>
                  <a:lnTo>
                    <a:pt x="363936" y="29460"/>
                  </a:lnTo>
                  <a:lnTo>
                    <a:pt x="369974" y="25342"/>
                  </a:lnTo>
                  <a:lnTo>
                    <a:pt x="376329" y="21224"/>
                  </a:lnTo>
                  <a:lnTo>
                    <a:pt x="382685" y="17423"/>
                  </a:lnTo>
                  <a:lnTo>
                    <a:pt x="389358" y="14255"/>
                  </a:lnTo>
                  <a:lnTo>
                    <a:pt x="396031" y="11404"/>
                  </a:lnTo>
                  <a:lnTo>
                    <a:pt x="402705" y="8553"/>
                  </a:lnTo>
                  <a:lnTo>
                    <a:pt x="409378" y="6335"/>
                  </a:lnTo>
                  <a:lnTo>
                    <a:pt x="416369" y="4435"/>
                  </a:lnTo>
                  <a:lnTo>
                    <a:pt x="423042" y="2851"/>
                  </a:lnTo>
                  <a:lnTo>
                    <a:pt x="430351" y="1584"/>
                  </a:lnTo>
                  <a:lnTo>
                    <a:pt x="437342" y="950"/>
                  </a:lnTo>
                  <a:lnTo>
                    <a:pt x="444333" y="317"/>
                  </a:lnTo>
                  <a:lnTo>
                    <a:pt x="451006"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2200">
                <a:solidFill>
                  <a:srgbClr val="FFFFFF"/>
                </a:solidFill>
              </a:endParaRPr>
            </a:p>
          </p:txBody>
        </p:sp>
      </p:grpSp>
      <p:grpSp>
        <p:nvGrpSpPr>
          <p:cNvPr id="169" name="组合 168"/>
          <p:cNvGrpSpPr/>
          <p:nvPr/>
        </p:nvGrpSpPr>
        <p:grpSpPr>
          <a:xfrm>
            <a:off x="5820138" y="972941"/>
            <a:ext cx="777645" cy="695801"/>
            <a:chOff x="6280223" y="997502"/>
            <a:chExt cx="777752" cy="695663"/>
          </a:xfrm>
        </p:grpSpPr>
        <p:sp>
          <p:nvSpPr>
            <p:cNvPr id="170" name="TextBox 169"/>
            <p:cNvSpPr txBox="1"/>
            <p:nvPr/>
          </p:nvSpPr>
          <p:spPr>
            <a:xfrm>
              <a:off x="6280223" y="1262363"/>
              <a:ext cx="777752" cy="430802"/>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互联网机构用户</a:t>
              </a:r>
            </a:p>
          </p:txBody>
        </p:sp>
        <p:sp>
          <p:nvSpPr>
            <p:cNvPr id="171" name="KSO_Shape"/>
            <p:cNvSpPr>
              <a:spLocks/>
            </p:cNvSpPr>
            <p:nvPr/>
          </p:nvSpPr>
          <p:spPr bwMode="auto">
            <a:xfrm>
              <a:off x="6488702" y="997502"/>
              <a:ext cx="396000" cy="288000"/>
            </a:xfrm>
            <a:custGeom>
              <a:avLst/>
              <a:gdLst>
                <a:gd name="T0" fmla="*/ 1404182 w 2301875"/>
                <a:gd name="T1" fmla="*/ 160202 h 1517650"/>
                <a:gd name="T2" fmla="*/ 1454632 w 2301875"/>
                <a:gd name="T3" fmla="*/ 203392 h 1517650"/>
                <a:gd name="T4" fmla="*/ 1481695 w 2301875"/>
                <a:gd name="T5" fmla="*/ 269233 h 1517650"/>
                <a:gd name="T6" fmla="*/ 1476178 w 2301875"/>
                <a:gd name="T7" fmla="*/ 358248 h 1517650"/>
                <a:gd name="T8" fmla="*/ 1431772 w 2301875"/>
                <a:gd name="T9" fmla="*/ 449897 h 1517650"/>
                <a:gd name="T10" fmla="*/ 1361353 w 2301875"/>
                <a:gd name="T11" fmla="*/ 570516 h 1517650"/>
                <a:gd name="T12" fmla="*/ 1334026 w 2301875"/>
                <a:gd name="T13" fmla="*/ 562352 h 1517650"/>
                <a:gd name="T14" fmla="*/ 1263343 w 2301875"/>
                <a:gd name="T15" fmla="*/ 433569 h 1517650"/>
                <a:gd name="T16" fmla="*/ 1225769 w 2301875"/>
                <a:gd name="T17" fmla="*/ 338233 h 1517650"/>
                <a:gd name="T18" fmla="*/ 1227871 w 2301875"/>
                <a:gd name="T19" fmla="*/ 254748 h 1517650"/>
                <a:gd name="T20" fmla="*/ 1260190 w 2301875"/>
                <a:gd name="T21" fmla="*/ 192595 h 1517650"/>
                <a:gd name="T22" fmla="*/ 1314319 w 2301875"/>
                <a:gd name="T23" fmla="*/ 155461 h 1517650"/>
                <a:gd name="T24" fmla="*/ 1864798 w 2301875"/>
                <a:gd name="T25" fmla="*/ 31302 h 1517650"/>
                <a:gd name="T26" fmla="*/ 1902636 w 2301875"/>
                <a:gd name="T27" fmla="*/ 68926 h 1517650"/>
                <a:gd name="T28" fmla="*/ 1895278 w 2301875"/>
                <a:gd name="T29" fmla="*/ 811666 h 1517650"/>
                <a:gd name="T30" fmla="*/ 1847982 w 2301875"/>
                <a:gd name="T31" fmla="*/ 837186 h 1517650"/>
                <a:gd name="T32" fmla="*/ 1397876 w 2301875"/>
                <a:gd name="T33" fmla="*/ 950058 h 1517650"/>
                <a:gd name="T34" fmla="*/ 1362141 w 2301875"/>
                <a:gd name="T35" fmla="*/ 862181 h 1517650"/>
                <a:gd name="T36" fmla="*/ 1303808 w 2301875"/>
                <a:gd name="T37" fmla="*/ 792459 h 1517650"/>
                <a:gd name="T38" fmla="*/ 1085455 w 2301875"/>
                <a:gd name="T39" fmla="*/ 693269 h 1517650"/>
                <a:gd name="T40" fmla="*/ 1038685 w 2301875"/>
                <a:gd name="T41" fmla="*/ 609866 h 1517650"/>
                <a:gd name="T42" fmla="*/ 1119352 w 2301875"/>
                <a:gd name="T43" fmla="*/ 571189 h 1517650"/>
                <a:gd name="T44" fmla="*/ 1317209 w 2301875"/>
                <a:gd name="T45" fmla="*/ 779830 h 1517650"/>
                <a:gd name="T46" fmla="*/ 1313005 w 2301875"/>
                <a:gd name="T47" fmla="*/ 631177 h 1517650"/>
                <a:gd name="T48" fmla="*/ 1349528 w 2301875"/>
                <a:gd name="T49" fmla="*/ 583555 h 1517650"/>
                <a:gd name="T50" fmla="*/ 1395774 w 2301875"/>
                <a:gd name="T51" fmla="*/ 623284 h 1517650"/>
                <a:gd name="T52" fmla="*/ 1376855 w 2301875"/>
                <a:gd name="T53" fmla="*/ 692743 h 1517650"/>
                <a:gd name="T54" fmla="*/ 1498775 w 2301875"/>
                <a:gd name="T55" fmla="*/ 541985 h 1517650"/>
                <a:gd name="T56" fmla="*/ 1650387 w 2301875"/>
                <a:gd name="T57" fmla="*/ 594868 h 1517650"/>
                <a:gd name="T58" fmla="*/ 1684545 w 2301875"/>
                <a:gd name="T59" fmla="*/ 637491 h 1517650"/>
                <a:gd name="T60" fmla="*/ 1703464 w 2301875"/>
                <a:gd name="T61" fmla="*/ 732472 h 1517650"/>
                <a:gd name="T62" fmla="*/ 1690851 w 2301875"/>
                <a:gd name="T63" fmla="*/ 770095 h 1517650"/>
                <a:gd name="T64" fmla="*/ 933319 w 2301875"/>
                <a:gd name="T65" fmla="*/ 56297 h 1517650"/>
                <a:gd name="T66" fmla="*/ 694461 w 2301875"/>
                <a:gd name="T67" fmla="*/ 1315 h 1517650"/>
                <a:gd name="T68" fmla="*/ 808979 w 2301875"/>
                <a:gd name="T69" fmla="*/ 48914 h 1517650"/>
                <a:gd name="T70" fmla="*/ 888826 w 2301875"/>
                <a:gd name="T71" fmla="*/ 150424 h 1517650"/>
                <a:gd name="T72" fmla="*/ 919031 w 2301875"/>
                <a:gd name="T73" fmla="*/ 287436 h 1517650"/>
                <a:gd name="T74" fmla="*/ 908000 w 2301875"/>
                <a:gd name="T75" fmla="*/ 380267 h 1517650"/>
                <a:gd name="T76" fmla="*/ 877006 w 2301875"/>
                <a:gd name="T77" fmla="*/ 473888 h 1517650"/>
                <a:gd name="T78" fmla="*/ 829466 w 2301875"/>
                <a:gd name="T79" fmla="*/ 558566 h 1517650"/>
                <a:gd name="T80" fmla="*/ 1100263 w 2301875"/>
                <a:gd name="T81" fmla="*/ 792617 h 1517650"/>
                <a:gd name="T82" fmla="*/ 1254967 w 2301875"/>
                <a:gd name="T83" fmla="*/ 864410 h 1517650"/>
                <a:gd name="T84" fmla="*/ 1299619 w 2301875"/>
                <a:gd name="T85" fmla="*/ 932259 h 1517650"/>
                <a:gd name="T86" fmla="*/ 1329562 w 2301875"/>
                <a:gd name="T87" fmla="*/ 1050074 h 1517650"/>
                <a:gd name="T88" fmla="*/ 1335602 w 2301875"/>
                <a:gd name="T89" fmla="*/ 1162365 h 1517650"/>
                <a:gd name="T90" fmla="*/ 1288062 w 2301875"/>
                <a:gd name="T91" fmla="*/ 1196552 h 1517650"/>
                <a:gd name="T92" fmla="*/ 1137036 w 2301875"/>
                <a:gd name="T93" fmla="*/ 1234158 h 1517650"/>
                <a:gd name="T94" fmla="*/ 882260 w 2301875"/>
                <a:gd name="T95" fmla="*/ 1255459 h 1517650"/>
                <a:gd name="T96" fmla="*/ 367980 w 2301875"/>
                <a:gd name="T97" fmla="*/ 1251515 h 1517650"/>
                <a:gd name="T98" fmla="*/ 137894 w 2301875"/>
                <a:gd name="T99" fmla="*/ 1222850 h 1517650"/>
                <a:gd name="T100" fmla="*/ 19174 w 2301875"/>
                <a:gd name="T101" fmla="*/ 1180773 h 1517650"/>
                <a:gd name="T102" fmla="*/ 0 w 2301875"/>
                <a:gd name="T103" fmla="*/ 1154212 h 1517650"/>
                <a:gd name="T104" fmla="*/ 16810 w 2301875"/>
                <a:gd name="T105" fmla="*/ 1002474 h 1517650"/>
                <a:gd name="T106" fmla="*/ 58835 w 2301875"/>
                <a:gd name="T107" fmla="*/ 891497 h 1517650"/>
                <a:gd name="T108" fmla="*/ 98758 w 2301875"/>
                <a:gd name="T109" fmla="*/ 852839 h 1517650"/>
                <a:gd name="T110" fmla="*/ 435220 w 2301875"/>
                <a:gd name="T111" fmla="*/ 711620 h 1517650"/>
                <a:gd name="T112" fmla="*/ 487489 w 2301875"/>
                <a:gd name="T113" fmla="*/ 526483 h 1517650"/>
                <a:gd name="T114" fmla="*/ 445989 w 2301875"/>
                <a:gd name="T115" fmla="*/ 437071 h 1517650"/>
                <a:gd name="T116" fmla="*/ 422875 w 2301875"/>
                <a:gd name="T117" fmla="*/ 342398 h 1517650"/>
                <a:gd name="T118" fmla="*/ 423664 w 2301875"/>
                <a:gd name="T119" fmla="*/ 229581 h 1517650"/>
                <a:gd name="T120" fmla="*/ 475669 w 2301875"/>
                <a:gd name="T121" fmla="*/ 104402 h 1517650"/>
                <a:gd name="T122" fmla="*/ 571275 w 2301875"/>
                <a:gd name="T123" fmla="*/ 22617 h 151765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5" h="1517650">
                  <a:moveTo>
                    <a:pt x="1627188" y="179387"/>
                  </a:moveTo>
                  <a:lnTo>
                    <a:pt x="1635125" y="179387"/>
                  </a:lnTo>
                  <a:lnTo>
                    <a:pt x="1643380" y="179387"/>
                  </a:lnTo>
                  <a:lnTo>
                    <a:pt x="1651635" y="180023"/>
                  </a:lnTo>
                  <a:lnTo>
                    <a:pt x="1659255" y="181295"/>
                  </a:lnTo>
                  <a:lnTo>
                    <a:pt x="1667510" y="183202"/>
                  </a:lnTo>
                  <a:lnTo>
                    <a:pt x="1674812" y="184791"/>
                  </a:lnTo>
                  <a:lnTo>
                    <a:pt x="1682432" y="187652"/>
                  </a:lnTo>
                  <a:lnTo>
                    <a:pt x="1689735" y="190514"/>
                  </a:lnTo>
                  <a:lnTo>
                    <a:pt x="1696720" y="193375"/>
                  </a:lnTo>
                  <a:lnTo>
                    <a:pt x="1703705" y="197189"/>
                  </a:lnTo>
                  <a:lnTo>
                    <a:pt x="1711008" y="201322"/>
                  </a:lnTo>
                  <a:lnTo>
                    <a:pt x="1717358" y="205455"/>
                  </a:lnTo>
                  <a:lnTo>
                    <a:pt x="1723708" y="210541"/>
                  </a:lnTo>
                  <a:lnTo>
                    <a:pt x="1730058" y="215627"/>
                  </a:lnTo>
                  <a:lnTo>
                    <a:pt x="1736408" y="220713"/>
                  </a:lnTo>
                  <a:lnTo>
                    <a:pt x="1741805" y="226753"/>
                  </a:lnTo>
                  <a:lnTo>
                    <a:pt x="1747520" y="232476"/>
                  </a:lnTo>
                  <a:lnTo>
                    <a:pt x="1752600" y="239151"/>
                  </a:lnTo>
                  <a:lnTo>
                    <a:pt x="1757680" y="245509"/>
                  </a:lnTo>
                  <a:lnTo>
                    <a:pt x="1762442" y="252503"/>
                  </a:lnTo>
                  <a:lnTo>
                    <a:pt x="1766888" y="259497"/>
                  </a:lnTo>
                  <a:lnTo>
                    <a:pt x="1771015" y="266808"/>
                  </a:lnTo>
                  <a:lnTo>
                    <a:pt x="1774508" y="274755"/>
                  </a:lnTo>
                  <a:lnTo>
                    <a:pt x="1778318" y="282385"/>
                  </a:lnTo>
                  <a:lnTo>
                    <a:pt x="1781175" y="290650"/>
                  </a:lnTo>
                  <a:lnTo>
                    <a:pt x="1784350" y="298915"/>
                  </a:lnTo>
                  <a:lnTo>
                    <a:pt x="1786890" y="307499"/>
                  </a:lnTo>
                  <a:lnTo>
                    <a:pt x="1789112" y="316082"/>
                  </a:lnTo>
                  <a:lnTo>
                    <a:pt x="1790382" y="324983"/>
                  </a:lnTo>
                  <a:lnTo>
                    <a:pt x="1791970" y="333566"/>
                  </a:lnTo>
                  <a:lnTo>
                    <a:pt x="1793240" y="342785"/>
                  </a:lnTo>
                  <a:lnTo>
                    <a:pt x="1793875" y="352322"/>
                  </a:lnTo>
                  <a:lnTo>
                    <a:pt x="1793875" y="361858"/>
                  </a:lnTo>
                  <a:lnTo>
                    <a:pt x="1793558" y="372985"/>
                  </a:lnTo>
                  <a:lnTo>
                    <a:pt x="1792605" y="384747"/>
                  </a:lnTo>
                  <a:lnTo>
                    <a:pt x="1791335" y="396509"/>
                  </a:lnTo>
                  <a:lnTo>
                    <a:pt x="1789430" y="408271"/>
                  </a:lnTo>
                  <a:lnTo>
                    <a:pt x="1786890" y="420351"/>
                  </a:lnTo>
                  <a:lnTo>
                    <a:pt x="1783715" y="432431"/>
                  </a:lnTo>
                  <a:lnTo>
                    <a:pt x="1780222" y="444511"/>
                  </a:lnTo>
                  <a:lnTo>
                    <a:pt x="1776412" y="456273"/>
                  </a:lnTo>
                  <a:lnTo>
                    <a:pt x="1771968" y="468035"/>
                  </a:lnTo>
                  <a:lnTo>
                    <a:pt x="1767205" y="479797"/>
                  </a:lnTo>
                  <a:lnTo>
                    <a:pt x="1761808" y="491241"/>
                  </a:lnTo>
                  <a:lnTo>
                    <a:pt x="1756092" y="502368"/>
                  </a:lnTo>
                  <a:lnTo>
                    <a:pt x="1750378" y="513176"/>
                  </a:lnTo>
                  <a:lnTo>
                    <a:pt x="1743710" y="523349"/>
                  </a:lnTo>
                  <a:lnTo>
                    <a:pt x="1737042" y="533521"/>
                  </a:lnTo>
                  <a:lnTo>
                    <a:pt x="1730058" y="543058"/>
                  </a:lnTo>
                  <a:lnTo>
                    <a:pt x="1730058" y="606637"/>
                  </a:lnTo>
                  <a:lnTo>
                    <a:pt x="1717992" y="620306"/>
                  </a:lnTo>
                  <a:lnTo>
                    <a:pt x="1704975" y="633976"/>
                  </a:lnTo>
                  <a:lnTo>
                    <a:pt x="1689735" y="649235"/>
                  </a:lnTo>
                  <a:lnTo>
                    <a:pt x="1681798" y="657500"/>
                  </a:lnTo>
                  <a:lnTo>
                    <a:pt x="1673860" y="665129"/>
                  </a:lnTo>
                  <a:lnTo>
                    <a:pt x="1665922" y="672123"/>
                  </a:lnTo>
                  <a:lnTo>
                    <a:pt x="1657985" y="678799"/>
                  </a:lnTo>
                  <a:lnTo>
                    <a:pt x="1651000" y="684521"/>
                  </a:lnTo>
                  <a:lnTo>
                    <a:pt x="1644968" y="688653"/>
                  </a:lnTo>
                  <a:lnTo>
                    <a:pt x="1642428" y="689925"/>
                  </a:lnTo>
                  <a:lnTo>
                    <a:pt x="1639570" y="691197"/>
                  </a:lnTo>
                  <a:lnTo>
                    <a:pt x="1637030" y="691832"/>
                  </a:lnTo>
                  <a:lnTo>
                    <a:pt x="1635125" y="692150"/>
                  </a:lnTo>
                  <a:lnTo>
                    <a:pt x="1633220" y="691832"/>
                  </a:lnTo>
                  <a:lnTo>
                    <a:pt x="1630998" y="691197"/>
                  </a:lnTo>
                  <a:lnTo>
                    <a:pt x="1628140" y="689925"/>
                  </a:lnTo>
                  <a:lnTo>
                    <a:pt x="1625600" y="688653"/>
                  </a:lnTo>
                  <a:lnTo>
                    <a:pt x="1618932" y="684521"/>
                  </a:lnTo>
                  <a:lnTo>
                    <a:pt x="1611948" y="678799"/>
                  </a:lnTo>
                  <a:lnTo>
                    <a:pt x="1604645" y="672123"/>
                  </a:lnTo>
                  <a:lnTo>
                    <a:pt x="1596708" y="665129"/>
                  </a:lnTo>
                  <a:lnTo>
                    <a:pt x="1588452" y="657500"/>
                  </a:lnTo>
                  <a:lnTo>
                    <a:pt x="1580198" y="649235"/>
                  </a:lnTo>
                  <a:lnTo>
                    <a:pt x="1565275" y="633976"/>
                  </a:lnTo>
                  <a:lnTo>
                    <a:pt x="1552575" y="620306"/>
                  </a:lnTo>
                  <a:lnTo>
                    <a:pt x="1540510" y="606637"/>
                  </a:lnTo>
                  <a:lnTo>
                    <a:pt x="1540510" y="543058"/>
                  </a:lnTo>
                  <a:lnTo>
                    <a:pt x="1533525" y="533521"/>
                  </a:lnTo>
                  <a:lnTo>
                    <a:pt x="1526540" y="523349"/>
                  </a:lnTo>
                  <a:lnTo>
                    <a:pt x="1520190" y="513176"/>
                  </a:lnTo>
                  <a:lnTo>
                    <a:pt x="1513840" y="502368"/>
                  </a:lnTo>
                  <a:lnTo>
                    <a:pt x="1508442" y="491241"/>
                  </a:lnTo>
                  <a:lnTo>
                    <a:pt x="1503362" y="479797"/>
                  </a:lnTo>
                  <a:lnTo>
                    <a:pt x="1498600" y="468035"/>
                  </a:lnTo>
                  <a:lnTo>
                    <a:pt x="1494155" y="456273"/>
                  </a:lnTo>
                  <a:lnTo>
                    <a:pt x="1490028" y="444511"/>
                  </a:lnTo>
                  <a:lnTo>
                    <a:pt x="1486535" y="432431"/>
                  </a:lnTo>
                  <a:lnTo>
                    <a:pt x="1483360" y="420351"/>
                  </a:lnTo>
                  <a:lnTo>
                    <a:pt x="1481138" y="408271"/>
                  </a:lnTo>
                  <a:lnTo>
                    <a:pt x="1478915" y="396509"/>
                  </a:lnTo>
                  <a:lnTo>
                    <a:pt x="1477962" y="384747"/>
                  </a:lnTo>
                  <a:lnTo>
                    <a:pt x="1476692" y="372985"/>
                  </a:lnTo>
                  <a:lnTo>
                    <a:pt x="1476375" y="361858"/>
                  </a:lnTo>
                  <a:lnTo>
                    <a:pt x="1476692" y="352322"/>
                  </a:lnTo>
                  <a:lnTo>
                    <a:pt x="1477328" y="342785"/>
                  </a:lnTo>
                  <a:lnTo>
                    <a:pt x="1478280" y="333566"/>
                  </a:lnTo>
                  <a:lnTo>
                    <a:pt x="1479550" y="324983"/>
                  </a:lnTo>
                  <a:lnTo>
                    <a:pt x="1481455" y="316082"/>
                  </a:lnTo>
                  <a:lnTo>
                    <a:pt x="1483678" y="307499"/>
                  </a:lnTo>
                  <a:lnTo>
                    <a:pt x="1486218" y="298915"/>
                  </a:lnTo>
                  <a:lnTo>
                    <a:pt x="1488758" y="290650"/>
                  </a:lnTo>
                  <a:lnTo>
                    <a:pt x="1492250" y="282385"/>
                  </a:lnTo>
                  <a:lnTo>
                    <a:pt x="1495425" y="274755"/>
                  </a:lnTo>
                  <a:lnTo>
                    <a:pt x="1499552" y="266808"/>
                  </a:lnTo>
                  <a:lnTo>
                    <a:pt x="1503680" y="259497"/>
                  </a:lnTo>
                  <a:lnTo>
                    <a:pt x="1508125" y="252503"/>
                  </a:lnTo>
                  <a:lnTo>
                    <a:pt x="1512888" y="245509"/>
                  </a:lnTo>
                  <a:lnTo>
                    <a:pt x="1517650" y="239151"/>
                  </a:lnTo>
                  <a:lnTo>
                    <a:pt x="1522730" y="232476"/>
                  </a:lnTo>
                  <a:lnTo>
                    <a:pt x="1528445" y="226753"/>
                  </a:lnTo>
                  <a:lnTo>
                    <a:pt x="1534160" y="220713"/>
                  </a:lnTo>
                  <a:lnTo>
                    <a:pt x="1540192" y="215627"/>
                  </a:lnTo>
                  <a:lnTo>
                    <a:pt x="1546542" y="210541"/>
                  </a:lnTo>
                  <a:lnTo>
                    <a:pt x="1553210" y="205455"/>
                  </a:lnTo>
                  <a:lnTo>
                    <a:pt x="1559560" y="201322"/>
                  </a:lnTo>
                  <a:lnTo>
                    <a:pt x="1566228" y="197189"/>
                  </a:lnTo>
                  <a:lnTo>
                    <a:pt x="1573212" y="193375"/>
                  </a:lnTo>
                  <a:lnTo>
                    <a:pt x="1580832" y="190514"/>
                  </a:lnTo>
                  <a:lnTo>
                    <a:pt x="1588135" y="187652"/>
                  </a:lnTo>
                  <a:lnTo>
                    <a:pt x="1595438" y="184791"/>
                  </a:lnTo>
                  <a:lnTo>
                    <a:pt x="1603058" y="183202"/>
                  </a:lnTo>
                  <a:lnTo>
                    <a:pt x="1610995" y="181295"/>
                  </a:lnTo>
                  <a:lnTo>
                    <a:pt x="1618932" y="180023"/>
                  </a:lnTo>
                  <a:lnTo>
                    <a:pt x="1627188" y="179387"/>
                  </a:lnTo>
                  <a:close/>
                  <a:moveTo>
                    <a:pt x="1101725" y="34925"/>
                  </a:moveTo>
                  <a:lnTo>
                    <a:pt x="2232978" y="34925"/>
                  </a:lnTo>
                  <a:lnTo>
                    <a:pt x="2239962" y="35243"/>
                  </a:lnTo>
                  <a:lnTo>
                    <a:pt x="2246948" y="36196"/>
                  </a:lnTo>
                  <a:lnTo>
                    <a:pt x="2253298" y="37784"/>
                  </a:lnTo>
                  <a:lnTo>
                    <a:pt x="2259965" y="40007"/>
                  </a:lnTo>
                  <a:lnTo>
                    <a:pt x="2265680" y="42865"/>
                  </a:lnTo>
                  <a:lnTo>
                    <a:pt x="2271395" y="46676"/>
                  </a:lnTo>
                  <a:lnTo>
                    <a:pt x="2276792" y="50169"/>
                  </a:lnTo>
                  <a:lnTo>
                    <a:pt x="2281555" y="54615"/>
                  </a:lnTo>
                  <a:lnTo>
                    <a:pt x="2286000" y="60014"/>
                  </a:lnTo>
                  <a:lnTo>
                    <a:pt x="2290128" y="65096"/>
                  </a:lnTo>
                  <a:lnTo>
                    <a:pt x="2293302" y="71130"/>
                  </a:lnTo>
                  <a:lnTo>
                    <a:pt x="2296478" y="76846"/>
                  </a:lnTo>
                  <a:lnTo>
                    <a:pt x="2299018" y="83198"/>
                  </a:lnTo>
                  <a:lnTo>
                    <a:pt x="2300288" y="89867"/>
                  </a:lnTo>
                  <a:lnTo>
                    <a:pt x="2301558" y="96537"/>
                  </a:lnTo>
                  <a:lnTo>
                    <a:pt x="2301875" y="103841"/>
                  </a:lnTo>
                  <a:lnTo>
                    <a:pt x="2301875" y="941310"/>
                  </a:lnTo>
                  <a:lnTo>
                    <a:pt x="2301558" y="948614"/>
                  </a:lnTo>
                  <a:lnTo>
                    <a:pt x="2300288" y="954966"/>
                  </a:lnTo>
                  <a:lnTo>
                    <a:pt x="2299018" y="961635"/>
                  </a:lnTo>
                  <a:lnTo>
                    <a:pt x="2296478" y="967987"/>
                  </a:lnTo>
                  <a:lnTo>
                    <a:pt x="2293302" y="974339"/>
                  </a:lnTo>
                  <a:lnTo>
                    <a:pt x="2290128" y="979738"/>
                  </a:lnTo>
                  <a:lnTo>
                    <a:pt x="2286000" y="985137"/>
                  </a:lnTo>
                  <a:lnTo>
                    <a:pt x="2281555" y="990218"/>
                  </a:lnTo>
                  <a:lnTo>
                    <a:pt x="2276792" y="994664"/>
                  </a:lnTo>
                  <a:lnTo>
                    <a:pt x="2271395" y="998475"/>
                  </a:lnTo>
                  <a:lnTo>
                    <a:pt x="2265680" y="1001969"/>
                  </a:lnTo>
                  <a:lnTo>
                    <a:pt x="2259965" y="1004827"/>
                  </a:lnTo>
                  <a:lnTo>
                    <a:pt x="2253298" y="1007050"/>
                  </a:lnTo>
                  <a:lnTo>
                    <a:pt x="2246948" y="1008955"/>
                  </a:lnTo>
                  <a:lnTo>
                    <a:pt x="2239962" y="1009908"/>
                  </a:lnTo>
                  <a:lnTo>
                    <a:pt x="2232978" y="1010543"/>
                  </a:lnTo>
                  <a:lnTo>
                    <a:pt x="1762125" y="1010543"/>
                  </a:lnTo>
                  <a:lnTo>
                    <a:pt x="1762125" y="1154726"/>
                  </a:lnTo>
                  <a:lnTo>
                    <a:pt x="2059622" y="1154726"/>
                  </a:lnTo>
                  <a:lnTo>
                    <a:pt x="2059622" y="1235075"/>
                  </a:lnTo>
                  <a:lnTo>
                    <a:pt x="1762125" y="1235075"/>
                  </a:lnTo>
                  <a:lnTo>
                    <a:pt x="1708150" y="1235075"/>
                  </a:lnTo>
                  <a:lnTo>
                    <a:pt x="1704658" y="1213162"/>
                  </a:lnTo>
                  <a:lnTo>
                    <a:pt x="1700212" y="1191566"/>
                  </a:lnTo>
                  <a:lnTo>
                    <a:pt x="1694815" y="1169335"/>
                  </a:lnTo>
                  <a:lnTo>
                    <a:pt x="1689100" y="1146787"/>
                  </a:lnTo>
                  <a:lnTo>
                    <a:pt x="1685608" y="1135989"/>
                  </a:lnTo>
                  <a:lnTo>
                    <a:pt x="1682115" y="1124874"/>
                  </a:lnTo>
                  <a:lnTo>
                    <a:pt x="1678305" y="1114076"/>
                  </a:lnTo>
                  <a:lnTo>
                    <a:pt x="1674812" y="1102960"/>
                  </a:lnTo>
                  <a:lnTo>
                    <a:pt x="1670368" y="1092162"/>
                  </a:lnTo>
                  <a:lnTo>
                    <a:pt x="1666240" y="1081682"/>
                  </a:lnTo>
                  <a:lnTo>
                    <a:pt x="1661478" y="1071202"/>
                  </a:lnTo>
                  <a:lnTo>
                    <a:pt x="1656715" y="1061039"/>
                  </a:lnTo>
                  <a:lnTo>
                    <a:pt x="1651318" y="1050559"/>
                  </a:lnTo>
                  <a:lnTo>
                    <a:pt x="1645920" y="1040714"/>
                  </a:lnTo>
                  <a:lnTo>
                    <a:pt x="1640522" y="1031186"/>
                  </a:lnTo>
                  <a:lnTo>
                    <a:pt x="1634172" y="1021341"/>
                  </a:lnTo>
                  <a:lnTo>
                    <a:pt x="1627822" y="1012131"/>
                  </a:lnTo>
                  <a:lnTo>
                    <a:pt x="1621472" y="1003556"/>
                  </a:lnTo>
                  <a:lnTo>
                    <a:pt x="1614488" y="994664"/>
                  </a:lnTo>
                  <a:lnTo>
                    <a:pt x="1607185" y="986407"/>
                  </a:lnTo>
                  <a:lnTo>
                    <a:pt x="1599882" y="978467"/>
                  </a:lnTo>
                  <a:lnTo>
                    <a:pt x="1591945" y="970528"/>
                  </a:lnTo>
                  <a:lnTo>
                    <a:pt x="1584008" y="963223"/>
                  </a:lnTo>
                  <a:lnTo>
                    <a:pt x="1575435" y="956554"/>
                  </a:lnTo>
                  <a:lnTo>
                    <a:pt x="1566545" y="949885"/>
                  </a:lnTo>
                  <a:lnTo>
                    <a:pt x="1557338" y="943533"/>
                  </a:lnTo>
                  <a:lnTo>
                    <a:pt x="1548130" y="938134"/>
                  </a:lnTo>
                  <a:lnTo>
                    <a:pt x="1538288" y="933053"/>
                  </a:lnTo>
                  <a:lnTo>
                    <a:pt x="1515428" y="922255"/>
                  </a:lnTo>
                  <a:lnTo>
                    <a:pt x="1490980" y="911140"/>
                  </a:lnTo>
                  <a:lnTo>
                    <a:pt x="1464945" y="899706"/>
                  </a:lnTo>
                  <a:lnTo>
                    <a:pt x="1437322" y="887956"/>
                  </a:lnTo>
                  <a:lnTo>
                    <a:pt x="1376998" y="863184"/>
                  </a:lnTo>
                  <a:lnTo>
                    <a:pt x="1311592" y="836825"/>
                  </a:lnTo>
                  <a:lnTo>
                    <a:pt x="1225233" y="801573"/>
                  </a:lnTo>
                  <a:lnTo>
                    <a:pt x="1229043" y="788235"/>
                  </a:lnTo>
                  <a:lnTo>
                    <a:pt x="1233488" y="775214"/>
                  </a:lnTo>
                  <a:lnTo>
                    <a:pt x="1236028" y="768862"/>
                  </a:lnTo>
                  <a:lnTo>
                    <a:pt x="1238568" y="762510"/>
                  </a:lnTo>
                  <a:lnTo>
                    <a:pt x="1241425" y="756794"/>
                  </a:lnTo>
                  <a:lnTo>
                    <a:pt x="1244283" y="751077"/>
                  </a:lnTo>
                  <a:lnTo>
                    <a:pt x="1247775" y="745678"/>
                  </a:lnTo>
                  <a:lnTo>
                    <a:pt x="1251268" y="740914"/>
                  </a:lnTo>
                  <a:lnTo>
                    <a:pt x="1255078" y="736151"/>
                  </a:lnTo>
                  <a:lnTo>
                    <a:pt x="1258888" y="731705"/>
                  </a:lnTo>
                  <a:lnTo>
                    <a:pt x="1263333" y="727576"/>
                  </a:lnTo>
                  <a:lnTo>
                    <a:pt x="1267143" y="723765"/>
                  </a:lnTo>
                  <a:lnTo>
                    <a:pt x="1271905" y="720907"/>
                  </a:lnTo>
                  <a:lnTo>
                    <a:pt x="1276985" y="718048"/>
                  </a:lnTo>
                  <a:lnTo>
                    <a:pt x="1288415" y="712650"/>
                  </a:lnTo>
                  <a:lnTo>
                    <a:pt x="1300162" y="707886"/>
                  </a:lnTo>
                  <a:lnTo>
                    <a:pt x="1312545" y="703122"/>
                  </a:lnTo>
                  <a:lnTo>
                    <a:pt x="1325562" y="698676"/>
                  </a:lnTo>
                  <a:lnTo>
                    <a:pt x="1352550" y="689466"/>
                  </a:lnTo>
                  <a:lnTo>
                    <a:pt x="1381442" y="680574"/>
                  </a:lnTo>
                  <a:lnTo>
                    <a:pt x="1411922" y="670728"/>
                  </a:lnTo>
                  <a:lnTo>
                    <a:pt x="1427798" y="665647"/>
                  </a:lnTo>
                  <a:lnTo>
                    <a:pt x="1443355" y="659931"/>
                  </a:lnTo>
                  <a:lnTo>
                    <a:pt x="1460182" y="654214"/>
                  </a:lnTo>
                  <a:lnTo>
                    <a:pt x="1476692" y="647545"/>
                  </a:lnTo>
                  <a:lnTo>
                    <a:pt x="1493202" y="640558"/>
                  </a:lnTo>
                  <a:lnTo>
                    <a:pt x="1510665" y="632618"/>
                  </a:lnTo>
                  <a:lnTo>
                    <a:pt x="1561148" y="941310"/>
                  </a:lnTo>
                  <a:lnTo>
                    <a:pt x="1591628" y="941310"/>
                  </a:lnTo>
                  <a:lnTo>
                    <a:pt x="1593850" y="917491"/>
                  </a:lnTo>
                  <a:lnTo>
                    <a:pt x="1596390" y="894943"/>
                  </a:lnTo>
                  <a:lnTo>
                    <a:pt x="1599882" y="873665"/>
                  </a:lnTo>
                  <a:lnTo>
                    <a:pt x="1603375" y="853974"/>
                  </a:lnTo>
                  <a:lnTo>
                    <a:pt x="1607185" y="836190"/>
                  </a:lnTo>
                  <a:lnTo>
                    <a:pt x="1611630" y="820946"/>
                  </a:lnTo>
                  <a:lnTo>
                    <a:pt x="1615758" y="806972"/>
                  </a:lnTo>
                  <a:lnTo>
                    <a:pt x="1620202" y="795857"/>
                  </a:lnTo>
                  <a:lnTo>
                    <a:pt x="1588452" y="763781"/>
                  </a:lnTo>
                  <a:lnTo>
                    <a:pt x="1586548" y="761875"/>
                  </a:lnTo>
                  <a:lnTo>
                    <a:pt x="1585595" y="759652"/>
                  </a:lnTo>
                  <a:lnTo>
                    <a:pt x="1584642" y="757111"/>
                  </a:lnTo>
                  <a:lnTo>
                    <a:pt x="1584325" y="754571"/>
                  </a:lnTo>
                  <a:lnTo>
                    <a:pt x="1584642" y="752348"/>
                  </a:lnTo>
                  <a:lnTo>
                    <a:pt x="1585595" y="749807"/>
                  </a:lnTo>
                  <a:lnTo>
                    <a:pt x="1586548" y="747584"/>
                  </a:lnTo>
                  <a:lnTo>
                    <a:pt x="1588452" y="745361"/>
                  </a:lnTo>
                  <a:lnTo>
                    <a:pt x="1626235" y="707251"/>
                  </a:lnTo>
                  <a:lnTo>
                    <a:pt x="1628140" y="705663"/>
                  </a:lnTo>
                  <a:lnTo>
                    <a:pt x="1630680" y="704392"/>
                  </a:lnTo>
                  <a:lnTo>
                    <a:pt x="1632902" y="703440"/>
                  </a:lnTo>
                  <a:lnTo>
                    <a:pt x="1635442" y="703440"/>
                  </a:lnTo>
                  <a:lnTo>
                    <a:pt x="1638300" y="703440"/>
                  </a:lnTo>
                  <a:lnTo>
                    <a:pt x="1640522" y="704392"/>
                  </a:lnTo>
                  <a:lnTo>
                    <a:pt x="1642745" y="705663"/>
                  </a:lnTo>
                  <a:lnTo>
                    <a:pt x="1644968" y="707251"/>
                  </a:lnTo>
                  <a:lnTo>
                    <a:pt x="1682750" y="745361"/>
                  </a:lnTo>
                  <a:lnTo>
                    <a:pt x="1684655" y="747584"/>
                  </a:lnTo>
                  <a:lnTo>
                    <a:pt x="1685608" y="749807"/>
                  </a:lnTo>
                  <a:lnTo>
                    <a:pt x="1686560" y="752348"/>
                  </a:lnTo>
                  <a:lnTo>
                    <a:pt x="1686560" y="754571"/>
                  </a:lnTo>
                  <a:lnTo>
                    <a:pt x="1686560" y="757111"/>
                  </a:lnTo>
                  <a:lnTo>
                    <a:pt x="1685608" y="759652"/>
                  </a:lnTo>
                  <a:lnTo>
                    <a:pt x="1684655" y="761875"/>
                  </a:lnTo>
                  <a:lnTo>
                    <a:pt x="1682750" y="763781"/>
                  </a:lnTo>
                  <a:lnTo>
                    <a:pt x="1651000" y="795857"/>
                  </a:lnTo>
                  <a:lnTo>
                    <a:pt x="1653222" y="800938"/>
                  </a:lnTo>
                  <a:lnTo>
                    <a:pt x="1655445" y="807290"/>
                  </a:lnTo>
                  <a:lnTo>
                    <a:pt x="1659572" y="820946"/>
                  </a:lnTo>
                  <a:lnTo>
                    <a:pt x="1663700" y="836190"/>
                  </a:lnTo>
                  <a:lnTo>
                    <a:pt x="1667828" y="854292"/>
                  </a:lnTo>
                  <a:lnTo>
                    <a:pt x="1671320" y="873665"/>
                  </a:lnTo>
                  <a:lnTo>
                    <a:pt x="1674178" y="894943"/>
                  </a:lnTo>
                  <a:lnTo>
                    <a:pt x="1677035" y="917491"/>
                  </a:lnTo>
                  <a:lnTo>
                    <a:pt x="1679258" y="941310"/>
                  </a:lnTo>
                  <a:lnTo>
                    <a:pt x="1709738" y="941310"/>
                  </a:lnTo>
                  <a:lnTo>
                    <a:pt x="1760538" y="632618"/>
                  </a:lnTo>
                  <a:lnTo>
                    <a:pt x="1777682" y="640558"/>
                  </a:lnTo>
                  <a:lnTo>
                    <a:pt x="1794510" y="647545"/>
                  </a:lnTo>
                  <a:lnTo>
                    <a:pt x="1811020" y="654214"/>
                  </a:lnTo>
                  <a:lnTo>
                    <a:pt x="1827212" y="659931"/>
                  </a:lnTo>
                  <a:lnTo>
                    <a:pt x="1843405" y="665647"/>
                  </a:lnTo>
                  <a:lnTo>
                    <a:pt x="1858962" y="670728"/>
                  </a:lnTo>
                  <a:lnTo>
                    <a:pt x="1889760" y="680574"/>
                  </a:lnTo>
                  <a:lnTo>
                    <a:pt x="1918335" y="689466"/>
                  </a:lnTo>
                  <a:lnTo>
                    <a:pt x="1945640" y="698676"/>
                  </a:lnTo>
                  <a:lnTo>
                    <a:pt x="1958658" y="703122"/>
                  </a:lnTo>
                  <a:lnTo>
                    <a:pt x="1971040" y="707886"/>
                  </a:lnTo>
                  <a:lnTo>
                    <a:pt x="1982788" y="712650"/>
                  </a:lnTo>
                  <a:lnTo>
                    <a:pt x="1994218" y="718048"/>
                  </a:lnTo>
                  <a:lnTo>
                    <a:pt x="1999615" y="721224"/>
                  </a:lnTo>
                  <a:lnTo>
                    <a:pt x="2004695" y="724718"/>
                  </a:lnTo>
                  <a:lnTo>
                    <a:pt x="2009458" y="728846"/>
                  </a:lnTo>
                  <a:lnTo>
                    <a:pt x="2013902" y="733292"/>
                  </a:lnTo>
                  <a:lnTo>
                    <a:pt x="2018348" y="738691"/>
                  </a:lnTo>
                  <a:lnTo>
                    <a:pt x="2022475" y="744090"/>
                  </a:lnTo>
                  <a:lnTo>
                    <a:pt x="2025968" y="750124"/>
                  </a:lnTo>
                  <a:lnTo>
                    <a:pt x="2029460" y="756159"/>
                  </a:lnTo>
                  <a:lnTo>
                    <a:pt x="2032635" y="762828"/>
                  </a:lnTo>
                  <a:lnTo>
                    <a:pt x="2035492" y="769497"/>
                  </a:lnTo>
                  <a:lnTo>
                    <a:pt x="2038350" y="776801"/>
                  </a:lnTo>
                  <a:lnTo>
                    <a:pt x="2040890" y="784106"/>
                  </a:lnTo>
                  <a:lnTo>
                    <a:pt x="2043112" y="791410"/>
                  </a:lnTo>
                  <a:lnTo>
                    <a:pt x="2045335" y="799032"/>
                  </a:lnTo>
                  <a:lnTo>
                    <a:pt x="2048828" y="814276"/>
                  </a:lnTo>
                  <a:lnTo>
                    <a:pt x="2052002" y="829838"/>
                  </a:lnTo>
                  <a:lnTo>
                    <a:pt x="2054542" y="844447"/>
                  </a:lnTo>
                  <a:lnTo>
                    <a:pt x="2056448" y="858738"/>
                  </a:lnTo>
                  <a:lnTo>
                    <a:pt x="2057718" y="872077"/>
                  </a:lnTo>
                  <a:lnTo>
                    <a:pt x="2058352" y="884145"/>
                  </a:lnTo>
                  <a:lnTo>
                    <a:pt x="2059305" y="894943"/>
                  </a:lnTo>
                  <a:lnTo>
                    <a:pt x="2059622" y="910504"/>
                  </a:lnTo>
                  <a:lnTo>
                    <a:pt x="2059305" y="912410"/>
                  </a:lnTo>
                  <a:lnTo>
                    <a:pt x="2058988" y="914315"/>
                  </a:lnTo>
                  <a:lnTo>
                    <a:pt x="2058035" y="915903"/>
                  </a:lnTo>
                  <a:lnTo>
                    <a:pt x="2057082" y="918126"/>
                  </a:lnTo>
                  <a:lnTo>
                    <a:pt x="2055495" y="920032"/>
                  </a:lnTo>
                  <a:lnTo>
                    <a:pt x="2053590" y="921937"/>
                  </a:lnTo>
                  <a:lnTo>
                    <a:pt x="2048828" y="926066"/>
                  </a:lnTo>
                  <a:lnTo>
                    <a:pt x="2043112" y="929559"/>
                  </a:lnTo>
                  <a:lnTo>
                    <a:pt x="2036128" y="933688"/>
                  </a:lnTo>
                  <a:lnTo>
                    <a:pt x="2027555" y="937499"/>
                  </a:lnTo>
                  <a:lnTo>
                    <a:pt x="2017712" y="941310"/>
                  </a:lnTo>
                  <a:lnTo>
                    <a:pt x="2232978" y="941310"/>
                  </a:lnTo>
                  <a:lnTo>
                    <a:pt x="2232978" y="103841"/>
                  </a:lnTo>
                  <a:lnTo>
                    <a:pt x="1150620" y="103841"/>
                  </a:lnTo>
                  <a:lnTo>
                    <a:pt x="1145223" y="94631"/>
                  </a:lnTo>
                  <a:lnTo>
                    <a:pt x="1139825" y="85421"/>
                  </a:lnTo>
                  <a:lnTo>
                    <a:pt x="1133793" y="76529"/>
                  </a:lnTo>
                  <a:lnTo>
                    <a:pt x="1127760" y="67954"/>
                  </a:lnTo>
                  <a:lnTo>
                    <a:pt x="1121728" y="59062"/>
                  </a:lnTo>
                  <a:lnTo>
                    <a:pt x="1115060" y="51122"/>
                  </a:lnTo>
                  <a:lnTo>
                    <a:pt x="1108710" y="42547"/>
                  </a:lnTo>
                  <a:lnTo>
                    <a:pt x="1101725" y="34925"/>
                  </a:lnTo>
                  <a:close/>
                  <a:moveTo>
                    <a:pt x="800738" y="0"/>
                  </a:moveTo>
                  <a:lnTo>
                    <a:pt x="808355" y="0"/>
                  </a:lnTo>
                  <a:lnTo>
                    <a:pt x="815972" y="0"/>
                  </a:lnTo>
                  <a:lnTo>
                    <a:pt x="823906" y="318"/>
                  </a:lnTo>
                  <a:lnTo>
                    <a:pt x="831523" y="635"/>
                  </a:lnTo>
                  <a:lnTo>
                    <a:pt x="839140" y="1587"/>
                  </a:lnTo>
                  <a:lnTo>
                    <a:pt x="854375" y="3492"/>
                  </a:lnTo>
                  <a:lnTo>
                    <a:pt x="869291" y="6984"/>
                  </a:lnTo>
                  <a:lnTo>
                    <a:pt x="883890" y="10793"/>
                  </a:lnTo>
                  <a:lnTo>
                    <a:pt x="898172" y="15554"/>
                  </a:lnTo>
                  <a:lnTo>
                    <a:pt x="912137" y="20951"/>
                  </a:lnTo>
                  <a:lnTo>
                    <a:pt x="925784" y="27300"/>
                  </a:lnTo>
                  <a:lnTo>
                    <a:pt x="939431" y="33966"/>
                  </a:lnTo>
                  <a:lnTo>
                    <a:pt x="952443" y="41584"/>
                  </a:lnTo>
                  <a:lnTo>
                    <a:pt x="964821" y="50155"/>
                  </a:lnTo>
                  <a:lnTo>
                    <a:pt x="977516" y="59043"/>
                  </a:lnTo>
                  <a:lnTo>
                    <a:pt x="989259" y="68883"/>
                  </a:lnTo>
                  <a:lnTo>
                    <a:pt x="1000685" y="79359"/>
                  </a:lnTo>
                  <a:lnTo>
                    <a:pt x="1011793" y="89834"/>
                  </a:lnTo>
                  <a:lnTo>
                    <a:pt x="1021949" y="101262"/>
                  </a:lnTo>
                  <a:lnTo>
                    <a:pt x="1032105" y="113641"/>
                  </a:lnTo>
                  <a:lnTo>
                    <a:pt x="1041626" y="126021"/>
                  </a:lnTo>
                  <a:lnTo>
                    <a:pt x="1050512" y="139354"/>
                  </a:lnTo>
                  <a:lnTo>
                    <a:pt x="1059082" y="153003"/>
                  </a:lnTo>
                  <a:lnTo>
                    <a:pt x="1067016" y="166970"/>
                  </a:lnTo>
                  <a:lnTo>
                    <a:pt x="1073998" y="181572"/>
                  </a:lnTo>
                  <a:lnTo>
                    <a:pt x="1080980" y="196492"/>
                  </a:lnTo>
                  <a:lnTo>
                    <a:pt x="1087011" y="212046"/>
                  </a:lnTo>
                  <a:lnTo>
                    <a:pt x="1092406" y="227918"/>
                  </a:lnTo>
                  <a:lnTo>
                    <a:pt x="1097167" y="243789"/>
                  </a:lnTo>
                  <a:lnTo>
                    <a:pt x="1101292" y="260296"/>
                  </a:lnTo>
                  <a:lnTo>
                    <a:pt x="1104784" y="277120"/>
                  </a:lnTo>
                  <a:lnTo>
                    <a:pt x="1107323" y="294261"/>
                  </a:lnTo>
                  <a:lnTo>
                    <a:pt x="1109227" y="311403"/>
                  </a:lnTo>
                  <a:lnTo>
                    <a:pt x="1110179" y="329179"/>
                  </a:lnTo>
                  <a:lnTo>
                    <a:pt x="1110496" y="346955"/>
                  </a:lnTo>
                  <a:lnTo>
                    <a:pt x="1110496" y="358065"/>
                  </a:lnTo>
                  <a:lnTo>
                    <a:pt x="1110179" y="368541"/>
                  </a:lnTo>
                  <a:lnTo>
                    <a:pt x="1109544" y="379651"/>
                  </a:lnTo>
                  <a:lnTo>
                    <a:pt x="1108275" y="390761"/>
                  </a:lnTo>
                  <a:lnTo>
                    <a:pt x="1107323" y="402189"/>
                  </a:lnTo>
                  <a:lnTo>
                    <a:pt x="1105736" y="413299"/>
                  </a:lnTo>
                  <a:lnTo>
                    <a:pt x="1103831" y="424726"/>
                  </a:lnTo>
                  <a:lnTo>
                    <a:pt x="1101927" y="436154"/>
                  </a:lnTo>
                  <a:lnTo>
                    <a:pt x="1099706" y="447582"/>
                  </a:lnTo>
                  <a:lnTo>
                    <a:pt x="1097167" y="459009"/>
                  </a:lnTo>
                  <a:lnTo>
                    <a:pt x="1094628" y="470437"/>
                  </a:lnTo>
                  <a:lnTo>
                    <a:pt x="1091771" y="481864"/>
                  </a:lnTo>
                  <a:lnTo>
                    <a:pt x="1088280" y="493292"/>
                  </a:lnTo>
                  <a:lnTo>
                    <a:pt x="1085106" y="504720"/>
                  </a:lnTo>
                  <a:lnTo>
                    <a:pt x="1081298" y="516147"/>
                  </a:lnTo>
                  <a:lnTo>
                    <a:pt x="1077489" y="527575"/>
                  </a:lnTo>
                  <a:lnTo>
                    <a:pt x="1073363" y="538685"/>
                  </a:lnTo>
                  <a:lnTo>
                    <a:pt x="1068920" y="550113"/>
                  </a:lnTo>
                  <a:lnTo>
                    <a:pt x="1064477" y="561223"/>
                  </a:lnTo>
                  <a:lnTo>
                    <a:pt x="1059716" y="572016"/>
                  </a:lnTo>
                  <a:lnTo>
                    <a:pt x="1054956" y="583126"/>
                  </a:lnTo>
                  <a:lnTo>
                    <a:pt x="1049878" y="593918"/>
                  </a:lnTo>
                  <a:lnTo>
                    <a:pt x="1044482" y="604711"/>
                  </a:lnTo>
                  <a:lnTo>
                    <a:pt x="1039087" y="614869"/>
                  </a:lnTo>
                  <a:lnTo>
                    <a:pt x="1033057" y="625344"/>
                  </a:lnTo>
                  <a:lnTo>
                    <a:pt x="1027344" y="635502"/>
                  </a:lnTo>
                  <a:lnTo>
                    <a:pt x="1021314" y="645660"/>
                  </a:lnTo>
                  <a:lnTo>
                    <a:pt x="1014966" y="655501"/>
                  </a:lnTo>
                  <a:lnTo>
                    <a:pt x="1008936" y="665024"/>
                  </a:lnTo>
                  <a:lnTo>
                    <a:pt x="1002271" y="674229"/>
                  </a:lnTo>
                  <a:lnTo>
                    <a:pt x="995607" y="683435"/>
                  </a:lnTo>
                  <a:lnTo>
                    <a:pt x="988624" y="692323"/>
                  </a:lnTo>
                  <a:lnTo>
                    <a:pt x="988624" y="813583"/>
                  </a:lnTo>
                  <a:lnTo>
                    <a:pt x="1021631" y="828819"/>
                  </a:lnTo>
                  <a:lnTo>
                    <a:pt x="1055908" y="843739"/>
                  </a:lnTo>
                  <a:lnTo>
                    <a:pt x="1090184" y="858976"/>
                  </a:lnTo>
                  <a:lnTo>
                    <a:pt x="1125413" y="873260"/>
                  </a:lnTo>
                  <a:lnTo>
                    <a:pt x="1194918" y="902464"/>
                  </a:lnTo>
                  <a:lnTo>
                    <a:pt x="1263471" y="930081"/>
                  </a:lnTo>
                  <a:lnTo>
                    <a:pt x="1329485" y="956745"/>
                  </a:lnTo>
                  <a:lnTo>
                    <a:pt x="1390421" y="981822"/>
                  </a:lnTo>
                  <a:lnTo>
                    <a:pt x="1418668" y="993567"/>
                  </a:lnTo>
                  <a:lnTo>
                    <a:pt x="1445327" y="1004995"/>
                  </a:lnTo>
                  <a:lnTo>
                    <a:pt x="1469448" y="1016105"/>
                  </a:lnTo>
                  <a:lnTo>
                    <a:pt x="1491981" y="1026580"/>
                  </a:lnTo>
                  <a:lnTo>
                    <a:pt x="1497059" y="1029437"/>
                  </a:lnTo>
                  <a:lnTo>
                    <a:pt x="1501820" y="1032612"/>
                  </a:lnTo>
                  <a:lnTo>
                    <a:pt x="1507215" y="1035786"/>
                  </a:lnTo>
                  <a:lnTo>
                    <a:pt x="1511976" y="1039278"/>
                  </a:lnTo>
                  <a:lnTo>
                    <a:pt x="1516419" y="1043404"/>
                  </a:lnTo>
                  <a:lnTo>
                    <a:pt x="1520862" y="1047214"/>
                  </a:lnTo>
                  <a:lnTo>
                    <a:pt x="1525306" y="1051340"/>
                  </a:lnTo>
                  <a:lnTo>
                    <a:pt x="1529749" y="1056102"/>
                  </a:lnTo>
                  <a:lnTo>
                    <a:pt x="1533557" y="1060546"/>
                  </a:lnTo>
                  <a:lnTo>
                    <a:pt x="1537683" y="1065942"/>
                  </a:lnTo>
                  <a:lnTo>
                    <a:pt x="1544983" y="1076100"/>
                  </a:lnTo>
                  <a:lnTo>
                    <a:pt x="1551965" y="1087528"/>
                  </a:lnTo>
                  <a:lnTo>
                    <a:pt x="1558630" y="1099273"/>
                  </a:lnTo>
                  <a:lnTo>
                    <a:pt x="1564978" y="1111970"/>
                  </a:lnTo>
                  <a:lnTo>
                    <a:pt x="1570373" y="1125302"/>
                  </a:lnTo>
                  <a:lnTo>
                    <a:pt x="1576086" y="1138317"/>
                  </a:lnTo>
                  <a:lnTo>
                    <a:pt x="1580846" y="1152284"/>
                  </a:lnTo>
                  <a:lnTo>
                    <a:pt x="1585290" y="1166569"/>
                  </a:lnTo>
                  <a:lnTo>
                    <a:pt x="1589416" y="1180853"/>
                  </a:lnTo>
                  <a:lnTo>
                    <a:pt x="1592907" y="1195138"/>
                  </a:lnTo>
                  <a:lnTo>
                    <a:pt x="1596398" y="1210057"/>
                  </a:lnTo>
                  <a:lnTo>
                    <a:pt x="1599254" y="1224342"/>
                  </a:lnTo>
                  <a:lnTo>
                    <a:pt x="1602110" y="1238943"/>
                  </a:lnTo>
                  <a:lnTo>
                    <a:pt x="1604332" y="1253545"/>
                  </a:lnTo>
                  <a:lnTo>
                    <a:pt x="1606554" y="1267513"/>
                  </a:lnTo>
                  <a:lnTo>
                    <a:pt x="1610362" y="1294812"/>
                  </a:lnTo>
                  <a:lnTo>
                    <a:pt x="1612901" y="1320524"/>
                  </a:lnTo>
                  <a:lnTo>
                    <a:pt x="1614488" y="1343697"/>
                  </a:lnTo>
                  <a:lnTo>
                    <a:pt x="1615440" y="1364012"/>
                  </a:lnTo>
                  <a:lnTo>
                    <a:pt x="1616075" y="1380519"/>
                  </a:lnTo>
                  <a:lnTo>
                    <a:pt x="1616075" y="1393216"/>
                  </a:lnTo>
                  <a:lnTo>
                    <a:pt x="1616075" y="1395756"/>
                  </a:lnTo>
                  <a:lnTo>
                    <a:pt x="1615758" y="1398295"/>
                  </a:lnTo>
                  <a:lnTo>
                    <a:pt x="1615123" y="1400835"/>
                  </a:lnTo>
                  <a:lnTo>
                    <a:pt x="1613853" y="1403057"/>
                  </a:lnTo>
                  <a:lnTo>
                    <a:pt x="1612584" y="1405596"/>
                  </a:lnTo>
                  <a:lnTo>
                    <a:pt x="1610997" y="1408136"/>
                  </a:lnTo>
                  <a:lnTo>
                    <a:pt x="1609093" y="1410993"/>
                  </a:lnTo>
                  <a:lnTo>
                    <a:pt x="1606871" y="1413532"/>
                  </a:lnTo>
                  <a:lnTo>
                    <a:pt x="1601476" y="1418611"/>
                  </a:lnTo>
                  <a:lnTo>
                    <a:pt x="1594811" y="1423690"/>
                  </a:lnTo>
                  <a:lnTo>
                    <a:pt x="1587194" y="1429086"/>
                  </a:lnTo>
                  <a:lnTo>
                    <a:pt x="1578307" y="1434165"/>
                  </a:lnTo>
                  <a:lnTo>
                    <a:pt x="1567834" y="1439244"/>
                  </a:lnTo>
                  <a:lnTo>
                    <a:pt x="1556408" y="1444323"/>
                  </a:lnTo>
                  <a:lnTo>
                    <a:pt x="1543713" y="1449719"/>
                  </a:lnTo>
                  <a:lnTo>
                    <a:pt x="1530066" y="1454481"/>
                  </a:lnTo>
                  <a:lnTo>
                    <a:pt x="1514832" y="1459242"/>
                  </a:lnTo>
                  <a:lnTo>
                    <a:pt x="1498329" y="1464004"/>
                  </a:lnTo>
                  <a:lnTo>
                    <a:pt x="1480873" y="1468765"/>
                  </a:lnTo>
                  <a:lnTo>
                    <a:pt x="1461831" y="1473209"/>
                  </a:lnTo>
                  <a:lnTo>
                    <a:pt x="1441836" y="1477654"/>
                  </a:lnTo>
                  <a:lnTo>
                    <a:pt x="1420572" y="1481780"/>
                  </a:lnTo>
                  <a:lnTo>
                    <a:pt x="1398038" y="1485589"/>
                  </a:lnTo>
                  <a:lnTo>
                    <a:pt x="1373918" y="1489716"/>
                  </a:lnTo>
                  <a:lnTo>
                    <a:pt x="1349162" y="1493525"/>
                  </a:lnTo>
                  <a:lnTo>
                    <a:pt x="1322820" y="1496700"/>
                  </a:lnTo>
                  <a:lnTo>
                    <a:pt x="1295209" y="1500191"/>
                  </a:lnTo>
                  <a:lnTo>
                    <a:pt x="1266010" y="1503048"/>
                  </a:lnTo>
                  <a:lnTo>
                    <a:pt x="1235860" y="1505905"/>
                  </a:lnTo>
                  <a:lnTo>
                    <a:pt x="1204439" y="1508445"/>
                  </a:lnTo>
                  <a:lnTo>
                    <a:pt x="1171750" y="1510667"/>
                  </a:lnTo>
                  <a:lnTo>
                    <a:pt x="1137791" y="1512571"/>
                  </a:lnTo>
                  <a:lnTo>
                    <a:pt x="1102562" y="1514158"/>
                  </a:lnTo>
                  <a:lnTo>
                    <a:pt x="1066064" y="1515428"/>
                  </a:lnTo>
                  <a:lnTo>
                    <a:pt x="1027979" y="1516698"/>
                  </a:lnTo>
                  <a:lnTo>
                    <a:pt x="988942" y="1517015"/>
                  </a:lnTo>
                  <a:lnTo>
                    <a:pt x="988624" y="1517650"/>
                  </a:lnTo>
                  <a:lnTo>
                    <a:pt x="677596" y="1517650"/>
                  </a:lnTo>
                  <a:lnTo>
                    <a:pt x="635068" y="1517333"/>
                  </a:lnTo>
                  <a:lnTo>
                    <a:pt x="594127" y="1516698"/>
                  </a:lnTo>
                  <a:lnTo>
                    <a:pt x="554772" y="1516063"/>
                  </a:lnTo>
                  <a:lnTo>
                    <a:pt x="516370" y="1514476"/>
                  </a:lnTo>
                  <a:lnTo>
                    <a:pt x="479872" y="1512889"/>
                  </a:lnTo>
                  <a:lnTo>
                    <a:pt x="444643" y="1510667"/>
                  </a:lnTo>
                  <a:lnTo>
                    <a:pt x="410366" y="1508445"/>
                  </a:lnTo>
                  <a:lnTo>
                    <a:pt x="377994" y="1505905"/>
                  </a:lnTo>
                  <a:lnTo>
                    <a:pt x="346574" y="1503048"/>
                  </a:lnTo>
                  <a:lnTo>
                    <a:pt x="316741" y="1499874"/>
                  </a:lnTo>
                  <a:lnTo>
                    <a:pt x="288177" y="1496382"/>
                  </a:lnTo>
                  <a:lnTo>
                    <a:pt x="261517" y="1492573"/>
                  </a:lnTo>
                  <a:lnTo>
                    <a:pt x="235493" y="1489081"/>
                  </a:lnTo>
                  <a:lnTo>
                    <a:pt x="211372" y="1484955"/>
                  </a:lnTo>
                  <a:lnTo>
                    <a:pt x="187886" y="1480510"/>
                  </a:lnTo>
                  <a:lnTo>
                    <a:pt x="166622" y="1476066"/>
                  </a:lnTo>
                  <a:lnTo>
                    <a:pt x="146310" y="1471305"/>
                  </a:lnTo>
                  <a:lnTo>
                    <a:pt x="127268" y="1466543"/>
                  </a:lnTo>
                  <a:lnTo>
                    <a:pt x="109495" y="1461782"/>
                  </a:lnTo>
                  <a:lnTo>
                    <a:pt x="93309" y="1456703"/>
                  </a:lnTo>
                  <a:lnTo>
                    <a:pt x="78075" y="1451941"/>
                  </a:lnTo>
                  <a:lnTo>
                    <a:pt x="64427" y="1446228"/>
                  </a:lnTo>
                  <a:lnTo>
                    <a:pt x="52367" y="1441149"/>
                  </a:lnTo>
                  <a:lnTo>
                    <a:pt x="41259" y="1436070"/>
                  </a:lnTo>
                  <a:lnTo>
                    <a:pt x="31738" y="1430356"/>
                  </a:lnTo>
                  <a:lnTo>
                    <a:pt x="23169" y="1425277"/>
                  </a:lnTo>
                  <a:lnTo>
                    <a:pt x="16186" y="1419563"/>
                  </a:lnTo>
                  <a:lnTo>
                    <a:pt x="10474" y="1414167"/>
                  </a:lnTo>
                  <a:lnTo>
                    <a:pt x="8252" y="1411627"/>
                  </a:lnTo>
                  <a:lnTo>
                    <a:pt x="6030" y="1409088"/>
                  </a:lnTo>
                  <a:lnTo>
                    <a:pt x="4126" y="1406548"/>
                  </a:lnTo>
                  <a:lnTo>
                    <a:pt x="2539" y="1403374"/>
                  </a:lnTo>
                  <a:lnTo>
                    <a:pt x="1587" y="1400835"/>
                  </a:lnTo>
                  <a:lnTo>
                    <a:pt x="952" y="1398295"/>
                  </a:lnTo>
                  <a:lnTo>
                    <a:pt x="318" y="1395756"/>
                  </a:lnTo>
                  <a:lnTo>
                    <a:pt x="0" y="1393216"/>
                  </a:lnTo>
                  <a:lnTo>
                    <a:pt x="318" y="1380519"/>
                  </a:lnTo>
                  <a:lnTo>
                    <a:pt x="952" y="1364012"/>
                  </a:lnTo>
                  <a:lnTo>
                    <a:pt x="1905" y="1343697"/>
                  </a:lnTo>
                  <a:lnTo>
                    <a:pt x="3809" y="1320524"/>
                  </a:lnTo>
                  <a:lnTo>
                    <a:pt x="6348" y="1294812"/>
                  </a:lnTo>
                  <a:lnTo>
                    <a:pt x="10156" y="1267513"/>
                  </a:lnTo>
                  <a:lnTo>
                    <a:pt x="11743" y="1253545"/>
                  </a:lnTo>
                  <a:lnTo>
                    <a:pt x="14600" y="1238943"/>
                  </a:lnTo>
                  <a:lnTo>
                    <a:pt x="17139" y="1224342"/>
                  </a:lnTo>
                  <a:lnTo>
                    <a:pt x="20312" y="1210057"/>
                  </a:lnTo>
                  <a:lnTo>
                    <a:pt x="23803" y="1195138"/>
                  </a:lnTo>
                  <a:lnTo>
                    <a:pt x="27295" y="1180853"/>
                  </a:lnTo>
                  <a:lnTo>
                    <a:pt x="31420" y="1166569"/>
                  </a:lnTo>
                  <a:lnTo>
                    <a:pt x="35864" y="1152284"/>
                  </a:lnTo>
                  <a:lnTo>
                    <a:pt x="40624" y="1138317"/>
                  </a:lnTo>
                  <a:lnTo>
                    <a:pt x="45702" y="1125302"/>
                  </a:lnTo>
                  <a:lnTo>
                    <a:pt x="51732" y="1111970"/>
                  </a:lnTo>
                  <a:lnTo>
                    <a:pt x="57445" y="1099273"/>
                  </a:lnTo>
                  <a:lnTo>
                    <a:pt x="64110" y="1087528"/>
                  </a:lnTo>
                  <a:lnTo>
                    <a:pt x="71092" y="1076100"/>
                  </a:lnTo>
                  <a:lnTo>
                    <a:pt x="79027" y="1065942"/>
                  </a:lnTo>
                  <a:lnTo>
                    <a:pt x="83153" y="1060546"/>
                  </a:lnTo>
                  <a:lnTo>
                    <a:pt x="86961" y="1056102"/>
                  </a:lnTo>
                  <a:lnTo>
                    <a:pt x="91087" y="1051340"/>
                  </a:lnTo>
                  <a:lnTo>
                    <a:pt x="95530" y="1047214"/>
                  </a:lnTo>
                  <a:lnTo>
                    <a:pt x="99973" y="1043404"/>
                  </a:lnTo>
                  <a:lnTo>
                    <a:pt x="104734" y="1039278"/>
                  </a:lnTo>
                  <a:lnTo>
                    <a:pt x="109495" y="1035786"/>
                  </a:lnTo>
                  <a:lnTo>
                    <a:pt x="114255" y="1032612"/>
                  </a:lnTo>
                  <a:lnTo>
                    <a:pt x="119333" y="1029437"/>
                  </a:lnTo>
                  <a:lnTo>
                    <a:pt x="124729" y="1026580"/>
                  </a:lnTo>
                  <a:lnTo>
                    <a:pt x="146628" y="1016105"/>
                  </a:lnTo>
                  <a:lnTo>
                    <a:pt x="171383" y="1004995"/>
                  </a:lnTo>
                  <a:lnTo>
                    <a:pt x="198042" y="993567"/>
                  </a:lnTo>
                  <a:lnTo>
                    <a:pt x="225971" y="981822"/>
                  </a:lnTo>
                  <a:lnTo>
                    <a:pt x="287225" y="956745"/>
                  </a:lnTo>
                  <a:lnTo>
                    <a:pt x="352922" y="930081"/>
                  </a:lnTo>
                  <a:lnTo>
                    <a:pt x="421475" y="902464"/>
                  </a:lnTo>
                  <a:lnTo>
                    <a:pt x="491297" y="873260"/>
                  </a:lnTo>
                  <a:lnTo>
                    <a:pt x="525891" y="858976"/>
                  </a:lnTo>
                  <a:lnTo>
                    <a:pt x="560802" y="843739"/>
                  </a:lnTo>
                  <a:lnTo>
                    <a:pt x="594444" y="828819"/>
                  </a:lnTo>
                  <a:lnTo>
                    <a:pt x="627769" y="813583"/>
                  </a:lnTo>
                  <a:lnTo>
                    <a:pt x="627769" y="692323"/>
                  </a:lnTo>
                  <a:lnTo>
                    <a:pt x="621104" y="683435"/>
                  </a:lnTo>
                  <a:lnTo>
                    <a:pt x="614121" y="674229"/>
                  </a:lnTo>
                  <a:lnTo>
                    <a:pt x="607774" y="665024"/>
                  </a:lnTo>
                  <a:lnTo>
                    <a:pt x="601109" y="655501"/>
                  </a:lnTo>
                  <a:lnTo>
                    <a:pt x="595079" y="645660"/>
                  </a:lnTo>
                  <a:lnTo>
                    <a:pt x="589049" y="635502"/>
                  </a:lnTo>
                  <a:lnTo>
                    <a:pt x="583019" y="625344"/>
                  </a:lnTo>
                  <a:lnTo>
                    <a:pt x="577623" y="614869"/>
                  </a:lnTo>
                  <a:lnTo>
                    <a:pt x="572228" y="604711"/>
                  </a:lnTo>
                  <a:lnTo>
                    <a:pt x="566515" y="593918"/>
                  </a:lnTo>
                  <a:lnTo>
                    <a:pt x="561754" y="583126"/>
                  </a:lnTo>
                  <a:lnTo>
                    <a:pt x="556676" y="572016"/>
                  </a:lnTo>
                  <a:lnTo>
                    <a:pt x="551916" y="561223"/>
                  </a:lnTo>
                  <a:lnTo>
                    <a:pt x="547473" y="550113"/>
                  </a:lnTo>
                  <a:lnTo>
                    <a:pt x="543347" y="538685"/>
                  </a:lnTo>
                  <a:lnTo>
                    <a:pt x="538903" y="527575"/>
                  </a:lnTo>
                  <a:lnTo>
                    <a:pt x="535095" y="516147"/>
                  </a:lnTo>
                  <a:lnTo>
                    <a:pt x="531604" y="504720"/>
                  </a:lnTo>
                  <a:lnTo>
                    <a:pt x="528113" y="493292"/>
                  </a:lnTo>
                  <a:lnTo>
                    <a:pt x="524939" y="481864"/>
                  </a:lnTo>
                  <a:lnTo>
                    <a:pt x="522083" y="470437"/>
                  </a:lnTo>
                  <a:lnTo>
                    <a:pt x="519226" y="459009"/>
                  </a:lnTo>
                  <a:lnTo>
                    <a:pt x="516687" y="447582"/>
                  </a:lnTo>
                  <a:lnTo>
                    <a:pt x="514466" y="436154"/>
                  </a:lnTo>
                  <a:lnTo>
                    <a:pt x="512244" y="424726"/>
                  </a:lnTo>
                  <a:lnTo>
                    <a:pt x="510974" y="413299"/>
                  </a:lnTo>
                  <a:lnTo>
                    <a:pt x="509388" y="402189"/>
                  </a:lnTo>
                  <a:lnTo>
                    <a:pt x="507801" y="390761"/>
                  </a:lnTo>
                  <a:lnTo>
                    <a:pt x="507166" y="379651"/>
                  </a:lnTo>
                  <a:lnTo>
                    <a:pt x="506531" y="368541"/>
                  </a:lnTo>
                  <a:lnTo>
                    <a:pt x="506214" y="358065"/>
                  </a:lnTo>
                  <a:lnTo>
                    <a:pt x="505579" y="346955"/>
                  </a:lnTo>
                  <a:lnTo>
                    <a:pt x="506214" y="329179"/>
                  </a:lnTo>
                  <a:lnTo>
                    <a:pt x="507166" y="311403"/>
                  </a:lnTo>
                  <a:lnTo>
                    <a:pt x="509388" y="294261"/>
                  </a:lnTo>
                  <a:lnTo>
                    <a:pt x="511927" y="277120"/>
                  </a:lnTo>
                  <a:lnTo>
                    <a:pt x="515418" y="260296"/>
                  </a:lnTo>
                  <a:lnTo>
                    <a:pt x="519226" y="243789"/>
                  </a:lnTo>
                  <a:lnTo>
                    <a:pt x="524304" y="227918"/>
                  </a:lnTo>
                  <a:lnTo>
                    <a:pt x="529700" y="212046"/>
                  </a:lnTo>
                  <a:lnTo>
                    <a:pt x="535730" y="196492"/>
                  </a:lnTo>
                  <a:lnTo>
                    <a:pt x="542077" y="181572"/>
                  </a:lnTo>
                  <a:lnTo>
                    <a:pt x="549694" y="166970"/>
                  </a:lnTo>
                  <a:lnTo>
                    <a:pt x="557311" y="153003"/>
                  </a:lnTo>
                  <a:lnTo>
                    <a:pt x="565880" y="139354"/>
                  </a:lnTo>
                  <a:lnTo>
                    <a:pt x="574767" y="126021"/>
                  </a:lnTo>
                  <a:lnTo>
                    <a:pt x="584288" y="113641"/>
                  </a:lnTo>
                  <a:lnTo>
                    <a:pt x="594127" y="101262"/>
                  </a:lnTo>
                  <a:lnTo>
                    <a:pt x="604918" y="89834"/>
                  </a:lnTo>
                  <a:lnTo>
                    <a:pt x="616026" y="79359"/>
                  </a:lnTo>
                  <a:lnTo>
                    <a:pt x="627451" y="68883"/>
                  </a:lnTo>
                  <a:lnTo>
                    <a:pt x="639194" y="59043"/>
                  </a:lnTo>
                  <a:lnTo>
                    <a:pt x="651254" y="50155"/>
                  </a:lnTo>
                  <a:lnTo>
                    <a:pt x="664267" y="41584"/>
                  </a:lnTo>
                  <a:lnTo>
                    <a:pt x="676962" y="33966"/>
                  </a:lnTo>
                  <a:lnTo>
                    <a:pt x="690291" y="27300"/>
                  </a:lnTo>
                  <a:lnTo>
                    <a:pt x="704256" y="20951"/>
                  </a:lnTo>
                  <a:lnTo>
                    <a:pt x="718538" y="15554"/>
                  </a:lnTo>
                  <a:lnTo>
                    <a:pt x="732820" y="10793"/>
                  </a:lnTo>
                  <a:lnTo>
                    <a:pt x="747102" y="6984"/>
                  </a:lnTo>
                  <a:lnTo>
                    <a:pt x="762336" y="3492"/>
                  </a:lnTo>
                  <a:lnTo>
                    <a:pt x="777252" y="1587"/>
                  </a:lnTo>
                  <a:lnTo>
                    <a:pt x="785187" y="635"/>
                  </a:lnTo>
                  <a:lnTo>
                    <a:pt x="792804" y="318"/>
                  </a:lnTo>
                  <a:lnTo>
                    <a:pt x="800738"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2200">
                <a:solidFill>
                  <a:srgbClr val="FFFFFF"/>
                </a:solidFill>
              </a:endParaRPr>
            </a:p>
          </p:txBody>
        </p:sp>
      </p:grpSp>
      <p:grpSp>
        <p:nvGrpSpPr>
          <p:cNvPr id="172" name="组合 171"/>
          <p:cNvGrpSpPr/>
          <p:nvPr/>
        </p:nvGrpSpPr>
        <p:grpSpPr>
          <a:xfrm>
            <a:off x="7269457" y="972941"/>
            <a:ext cx="741137" cy="695801"/>
            <a:chOff x="7778055" y="997502"/>
            <a:chExt cx="741239" cy="695662"/>
          </a:xfrm>
        </p:grpSpPr>
        <p:sp>
          <p:nvSpPr>
            <p:cNvPr id="173" name="TextBox 172"/>
            <p:cNvSpPr txBox="1"/>
            <p:nvPr/>
          </p:nvSpPr>
          <p:spPr>
            <a:xfrm>
              <a:off x="7778055" y="1262363"/>
              <a:ext cx="741239" cy="430801"/>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应用厂商</a:t>
              </a:r>
            </a:p>
          </p:txBody>
        </p:sp>
        <p:sp>
          <p:nvSpPr>
            <p:cNvPr id="174" name="KSO_Shape"/>
            <p:cNvSpPr>
              <a:spLocks/>
            </p:cNvSpPr>
            <p:nvPr/>
          </p:nvSpPr>
          <p:spPr bwMode="auto">
            <a:xfrm>
              <a:off x="7977388" y="997502"/>
              <a:ext cx="396000" cy="288000"/>
            </a:xfrm>
            <a:custGeom>
              <a:avLst/>
              <a:gdLst/>
              <a:ahLst/>
              <a:cxnLst/>
              <a:rect l="0" t="0" r="r" b="b"/>
              <a:pathLst>
                <a:path w="4741862" h="3833813">
                  <a:moveTo>
                    <a:pt x="247650" y="2000250"/>
                  </a:moveTo>
                  <a:lnTo>
                    <a:pt x="1016000" y="2000250"/>
                  </a:lnTo>
                  <a:lnTo>
                    <a:pt x="1030288" y="2003425"/>
                  </a:lnTo>
                  <a:lnTo>
                    <a:pt x="1041400" y="2012950"/>
                  </a:lnTo>
                  <a:lnTo>
                    <a:pt x="1050925" y="2020888"/>
                  </a:lnTo>
                  <a:lnTo>
                    <a:pt x="1054100" y="2036763"/>
                  </a:lnTo>
                  <a:lnTo>
                    <a:pt x="1050925" y="2051051"/>
                  </a:lnTo>
                  <a:lnTo>
                    <a:pt x="1041400" y="2063751"/>
                  </a:lnTo>
                  <a:lnTo>
                    <a:pt x="1030288" y="2071688"/>
                  </a:lnTo>
                  <a:lnTo>
                    <a:pt x="1016000" y="2074863"/>
                  </a:lnTo>
                  <a:lnTo>
                    <a:pt x="247650" y="2074863"/>
                  </a:lnTo>
                  <a:lnTo>
                    <a:pt x="233362" y="2071688"/>
                  </a:lnTo>
                  <a:lnTo>
                    <a:pt x="220662" y="2063751"/>
                  </a:lnTo>
                  <a:lnTo>
                    <a:pt x="212725" y="2051051"/>
                  </a:lnTo>
                  <a:lnTo>
                    <a:pt x="209550" y="2036763"/>
                  </a:lnTo>
                  <a:lnTo>
                    <a:pt x="212725" y="2020888"/>
                  </a:lnTo>
                  <a:lnTo>
                    <a:pt x="220662" y="2012950"/>
                  </a:lnTo>
                  <a:lnTo>
                    <a:pt x="233362" y="2003425"/>
                  </a:lnTo>
                  <a:lnTo>
                    <a:pt x="247650" y="2000250"/>
                  </a:lnTo>
                  <a:close/>
                  <a:moveTo>
                    <a:pt x="244475" y="1901825"/>
                  </a:moveTo>
                  <a:lnTo>
                    <a:pt x="1012825" y="1901825"/>
                  </a:lnTo>
                  <a:lnTo>
                    <a:pt x="1027112" y="1905000"/>
                  </a:lnTo>
                  <a:lnTo>
                    <a:pt x="1039812" y="1914525"/>
                  </a:lnTo>
                  <a:lnTo>
                    <a:pt x="1044575" y="1925638"/>
                  </a:lnTo>
                  <a:lnTo>
                    <a:pt x="1047750" y="1941513"/>
                  </a:lnTo>
                  <a:lnTo>
                    <a:pt x="1044575" y="1952626"/>
                  </a:lnTo>
                  <a:lnTo>
                    <a:pt x="1039812" y="1965326"/>
                  </a:lnTo>
                  <a:lnTo>
                    <a:pt x="1027112" y="1973263"/>
                  </a:lnTo>
                  <a:lnTo>
                    <a:pt x="1012825" y="1976438"/>
                  </a:lnTo>
                  <a:lnTo>
                    <a:pt x="244475" y="1976438"/>
                  </a:lnTo>
                  <a:lnTo>
                    <a:pt x="230188" y="1973263"/>
                  </a:lnTo>
                  <a:lnTo>
                    <a:pt x="217488" y="1965326"/>
                  </a:lnTo>
                  <a:lnTo>
                    <a:pt x="209550" y="1952626"/>
                  </a:lnTo>
                  <a:lnTo>
                    <a:pt x="206375" y="1941513"/>
                  </a:lnTo>
                  <a:lnTo>
                    <a:pt x="209550" y="1925638"/>
                  </a:lnTo>
                  <a:lnTo>
                    <a:pt x="217488" y="1914525"/>
                  </a:lnTo>
                  <a:lnTo>
                    <a:pt x="230188" y="1905000"/>
                  </a:lnTo>
                  <a:lnTo>
                    <a:pt x="244475" y="1901825"/>
                  </a:lnTo>
                  <a:close/>
                  <a:moveTo>
                    <a:pt x="277813" y="1803400"/>
                  </a:moveTo>
                  <a:lnTo>
                    <a:pt x="1047750" y="1803400"/>
                  </a:lnTo>
                  <a:lnTo>
                    <a:pt x="1060450" y="1806575"/>
                  </a:lnTo>
                  <a:lnTo>
                    <a:pt x="1071563" y="1816100"/>
                  </a:lnTo>
                  <a:lnTo>
                    <a:pt x="1081088" y="1827213"/>
                  </a:lnTo>
                  <a:lnTo>
                    <a:pt x="1084263" y="1843088"/>
                  </a:lnTo>
                  <a:lnTo>
                    <a:pt x="1081088" y="1857376"/>
                  </a:lnTo>
                  <a:lnTo>
                    <a:pt x="1071563" y="1868488"/>
                  </a:lnTo>
                  <a:lnTo>
                    <a:pt x="1060450" y="1874838"/>
                  </a:lnTo>
                  <a:lnTo>
                    <a:pt x="1047750" y="1878013"/>
                  </a:lnTo>
                  <a:lnTo>
                    <a:pt x="277813" y="1878013"/>
                  </a:lnTo>
                  <a:lnTo>
                    <a:pt x="263525" y="1874838"/>
                  </a:lnTo>
                  <a:lnTo>
                    <a:pt x="250825" y="1868488"/>
                  </a:lnTo>
                  <a:lnTo>
                    <a:pt x="244475" y="1857376"/>
                  </a:lnTo>
                  <a:lnTo>
                    <a:pt x="241300" y="1843088"/>
                  </a:lnTo>
                  <a:lnTo>
                    <a:pt x="244475" y="1827213"/>
                  </a:lnTo>
                  <a:lnTo>
                    <a:pt x="250825" y="1816100"/>
                  </a:lnTo>
                  <a:lnTo>
                    <a:pt x="263525" y="1806575"/>
                  </a:lnTo>
                  <a:lnTo>
                    <a:pt x="277813" y="1803400"/>
                  </a:lnTo>
                  <a:close/>
                  <a:moveTo>
                    <a:pt x="238125" y="1708150"/>
                  </a:moveTo>
                  <a:lnTo>
                    <a:pt x="1009650" y="1708150"/>
                  </a:lnTo>
                  <a:lnTo>
                    <a:pt x="1020762" y="1711325"/>
                  </a:lnTo>
                  <a:lnTo>
                    <a:pt x="1033462" y="1717675"/>
                  </a:lnTo>
                  <a:lnTo>
                    <a:pt x="1041400" y="1728788"/>
                  </a:lnTo>
                  <a:lnTo>
                    <a:pt x="1044575" y="1744663"/>
                  </a:lnTo>
                  <a:lnTo>
                    <a:pt x="1041400" y="1758951"/>
                  </a:lnTo>
                  <a:lnTo>
                    <a:pt x="1033462" y="1770063"/>
                  </a:lnTo>
                  <a:lnTo>
                    <a:pt x="1020762" y="1779588"/>
                  </a:lnTo>
                  <a:lnTo>
                    <a:pt x="1009650" y="1782763"/>
                  </a:lnTo>
                  <a:lnTo>
                    <a:pt x="238125" y="1782763"/>
                  </a:lnTo>
                  <a:lnTo>
                    <a:pt x="223838" y="1779588"/>
                  </a:lnTo>
                  <a:lnTo>
                    <a:pt x="212725" y="1770063"/>
                  </a:lnTo>
                  <a:lnTo>
                    <a:pt x="206375" y="1758951"/>
                  </a:lnTo>
                  <a:lnTo>
                    <a:pt x="203200" y="1744663"/>
                  </a:lnTo>
                  <a:lnTo>
                    <a:pt x="206375" y="1728788"/>
                  </a:lnTo>
                  <a:lnTo>
                    <a:pt x="212725" y="1717675"/>
                  </a:lnTo>
                  <a:lnTo>
                    <a:pt x="223838" y="1711325"/>
                  </a:lnTo>
                  <a:lnTo>
                    <a:pt x="238125" y="1708150"/>
                  </a:lnTo>
                  <a:close/>
                  <a:moveTo>
                    <a:pt x="301626" y="1609725"/>
                  </a:moveTo>
                  <a:lnTo>
                    <a:pt x="1068388" y="1609725"/>
                  </a:lnTo>
                  <a:lnTo>
                    <a:pt x="1084264" y="1612900"/>
                  </a:lnTo>
                  <a:lnTo>
                    <a:pt x="1095376" y="1620838"/>
                  </a:lnTo>
                  <a:lnTo>
                    <a:pt x="1104901" y="1633538"/>
                  </a:lnTo>
                  <a:lnTo>
                    <a:pt x="1108076" y="1644650"/>
                  </a:lnTo>
                  <a:lnTo>
                    <a:pt x="1104901" y="1660526"/>
                  </a:lnTo>
                  <a:lnTo>
                    <a:pt x="1095376" y="1671638"/>
                  </a:lnTo>
                  <a:lnTo>
                    <a:pt x="1084264" y="1681163"/>
                  </a:lnTo>
                  <a:lnTo>
                    <a:pt x="1068388" y="1684338"/>
                  </a:lnTo>
                  <a:lnTo>
                    <a:pt x="301626" y="1684338"/>
                  </a:lnTo>
                  <a:lnTo>
                    <a:pt x="287338" y="1681163"/>
                  </a:lnTo>
                  <a:lnTo>
                    <a:pt x="274638" y="1671638"/>
                  </a:lnTo>
                  <a:lnTo>
                    <a:pt x="268288" y="1660526"/>
                  </a:lnTo>
                  <a:lnTo>
                    <a:pt x="265113" y="1644650"/>
                  </a:lnTo>
                  <a:lnTo>
                    <a:pt x="268288" y="1633538"/>
                  </a:lnTo>
                  <a:lnTo>
                    <a:pt x="274638" y="1620838"/>
                  </a:lnTo>
                  <a:lnTo>
                    <a:pt x="287338" y="1612900"/>
                  </a:lnTo>
                  <a:lnTo>
                    <a:pt x="301626" y="1609725"/>
                  </a:lnTo>
                  <a:close/>
                  <a:moveTo>
                    <a:pt x="254001" y="1511300"/>
                  </a:moveTo>
                  <a:lnTo>
                    <a:pt x="1020764" y="1511300"/>
                  </a:lnTo>
                  <a:lnTo>
                    <a:pt x="1036638" y="1514475"/>
                  </a:lnTo>
                  <a:lnTo>
                    <a:pt x="1047751" y="1522413"/>
                  </a:lnTo>
                  <a:lnTo>
                    <a:pt x="1057276" y="1535113"/>
                  </a:lnTo>
                  <a:lnTo>
                    <a:pt x="1060451" y="1549401"/>
                  </a:lnTo>
                  <a:lnTo>
                    <a:pt x="1057276" y="1562101"/>
                  </a:lnTo>
                  <a:lnTo>
                    <a:pt x="1047751" y="1573213"/>
                  </a:lnTo>
                  <a:lnTo>
                    <a:pt x="1036638" y="1582738"/>
                  </a:lnTo>
                  <a:lnTo>
                    <a:pt x="1020764" y="1585913"/>
                  </a:lnTo>
                  <a:lnTo>
                    <a:pt x="254001" y="1585913"/>
                  </a:lnTo>
                  <a:lnTo>
                    <a:pt x="238126" y="1582738"/>
                  </a:lnTo>
                  <a:lnTo>
                    <a:pt x="227013" y="1573213"/>
                  </a:lnTo>
                  <a:lnTo>
                    <a:pt x="220663" y="1562101"/>
                  </a:lnTo>
                  <a:lnTo>
                    <a:pt x="217488" y="1549401"/>
                  </a:lnTo>
                  <a:lnTo>
                    <a:pt x="220663" y="1535113"/>
                  </a:lnTo>
                  <a:lnTo>
                    <a:pt x="227013" y="1522413"/>
                  </a:lnTo>
                  <a:lnTo>
                    <a:pt x="238126" y="1514475"/>
                  </a:lnTo>
                  <a:lnTo>
                    <a:pt x="254001" y="1511300"/>
                  </a:lnTo>
                  <a:close/>
                  <a:moveTo>
                    <a:pt x="274638" y="1412875"/>
                  </a:moveTo>
                  <a:lnTo>
                    <a:pt x="1041400" y="1412875"/>
                  </a:lnTo>
                  <a:lnTo>
                    <a:pt x="1057276" y="1416050"/>
                  </a:lnTo>
                  <a:lnTo>
                    <a:pt x="1068388" y="1423988"/>
                  </a:lnTo>
                  <a:lnTo>
                    <a:pt x="1077913" y="1436688"/>
                  </a:lnTo>
                  <a:lnTo>
                    <a:pt x="1081088" y="1450976"/>
                  </a:lnTo>
                  <a:lnTo>
                    <a:pt x="1077913" y="1466851"/>
                  </a:lnTo>
                  <a:lnTo>
                    <a:pt x="1068388" y="1477963"/>
                  </a:lnTo>
                  <a:lnTo>
                    <a:pt x="1057276" y="1484313"/>
                  </a:lnTo>
                  <a:lnTo>
                    <a:pt x="1041400" y="1487488"/>
                  </a:lnTo>
                  <a:lnTo>
                    <a:pt x="274638" y="1487488"/>
                  </a:lnTo>
                  <a:lnTo>
                    <a:pt x="260350" y="1484313"/>
                  </a:lnTo>
                  <a:lnTo>
                    <a:pt x="247650" y="1477963"/>
                  </a:lnTo>
                  <a:lnTo>
                    <a:pt x="238126" y="1466851"/>
                  </a:lnTo>
                  <a:lnTo>
                    <a:pt x="236538" y="1450976"/>
                  </a:lnTo>
                  <a:lnTo>
                    <a:pt x="238126" y="1436688"/>
                  </a:lnTo>
                  <a:lnTo>
                    <a:pt x="247650" y="1423988"/>
                  </a:lnTo>
                  <a:lnTo>
                    <a:pt x="260350" y="1416050"/>
                  </a:lnTo>
                  <a:lnTo>
                    <a:pt x="274638" y="1412875"/>
                  </a:lnTo>
                  <a:close/>
                  <a:moveTo>
                    <a:pt x="3359150" y="0"/>
                  </a:moveTo>
                  <a:lnTo>
                    <a:pt x="3403600" y="3175"/>
                  </a:lnTo>
                  <a:lnTo>
                    <a:pt x="3449638" y="6350"/>
                  </a:lnTo>
                  <a:lnTo>
                    <a:pt x="3494088" y="17462"/>
                  </a:lnTo>
                  <a:lnTo>
                    <a:pt x="3535362" y="30162"/>
                  </a:lnTo>
                  <a:lnTo>
                    <a:pt x="3579814" y="50800"/>
                  </a:lnTo>
                  <a:lnTo>
                    <a:pt x="3619500" y="71437"/>
                  </a:lnTo>
                  <a:lnTo>
                    <a:pt x="3654426" y="98425"/>
                  </a:lnTo>
                  <a:lnTo>
                    <a:pt x="3687762" y="128587"/>
                  </a:lnTo>
                  <a:lnTo>
                    <a:pt x="3717926" y="158750"/>
                  </a:lnTo>
                  <a:lnTo>
                    <a:pt x="3744914" y="193675"/>
                  </a:lnTo>
                  <a:lnTo>
                    <a:pt x="3768726" y="230187"/>
                  </a:lnTo>
                  <a:lnTo>
                    <a:pt x="3789362" y="268287"/>
                  </a:lnTo>
                  <a:lnTo>
                    <a:pt x="3803650" y="311150"/>
                  </a:lnTo>
                  <a:lnTo>
                    <a:pt x="3816350" y="352425"/>
                  </a:lnTo>
                  <a:lnTo>
                    <a:pt x="3822700" y="393700"/>
                  </a:lnTo>
                  <a:lnTo>
                    <a:pt x="3827462" y="439737"/>
                  </a:lnTo>
                  <a:lnTo>
                    <a:pt x="3825876" y="484187"/>
                  </a:lnTo>
                  <a:lnTo>
                    <a:pt x="3822700" y="528637"/>
                  </a:lnTo>
                  <a:lnTo>
                    <a:pt x="3813176" y="573087"/>
                  </a:lnTo>
                  <a:lnTo>
                    <a:pt x="3798888" y="615950"/>
                  </a:lnTo>
                  <a:lnTo>
                    <a:pt x="3776662" y="660400"/>
                  </a:lnTo>
                  <a:lnTo>
                    <a:pt x="3756026" y="698500"/>
                  </a:lnTo>
                  <a:lnTo>
                    <a:pt x="3729038" y="735012"/>
                  </a:lnTo>
                  <a:lnTo>
                    <a:pt x="3702050" y="768350"/>
                  </a:lnTo>
                  <a:lnTo>
                    <a:pt x="3670300" y="796925"/>
                  </a:lnTo>
                  <a:lnTo>
                    <a:pt x="3633788" y="823912"/>
                  </a:lnTo>
                  <a:lnTo>
                    <a:pt x="3598862" y="847724"/>
                  </a:lnTo>
                  <a:lnTo>
                    <a:pt x="3606800" y="844549"/>
                  </a:lnTo>
                  <a:lnTo>
                    <a:pt x="3633788" y="842962"/>
                  </a:lnTo>
                  <a:lnTo>
                    <a:pt x="3675062" y="839787"/>
                  </a:lnTo>
                  <a:lnTo>
                    <a:pt x="3721100" y="839787"/>
                  </a:lnTo>
                  <a:lnTo>
                    <a:pt x="3765550" y="842962"/>
                  </a:lnTo>
                  <a:lnTo>
                    <a:pt x="3810000" y="850899"/>
                  </a:lnTo>
                  <a:lnTo>
                    <a:pt x="3857626" y="863599"/>
                  </a:lnTo>
                  <a:lnTo>
                    <a:pt x="3902076" y="881062"/>
                  </a:lnTo>
                  <a:lnTo>
                    <a:pt x="3948112" y="904874"/>
                  </a:lnTo>
                  <a:lnTo>
                    <a:pt x="3989388" y="935037"/>
                  </a:lnTo>
                  <a:lnTo>
                    <a:pt x="4019550" y="958849"/>
                  </a:lnTo>
                  <a:lnTo>
                    <a:pt x="4046538" y="982662"/>
                  </a:lnTo>
                  <a:lnTo>
                    <a:pt x="4070350" y="1009649"/>
                  </a:lnTo>
                  <a:lnTo>
                    <a:pt x="4094162" y="1039812"/>
                  </a:lnTo>
                  <a:lnTo>
                    <a:pt x="4117976" y="1068387"/>
                  </a:lnTo>
                  <a:lnTo>
                    <a:pt x="4138612" y="1101724"/>
                  </a:lnTo>
                  <a:lnTo>
                    <a:pt x="4179888" y="1169987"/>
                  </a:lnTo>
                  <a:lnTo>
                    <a:pt x="4216400" y="1243012"/>
                  </a:lnTo>
                  <a:lnTo>
                    <a:pt x="4249738" y="1319212"/>
                  </a:lnTo>
                  <a:lnTo>
                    <a:pt x="4278312" y="1400174"/>
                  </a:lnTo>
                  <a:lnTo>
                    <a:pt x="4305300" y="1484312"/>
                  </a:lnTo>
                  <a:lnTo>
                    <a:pt x="4329112" y="1568450"/>
                  </a:lnTo>
                  <a:lnTo>
                    <a:pt x="4352926" y="1654175"/>
                  </a:lnTo>
                  <a:lnTo>
                    <a:pt x="4395788" y="1824038"/>
                  </a:lnTo>
                  <a:lnTo>
                    <a:pt x="4433888" y="1989138"/>
                  </a:lnTo>
                  <a:lnTo>
                    <a:pt x="4451910" y="2059780"/>
                  </a:lnTo>
                  <a:lnTo>
                    <a:pt x="4606926" y="935037"/>
                  </a:lnTo>
                  <a:lnTo>
                    <a:pt x="4610100" y="919162"/>
                  </a:lnTo>
                  <a:lnTo>
                    <a:pt x="4616450" y="908049"/>
                  </a:lnTo>
                  <a:lnTo>
                    <a:pt x="4625976" y="898524"/>
                  </a:lnTo>
                  <a:lnTo>
                    <a:pt x="4633914" y="890587"/>
                  </a:lnTo>
                  <a:lnTo>
                    <a:pt x="4646614" y="881062"/>
                  </a:lnTo>
                  <a:lnTo>
                    <a:pt x="4657726" y="877887"/>
                  </a:lnTo>
                  <a:lnTo>
                    <a:pt x="4670426" y="874712"/>
                  </a:lnTo>
                  <a:lnTo>
                    <a:pt x="4684714" y="874712"/>
                  </a:lnTo>
                  <a:lnTo>
                    <a:pt x="4697414" y="877887"/>
                  </a:lnTo>
                  <a:lnTo>
                    <a:pt x="4708526" y="884237"/>
                  </a:lnTo>
                  <a:lnTo>
                    <a:pt x="4721226" y="892174"/>
                  </a:lnTo>
                  <a:lnTo>
                    <a:pt x="4729162" y="901699"/>
                  </a:lnTo>
                  <a:lnTo>
                    <a:pt x="4735514" y="914399"/>
                  </a:lnTo>
                  <a:lnTo>
                    <a:pt x="4738688" y="925512"/>
                  </a:lnTo>
                  <a:lnTo>
                    <a:pt x="4741862" y="938212"/>
                  </a:lnTo>
                  <a:lnTo>
                    <a:pt x="4741862" y="952499"/>
                  </a:lnTo>
                  <a:lnTo>
                    <a:pt x="4538662" y="2415850"/>
                  </a:lnTo>
                  <a:lnTo>
                    <a:pt x="4538662" y="3765551"/>
                  </a:lnTo>
                  <a:lnTo>
                    <a:pt x="4535488" y="3779838"/>
                  </a:lnTo>
                  <a:lnTo>
                    <a:pt x="4532314" y="3792538"/>
                  </a:lnTo>
                  <a:lnTo>
                    <a:pt x="4527550" y="3803651"/>
                  </a:lnTo>
                  <a:lnTo>
                    <a:pt x="4518026" y="3813176"/>
                  </a:lnTo>
                  <a:lnTo>
                    <a:pt x="4508500" y="3821113"/>
                  </a:lnTo>
                  <a:lnTo>
                    <a:pt x="4497388" y="3827463"/>
                  </a:lnTo>
                  <a:lnTo>
                    <a:pt x="4484688" y="3833813"/>
                  </a:lnTo>
                  <a:lnTo>
                    <a:pt x="4470400" y="3833813"/>
                  </a:lnTo>
                  <a:lnTo>
                    <a:pt x="4454526" y="3833813"/>
                  </a:lnTo>
                  <a:lnTo>
                    <a:pt x="4443414" y="3827463"/>
                  </a:lnTo>
                  <a:lnTo>
                    <a:pt x="4430714" y="3821113"/>
                  </a:lnTo>
                  <a:lnTo>
                    <a:pt x="4422776" y="3813176"/>
                  </a:lnTo>
                  <a:lnTo>
                    <a:pt x="4413250" y="3803651"/>
                  </a:lnTo>
                  <a:lnTo>
                    <a:pt x="4406900" y="3792538"/>
                  </a:lnTo>
                  <a:lnTo>
                    <a:pt x="4403726" y="3779838"/>
                  </a:lnTo>
                  <a:lnTo>
                    <a:pt x="4402138" y="3765551"/>
                  </a:lnTo>
                  <a:lnTo>
                    <a:pt x="4402138" y="2505075"/>
                  </a:lnTo>
                  <a:lnTo>
                    <a:pt x="4398962" y="2493962"/>
                  </a:lnTo>
                  <a:lnTo>
                    <a:pt x="4395788" y="2478087"/>
                  </a:lnTo>
                  <a:lnTo>
                    <a:pt x="4395788" y="2474913"/>
                  </a:lnTo>
                  <a:lnTo>
                    <a:pt x="4386264" y="2493963"/>
                  </a:lnTo>
                  <a:lnTo>
                    <a:pt x="4378326" y="2511425"/>
                  </a:lnTo>
                  <a:lnTo>
                    <a:pt x="4365626" y="2528888"/>
                  </a:lnTo>
                  <a:lnTo>
                    <a:pt x="4351338" y="2544763"/>
                  </a:lnTo>
                  <a:lnTo>
                    <a:pt x="4335464" y="2559050"/>
                  </a:lnTo>
                  <a:lnTo>
                    <a:pt x="4321176" y="2570163"/>
                  </a:lnTo>
                  <a:lnTo>
                    <a:pt x="4302126" y="2579688"/>
                  </a:lnTo>
                  <a:lnTo>
                    <a:pt x="4284664" y="2589213"/>
                  </a:lnTo>
                  <a:lnTo>
                    <a:pt x="4264026" y="2597150"/>
                  </a:lnTo>
                  <a:lnTo>
                    <a:pt x="4243388" y="2603500"/>
                  </a:lnTo>
                  <a:lnTo>
                    <a:pt x="4222750" y="2606675"/>
                  </a:lnTo>
                  <a:lnTo>
                    <a:pt x="3565526" y="2677005"/>
                  </a:lnTo>
                  <a:lnTo>
                    <a:pt x="3565526" y="3765551"/>
                  </a:lnTo>
                  <a:lnTo>
                    <a:pt x="3565526" y="3779838"/>
                  </a:lnTo>
                  <a:lnTo>
                    <a:pt x="3559176" y="3792538"/>
                  </a:lnTo>
                  <a:lnTo>
                    <a:pt x="3552826" y="3803651"/>
                  </a:lnTo>
                  <a:lnTo>
                    <a:pt x="3548064" y="3813176"/>
                  </a:lnTo>
                  <a:lnTo>
                    <a:pt x="3535364" y="3821113"/>
                  </a:lnTo>
                  <a:lnTo>
                    <a:pt x="3524250" y="3827463"/>
                  </a:lnTo>
                  <a:lnTo>
                    <a:pt x="3511550" y="3833813"/>
                  </a:lnTo>
                  <a:lnTo>
                    <a:pt x="3500438" y="3833813"/>
                  </a:lnTo>
                  <a:lnTo>
                    <a:pt x="3484564" y="3833813"/>
                  </a:lnTo>
                  <a:lnTo>
                    <a:pt x="3473450" y="3827463"/>
                  </a:lnTo>
                  <a:lnTo>
                    <a:pt x="3460750" y="3821113"/>
                  </a:lnTo>
                  <a:lnTo>
                    <a:pt x="3451226" y="3813176"/>
                  </a:lnTo>
                  <a:lnTo>
                    <a:pt x="3443288" y="3803651"/>
                  </a:lnTo>
                  <a:lnTo>
                    <a:pt x="3436938" y="3792538"/>
                  </a:lnTo>
                  <a:lnTo>
                    <a:pt x="3430588" y="3779838"/>
                  </a:lnTo>
                  <a:lnTo>
                    <a:pt x="3430588" y="3765551"/>
                  </a:lnTo>
                  <a:lnTo>
                    <a:pt x="3430588" y="2920423"/>
                  </a:lnTo>
                  <a:lnTo>
                    <a:pt x="3355976" y="3582988"/>
                  </a:lnTo>
                  <a:lnTo>
                    <a:pt x="3349626" y="3603625"/>
                  </a:lnTo>
                  <a:lnTo>
                    <a:pt x="3348038" y="3624263"/>
                  </a:lnTo>
                  <a:lnTo>
                    <a:pt x="3338514" y="3643313"/>
                  </a:lnTo>
                  <a:lnTo>
                    <a:pt x="3328988" y="3663950"/>
                  </a:lnTo>
                  <a:lnTo>
                    <a:pt x="3317876" y="3678238"/>
                  </a:lnTo>
                  <a:lnTo>
                    <a:pt x="3305176" y="3695700"/>
                  </a:lnTo>
                  <a:lnTo>
                    <a:pt x="3290888" y="3711575"/>
                  </a:lnTo>
                  <a:lnTo>
                    <a:pt x="3275014" y="3722688"/>
                  </a:lnTo>
                  <a:lnTo>
                    <a:pt x="3260726" y="3735388"/>
                  </a:lnTo>
                  <a:lnTo>
                    <a:pt x="3243262" y="3746500"/>
                  </a:lnTo>
                  <a:lnTo>
                    <a:pt x="3222626" y="3756025"/>
                  </a:lnTo>
                  <a:lnTo>
                    <a:pt x="3203576" y="3762375"/>
                  </a:lnTo>
                  <a:lnTo>
                    <a:pt x="3182938" y="3768725"/>
                  </a:lnTo>
                  <a:lnTo>
                    <a:pt x="3162300" y="3771900"/>
                  </a:lnTo>
                  <a:lnTo>
                    <a:pt x="3141662" y="3771900"/>
                  </a:lnTo>
                  <a:lnTo>
                    <a:pt x="3121026" y="3771900"/>
                  </a:lnTo>
                  <a:lnTo>
                    <a:pt x="3097214" y="3765550"/>
                  </a:lnTo>
                  <a:lnTo>
                    <a:pt x="3078162" y="3759200"/>
                  </a:lnTo>
                  <a:lnTo>
                    <a:pt x="3057526" y="3752850"/>
                  </a:lnTo>
                  <a:lnTo>
                    <a:pt x="3040062" y="3744913"/>
                  </a:lnTo>
                  <a:lnTo>
                    <a:pt x="3022600" y="3732213"/>
                  </a:lnTo>
                  <a:lnTo>
                    <a:pt x="3003550" y="3721100"/>
                  </a:lnTo>
                  <a:lnTo>
                    <a:pt x="2989263" y="3705225"/>
                  </a:lnTo>
                  <a:lnTo>
                    <a:pt x="2976563" y="3690938"/>
                  </a:lnTo>
                  <a:lnTo>
                    <a:pt x="2965450" y="3671888"/>
                  </a:lnTo>
                  <a:lnTo>
                    <a:pt x="2952750" y="3657600"/>
                  </a:lnTo>
                  <a:lnTo>
                    <a:pt x="2947988" y="3636963"/>
                  </a:lnTo>
                  <a:lnTo>
                    <a:pt x="2938463" y="3619500"/>
                  </a:lnTo>
                  <a:lnTo>
                    <a:pt x="2935288" y="3597275"/>
                  </a:lnTo>
                  <a:lnTo>
                    <a:pt x="2932113" y="3576638"/>
                  </a:lnTo>
                  <a:lnTo>
                    <a:pt x="2928938" y="3556000"/>
                  </a:lnTo>
                  <a:lnTo>
                    <a:pt x="2932113" y="3532188"/>
                  </a:lnTo>
                  <a:lnTo>
                    <a:pt x="3051176" y="2478087"/>
                  </a:lnTo>
                  <a:lnTo>
                    <a:pt x="3054350" y="2457450"/>
                  </a:lnTo>
                  <a:lnTo>
                    <a:pt x="3060700" y="2436812"/>
                  </a:lnTo>
                  <a:lnTo>
                    <a:pt x="3070226" y="2416175"/>
                  </a:lnTo>
                  <a:lnTo>
                    <a:pt x="3078162" y="2397125"/>
                  </a:lnTo>
                  <a:lnTo>
                    <a:pt x="3087688" y="2379662"/>
                  </a:lnTo>
                  <a:lnTo>
                    <a:pt x="3101976" y="2365375"/>
                  </a:lnTo>
                  <a:lnTo>
                    <a:pt x="3114676" y="2349500"/>
                  </a:lnTo>
                  <a:lnTo>
                    <a:pt x="3128962" y="2335212"/>
                  </a:lnTo>
                  <a:lnTo>
                    <a:pt x="3148014" y="2322512"/>
                  </a:lnTo>
                  <a:lnTo>
                    <a:pt x="3165476" y="2314575"/>
                  </a:lnTo>
                  <a:lnTo>
                    <a:pt x="3182938" y="2305050"/>
                  </a:lnTo>
                  <a:lnTo>
                    <a:pt x="3203576" y="2298700"/>
                  </a:lnTo>
                  <a:lnTo>
                    <a:pt x="3222626" y="2293937"/>
                  </a:lnTo>
                  <a:lnTo>
                    <a:pt x="3243262" y="2290762"/>
                  </a:lnTo>
                  <a:lnTo>
                    <a:pt x="3260726" y="2290762"/>
                  </a:lnTo>
                  <a:lnTo>
                    <a:pt x="3273426" y="2284412"/>
                  </a:lnTo>
                  <a:lnTo>
                    <a:pt x="3294064" y="2281237"/>
                  </a:lnTo>
                  <a:lnTo>
                    <a:pt x="3314700" y="2274887"/>
                  </a:lnTo>
                  <a:lnTo>
                    <a:pt x="3690474" y="2234675"/>
                  </a:lnTo>
                  <a:lnTo>
                    <a:pt x="3667126" y="2144713"/>
                  </a:lnTo>
                  <a:lnTo>
                    <a:pt x="3609976" y="1931988"/>
                  </a:lnTo>
                  <a:lnTo>
                    <a:pt x="3582988" y="1827213"/>
                  </a:lnTo>
                  <a:lnTo>
                    <a:pt x="3549650" y="1722437"/>
                  </a:lnTo>
                  <a:lnTo>
                    <a:pt x="3514726" y="1620837"/>
                  </a:lnTo>
                  <a:lnTo>
                    <a:pt x="3475038" y="1525587"/>
                  </a:lnTo>
                  <a:lnTo>
                    <a:pt x="3459802" y="1481266"/>
                  </a:lnTo>
                  <a:lnTo>
                    <a:pt x="3457576" y="1484313"/>
                  </a:lnTo>
                  <a:lnTo>
                    <a:pt x="3406776" y="1570038"/>
                  </a:lnTo>
                  <a:lnTo>
                    <a:pt x="3359150" y="1660525"/>
                  </a:lnTo>
                  <a:lnTo>
                    <a:pt x="3341750" y="1690108"/>
                  </a:lnTo>
                  <a:lnTo>
                    <a:pt x="3341688" y="1690688"/>
                  </a:lnTo>
                  <a:lnTo>
                    <a:pt x="3328988" y="1717675"/>
                  </a:lnTo>
                  <a:lnTo>
                    <a:pt x="3317876" y="1744663"/>
                  </a:lnTo>
                  <a:lnTo>
                    <a:pt x="3297238" y="1765300"/>
                  </a:lnTo>
                  <a:lnTo>
                    <a:pt x="3275014" y="1782763"/>
                  </a:lnTo>
                  <a:lnTo>
                    <a:pt x="3249614" y="1797050"/>
                  </a:lnTo>
                  <a:lnTo>
                    <a:pt x="3219450" y="1806575"/>
                  </a:lnTo>
                  <a:lnTo>
                    <a:pt x="2603954" y="1993900"/>
                  </a:lnTo>
                  <a:lnTo>
                    <a:pt x="2606676" y="1993900"/>
                  </a:lnTo>
                  <a:lnTo>
                    <a:pt x="2619376" y="1993900"/>
                  </a:lnTo>
                  <a:lnTo>
                    <a:pt x="2633663" y="2000250"/>
                  </a:lnTo>
                  <a:lnTo>
                    <a:pt x="2646363" y="2006600"/>
                  </a:lnTo>
                  <a:lnTo>
                    <a:pt x="2654300" y="2016125"/>
                  </a:lnTo>
                  <a:lnTo>
                    <a:pt x="2663826" y="2024063"/>
                  </a:lnTo>
                  <a:lnTo>
                    <a:pt x="2670176" y="2036763"/>
                  </a:lnTo>
                  <a:lnTo>
                    <a:pt x="2671763" y="2047875"/>
                  </a:lnTo>
                  <a:lnTo>
                    <a:pt x="2674938" y="2063751"/>
                  </a:lnTo>
                  <a:lnTo>
                    <a:pt x="2671763" y="2074863"/>
                  </a:lnTo>
                  <a:lnTo>
                    <a:pt x="2670176" y="2087563"/>
                  </a:lnTo>
                  <a:lnTo>
                    <a:pt x="2663826" y="2098676"/>
                  </a:lnTo>
                  <a:lnTo>
                    <a:pt x="2654300" y="2111375"/>
                  </a:lnTo>
                  <a:lnTo>
                    <a:pt x="3027362" y="2111375"/>
                  </a:lnTo>
                  <a:lnTo>
                    <a:pt x="3040062" y="2111375"/>
                  </a:lnTo>
                  <a:lnTo>
                    <a:pt x="3054350" y="2114550"/>
                  </a:lnTo>
                  <a:lnTo>
                    <a:pt x="3063876" y="2119313"/>
                  </a:lnTo>
                  <a:lnTo>
                    <a:pt x="3074988" y="2128838"/>
                  </a:lnTo>
                  <a:lnTo>
                    <a:pt x="3084514" y="2141538"/>
                  </a:lnTo>
                  <a:lnTo>
                    <a:pt x="3090862" y="2149475"/>
                  </a:lnTo>
                  <a:lnTo>
                    <a:pt x="3094038" y="2165350"/>
                  </a:lnTo>
                  <a:lnTo>
                    <a:pt x="3094038" y="2176463"/>
                  </a:lnTo>
                  <a:lnTo>
                    <a:pt x="3094038" y="2192338"/>
                  </a:lnTo>
                  <a:lnTo>
                    <a:pt x="3090862" y="2203450"/>
                  </a:lnTo>
                  <a:lnTo>
                    <a:pt x="3084514" y="2216150"/>
                  </a:lnTo>
                  <a:lnTo>
                    <a:pt x="3074988" y="2224088"/>
                  </a:lnTo>
                  <a:lnTo>
                    <a:pt x="3063876" y="2233613"/>
                  </a:lnTo>
                  <a:lnTo>
                    <a:pt x="3054350" y="2239963"/>
                  </a:lnTo>
                  <a:lnTo>
                    <a:pt x="3040062" y="2243138"/>
                  </a:lnTo>
                  <a:lnTo>
                    <a:pt x="3027362" y="2244725"/>
                  </a:lnTo>
                  <a:lnTo>
                    <a:pt x="2857501" y="2244725"/>
                  </a:lnTo>
                  <a:lnTo>
                    <a:pt x="2857501" y="3765551"/>
                  </a:lnTo>
                  <a:lnTo>
                    <a:pt x="2857501" y="3779838"/>
                  </a:lnTo>
                  <a:lnTo>
                    <a:pt x="2851151" y="3792538"/>
                  </a:lnTo>
                  <a:lnTo>
                    <a:pt x="2846388" y="3803651"/>
                  </a:lnTo>
                  <a:lnTo>
                    <a:pt x="2836863" y="3813176"/>
                  </a:lnTo>
                  <a:lnTo>
                    <a:pt x="2827338" y="3821113"/>
                  </a:lnTo>
                  <a:lnTo>
                    <a:pt x="2816226" y="3827463"/>
                  </a:lnTo>
                  <a:lnTo>
                    <a:pt x="2803526" y="3833813"/>
                  </a:lnTo>
                  <a:lnTo>
                    <a:pt x="2789238" y="3833813"/>
                  </a:lnTo>
                  <a:lnTo>
                    <a:pt x="2776538" y="3833813"/>
                  </a:lnTo>
                  <a:lnTo>
                    <a:pt x="2765426" y="3827463"/>
                  </a:lnTo>
                  <a:lnTo>
                    <a:pt x="2752726" y="3821113"/>
                  </a:lnTo>
                  <a:lnTo>
                    <a:pt x="2741613" y="3813176"/>
                  </a:lnTo>
                  <a:lnTo>
                    <a:pt x="2735263" y="3803651"/>
                  </a:lnTo>
                  <a:lnTo>
                    <a:pt x="2728913" y="3792538"/>
                  </a:lnTo>
                  <a:lnTo>
                    <a:pt x="2722563" y="3779838"/>
                  </a:lnTo>
                  <a:lnTo>
                    <a:pt x="2722563" y="3765551"/>
                  </a:lnTo>
                  <a:lnTo>
                    <a:pt x="2722563" y="2244725"/>
                  </a:lnTo>
                  <a:lnTo>
                    <a:pt x="274638" y="2244725"/>
                  </a:lnTo>
                  <a:lnTo>
                    <a:pt x="274638" y="3765551"/>
                  </a:lnTo>
                  <a:lnTo>
                    <a:pt x="271463" y="3779838"/>
                  </a:lnTo>
                  <a:lnTo>
                    <a:pt x="268288" y="3792538"/>
                  </a:lnTo>
                  <a:lnTo>
                    <a:pt x="263526" y="3803651"/>
                  </a:lnTo>
                  <a:lnTo>
                    <a:pt x="254000" y="3813176"/>
                  </a:lnTo>
                  <a:lnTo>
                    <a:pt x="244476" y="3821113"/>
                  </a:lnTo>
                  <a:lnTo>
                    <a:pt x="233363" y="3827463"/>
                  </a:lnTo>
                  <a:lnTo>
                    <a:pt x="217488" y="3833813"/>
                  </a:lnTo>
                  <a:lnTo>
                    <a:pt x="206376" y="3833813"/>
                  </a:lnTo>
                  <a:lnTo>
                    <a:pt x="190500" y="3833813"/>
                  </a:lnTo>
                  <a:lnTo>
                    <a:pt x="179388" y="3827463"/>
                  </a:lnTo>
                  <a:lnTo>
                    <a:pt x="166688" y="3821113"/>
                  </a:lnTo>
                  <a:lnTo>
                    <a:pt x="158750" y="3813176"/>
                  </a:lnTo>
                  <a:lnTo>
                    <a:pt x="149226" y="3803651"/>
                  </a:lnTo>
                  <a:lnTo>
                    <a:pt x="142876" y="3792538"/>
                  </a:lnTo>
                  <a:lnTo>
                    <a:pt x="139700" y="3779838"/>
                  </a:lnTo>
                  <a:lnTo>
                    <a:pt x="138113" y="3765551"/>
                  </a:lnTo>
                  <a:lnTo>
                    <a:pt x="138113" y="2244725"/>
                  </a:lnTo>
                  <a:lnTo>
                    <a:pt x="68263" y="2244725"/>
                  </a:lnTo>
                  <a:lnTo>
                    <a:pt x="53975" y="2243138"/>
                  </a:lnTo>
                  <a:lnTo>
                    <a:pt x="41275" y="2239963"/>
                  </a:lnTo>
                  <a:lnTo>
                    <a:pt x="30163" y="2233613"/>
                  </a:lnTo>
                  <a:lnTo>
                    <a:pt x="20638" y="2224088"/>
                  </a:lnTo>
                  <a:lnTo>
                    <a:pt x="12700" y="2216150"/>
                  </a:lnTo>
                  <a:lnTo>
                    <a:pt x="6350" y="2203450"/>
                  </a:lnTo>
                  <a:lnTo>
                    <a:pt x="0" y="2192338"/>
                  </a:lnTo>
                  <a:lnTo>
                    <a:pt x="0" y="2176463"/>
                  </a:lnTo>
                  <a:lnTo>
                    <a:pt x="0" y="2165350"/>
                  </a:lnTo>
                  <a:lnTo>
                    <a:pt x="6350" y="2149475"/>
                  </a:lnTo>
                  <a:lnTo>
                    <a:pt x="12700" y="2141538"/>
                  </a:lnTo>
                  <a:lnTo>
                    <a:pt x="20638" y="2128838"/>
                  </a:lnTo>
                  <a:lnTo>
                    <a:pt x="30163" y="2119313"/>
                  </a:lnTo>
                  <a:lnTo>
                    <a:pt x="41275" y="2114550"/>
                  </a:lnTo>
                  <a:lnTo>
                    <a:pt x="53975" y="2111375"/>
                  </a:lnTo>
                  <a:lnTo>
                    <a:pt x="68263" y="2111375"/>
                  </a:lnTo>
                  <a:lnTo>
                    <a:pt x="1738313" y="2111375"/>
                  </a:lnTo>
                  <a:lnTo>
                    <a:pt x="1731963" y="2098676"/>
                  </a:lnTo>
                  <a:lnTo>
                    <a:pt x="1722438" y="2087563"/>
                  </a:lnTo>
                  <a:lnTo>
                    <a:pt x="1719263" y="2074863"/>
                  </a:lnTo>
                  <a:lnTo>
                    <a:pt x="1719263" y="2063751"/>
                  </a:lnTo>
                  <a:lnTo>
                    <a:pt x="1719263" y="2062529"/>
                  </a:lnTo>
                  <a:lnTo>
                    <a:pt x="1690688" y="2057400"/>
                  </a:lnTo>
                  <a:lnTo>
                    <a:pt x="1677988" y="2051050"/>
                  </a:lnTo>
                  <a:lnTo>
                    <a:pt x="1666875" y="2039937"/>
                  </a:lnTo>
                  <a:lnTo>
                    <a:pt x="1639888" y="2009775"/>
                  </a:lnTo>
                  <a:lnTo>
                    <a:pt x="1617662" y="1970087"/>
                  </a:lnTo>
                  <a:lnTo>
                    <a:pt x="1597025" y="1928812"/>
                  </a:lnTo>
                  <a:lnTo>
                    <a:pt x="1565275" y="1854200"/>
                  </a:lnTo>
                  <a:lnTo>
                    <a:pt x="1552575" y="1820862"/>
                  </a:lnTo>
                  <a:lnTo>
                    <a:pt x="1484312" y="1576387"/>
                  </a:lnTo>
                  <a:lnTo>
                    <a:pt x="1444625" y="1443037"/>
                  </a:lnTo>
                  <a:lnTo>
                    <a:pt x="1412875" y="1311274"/>
                  </a:lnTo>
                  <a:lnTo>
                    <a:pt x="1385888" y="1192212"/>
                  </a:lnTo>
                  <a:lnTo>
                    <a:pt x="1373188" y="1138237"/>
                  </a:lnTo>
                  <a:lnTo>
                    <a:pt x="1366838" y="1090612"/>
                  </a:lnTo>
                  <a:lnTo>
                    <a:pt x="1365250" y="1047749"/>
                  </a:lnTo>
                  <a:lnTo>
                    <a:pt x="1365250" y="1015999"/>
                  </a:lnTo>
                  <a:lnTo>
                    <a:pt x="1370012" y="989012"/>
                  </a:lnTo>
                  <a:lnTo>
                    <a:pt x="1376362" y="979487"/>
                  </a:lnTo>
                  <a:lnTo>
                    <a:pt x="1379538" y="973137"/>
                  </a:lnTo>
                  <a:lnTo>
                    <a:pt x="1460500" y="935037"/>
                  </a:lnTo>
                  <a:lnTo>
                    <a:pt x="1738957" y="2015573"/>
                  </a:lnTo>
                  <a:lnTo>
                    <a:pt x="1749426" y="2006600"/>
                  </a:lnTo>
                  <a:lnTo>
                    <a:pt x="1758950" y="2000250"/>
                  </a:lnTo>
                  <a:lnTo>
                    <a:pt x="1773238" y="1993900"/>
                  </a:lnTo>
                  <a:lnTo>
                    <a:pt x="1785938" y="1993900"/>
                  </a:lnTo>
                  <a:lnTo>
                    <a:pt x="2264305" y="1993900"/>
                  </a:lnTo>
                  <a:lnTo>
                    <a:pt x="2257426" y="1985963"/>
                  </a:lnTo>
                  <a:lnTo>
                    <a:pt x="2244726" y="1958975"/>
                  </a:lnTo>
                  <a:lnTo>
                    <a:pt x="2236788" y="1928813"/>
                  </a:lnTo>
                  <a:lnTo>
                    <a:pt x="2233613" y="1898650"/>
                  </a:lnTo>
                  <a:lnTo>
                    <a:pt x="2236788" y="1868488"/>
                  </a:lnTo>
                  <a:lnTo>
                    <a:pt x="2244726" y="1839913"/>
                  </a:lnTo>
                  <a:lnTo>
                    <a:pt x="2260600" y="1812925"/>
                  </a:lnTo>
                  <a:lnTo>
                    <a:pt x="2278063" y="1792288"/>
                  </a:lnTo>
                  <a:lnTo>
                    <a:pt x="2301876" y="1773238"/>
                  </a:lnTo>
                  <a:lnTo>
                    <a:pt x="2328863" y="1758950"/>
                  </a:lnTo>
                  <a:lnTo>
                    <a:pt x="2359026" y="1749425"/>
                  </a:lnTo>
                  <a:lnTo>
                    <a:pt x="3084708" y="1528565"/>
                  </a:lnTo>
                  <a:lnTo>
                    <a:pt x="3311526" y="1152524"/>
                  </a:lnTo>
                  <a:lnTo>
                    <a:pt x="3349626" y="1084262"/>
                  </a:lnTo>
                  <a:lnTo>
                    <a:pt x="3368676" y="1050924"/>
                  </a:lnTo>
                  <a:lnTo>
                    <a:pt x="3389314" y="1017587"/>
                  </a:lnTo>
                  <a:lnTo>
                    <a:pt x="3413126" y="989012"/>
                  </a:lnTo>
                  <a:lnTo>
                    <a:pt x="3436938" y="958849"/>
                  </a:lnTo>
                  <a:lnTo>
                    <a:pt x="3467100" y="935037"/>
                  </a:lnTo>
                  <a:lnTo>
                    <a:pt x="3467392" y="934856"/>
                  </a:lnTo>
                  <a:lnTo>
                    <a:pt x="3475038" y="925512"/>
                  </a:lnTo>
                  <a:lnTo>
                    <a:pt x="3490912" y="911224"/>
                  </a:lnTo>
                  <a:lnTo>
                    <a:pt x="3505200" y="895349"/>
                  </a:lnTo>
                  <a:lnTo>
                    <a:pt x="3522244" y="882567"/>
                  </a:lnTo>
                  <a:lnTo>
                    <a:pt x="3517900" y="884237"/>
                  </a:lnTo>
                  <a:lnTo>
                    <a:pt x="3475038" y="895350"/>
                  </a:lnTo>
                  <a:lnTo>
                    <a:pt x="3433762" y="901700"/>
                  </a:lnTo>
                  <a:lnTo>
                    <a:pt x="3389314" y="908050"/>
                  </a:lnTo>
                  <a:lnTo>
                    <a:pt x="3344862" y="904875"/>
                  </a:lnTo>
                  <a:lnTo>
                    <a:pt x="3302000" y="901700"/>
                  </a:lnTo>
                  <a:lnTo>
                    <a:pt x="3257550" y="890587"/>
                  </a:lnTo>
                  <a:lnTo>
                    <a:pt x="3213100" y="877887"/>
                  </a:lnTo>
                  <a:lnTo>
                    <a:pt x="3171826" y="857250"/>
                  </a:lnTo>
                  <a:lnTo>
                    <a:pt x="3128962" y="836612"/>
                  </a:lnTo>
                  <a:lnTo>
                    <a:pt x="3094038" y="809625"/>
                  </a:lnTo>
                  <a:lnTo>
                    <a:pt x="3060700" y="779462"/>
                  </a:lnTo>
                  <a:lnTo>
                    <a:pt x="3030538" y="749300"/>
                  </a:lnTo>
                  <a:lnTo>
                    <a:pt x="3003550" y="714375"/>
                  </a:lnTo>
                  <a:lnTo>
                    <a:pt x="2979738" y="677862"/>
                  </a:lnTo>
                  <a:lnTo>
                    <a:pt x="2962276" y="639762"/>
                  </a:lnTo>
                  <a:lnTo>
                    <a:pt x="2944813" y="596900"/>
                  </a:lnTo>
                  <a:lnTo>
                    <a:pt x="2932113" y="555625"/>
                  </a:lnTo>
                  <a:lnTo>
                    <a:pt x="2925763" y="514350"/>
                  </a:lnTo>
                  <a:lnTo>
                    <a:pt x="2922588" y="468312"/>
                  </a:lnTo>
                  <a:lnTo>
                    <a:pt x="2922588" y="427037"/>
                  </a:lnTo>
                  <a:lnTo>
                    <a:pt x="2925763" y="382587"/>
                  </a:lnTo>
                  <a:lnTo>
                    <a:pt x="2938463" y="338137"/>
                  </a:lnTo>
                  <a:lnTo>
                    <a:pt x="2952750" y="292100"/>
                  </a:lnTo>
                  <a:lnTo>
                    <a:pt x="2971800" y="250825"/>
                  </a:lnTo>
                  <a:lnTo>
                    <a:pt x="2992438" y="212725"/>
                  </a:lnTo>
                  <a:lnTo>
                    <a:pt x="3019426" y="173037"/>
                  </a:lnTo>
                  <a:lnTo>
                    <a:pt x="3048000" y="141287"/>
                  </a:lnTo>
                  <a:lnTo>
                    <a:pt x="3078162" y="111125"/>
                  </a:lnTo>
                  <a:lnTo>
                    <a:pt x="3114676" y="84137"/>
                  </a:lnTo>
                  <a:lnTo>
                    <a:pt x="3149600" y="60325"/>
                  </a:lnTo>
                  <a:lnTo>
                    <a:pt x="3189288" y="41275"/>
                  </a:lnTo>
                  <a:lnTo>
                    <a:pt x="3230562" y="23812"/>
                  </a:lnTo>
                  <a:lnTo>
                    <a:pt x="3273426" y="12700"/>
                  </a:lnTo>
                  <a:lnTo>
                    <a:pt x="3314700" y="6350"/>
                  </a:lnTo>
                  <a:lnTo>
                    <a:pt x="3359150"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defTabSz="1128238">
                <a:defRPr/>
              </a:pPr>
              <a:endParaRPr lang="zh-CN" altLang="en-US" sz="1100">
                <a:solidFill>
                  <a:srgbClr val="FFFFFF"/>
                </a:solidFill>
                <a:latin typeface="微软雅黑" pitchFamily="34" charset="-122"/>
                <a:ea typeface="微软雅黑" pitchFamily="34" charset="-122"/>
              </a:endParaRPr>
            </a:p>
          </p:txBody>
        </p:sp>
      </p:grpSp>
      <p:grpSp>
        <p:nvGrpSpPr>
          <p:cNvPr id="175" name="组合 174"/>
          <p:cNvGrpSpPr/>
          <p:nvPr/>
        </p:nvGrpSpPr>
        <p:grpSpPr>
          <a:xfrm>
            <a:off x="9894448" y="972938"/>
            <a:ext cx="727137" cy="697051"/>
            <a:chOff x="10778259" y="1034670"/>
            <a:chExt cx="727237" cy="696917"/>
          </a:xfrm>
        </p:grpSpPr>
        <p:sp>
          <p:nvSpPr>
            <p:cNvPr id="176" name="TextBox 175"/>
            <p:cNvSpPr txBox="1"/>
            <p:nvPr/>
          </p:nvSpPr>
          <p:spPr>
            <a:xfrm>
              <a:off x="10778259" y="1300785"/>
              <a:ext cx="727237" cy="430802"/>
            </a:xfrm>
            <a:prstGeom prst="rect">
              <a:avLst/>
            </a:prstGeom>
            <a:noFill/>
          </p:spPr>
          <p:txBody>
            <a:bodyPr wrap="square" rtlCol="0">
              <a:spAutoFit/>
            </a:bodyPr>
            <a:lstStyle/>
            <a:p>
              <a:pPr algn="ctr" defTabSz="1128238"/>
              <a:r>
                <a:rPr lang="zh-CN" altLang="en-US" sz="1100" b="1" dirty="0">
                  <a:solidFill>
                    <a:prstClr val="black"/>
                  </a:solidFill>
                  <a:latin typeface="微软雅黑" pitchFamily="34" charset="-122"/>
                  <a:ea typeface="微软雅黑" pitchFamily="34" charset="-122"/>
                </a:rPr>
                <a:t>云资源厂商</a:t>
              </a:r>
            </a:p>
          </p:txBody>
        </p:sp>
        <p:sp>
          <p:nvSpPr>
            <p:cNvPr id="177" name="KSO_Shape"/>
            <p:cNvSpPr/>
            <p:nvPr/>
          </p:nvSpPr>
          <p:spPr>
            <a:xfrm>
              <a:off x="10932089" y="1034670"/>
              <a:ext cx="494492" cy="234410"/>
            </a:xfrm>
            <a:custGeom>
              <a:avLst/>
              <a:gdLst/>
              <a:ahLst/>
              <a:cxnLst/>
              <a:rect l="l" t="t" r="r" b="b"/>
              <a:pathLst>
                <a:path w="3095883" h="2092590">
                  <a:moveTo>
                    <a:pt x="1714326" y="115005"/>
                  </a:moveTo>
                  <a:cubicBezTo>
                    <a:pt x="1363633" y="115005"/>
                    <a:pt x="1067904" y="350339"/>
                    <a:pt x="980351" y="672716"/>
                  </a:cubicBezTo>
                  <a:cubicBezTo>
                    <a:pt x="1054204" y="688080"/>
                    <a:pt x="1123613" y="714214"/>
                    <a:pt x="1186949" y="749118"/>
                  </a:cubicBezTo>
                  <a:lnTo>
                    <a:pt x="1146949" y="851829"/>
                  </a:lnTo>
                  <a:cubicBezTo>
                    <a:pt x="1045110" y="792678"/>
                    <a:pt x="924045" y="759572"/>
                    <a:pt x="794454" y="759572"/>
                  </a:cubicBezTo>
                  <a:cubicBezTo>
                    <a:pt x="421493" y="759572"/>
                    <a:pt x="119149" y="1033787"/>
                    <a:pt x="119149" y="1372048"/>
                  </a:cubicBezTo>
                  <a:cubicBezTo>
                    <a:pt x="119149" y="1679144"/>
                    <a:pt x="368346" y="1933451"/>
                    <a:pt x="693810" y="1973790"/>
                  </a:cubicBezTo>
                  <a:lnTo>
                    <a:pt x="2644062" y="1973790"/>
                  </a:lnTo>
                  <a:cubicBezTo>
                    <a:pt x="2845151" y="1916500"/>
                    <a:pt x="2989619" y="1749402"/>
                    <a:pt x="2989619" y="1552531"/>
                  </a:cubicBezTo>
                  <a:cubicBezTo>
                    <a:pt x="2989619" y="1330357"/>
                    <a:pt x="2805628" y="1146101"/>
                    <a:pt x="2564544" y="1113415"/>
                  </a:cubicBezTo>
                  <a:cubicBezTo>
                    <a:pt x="2546404" y="1180567"/>
                    <a:pt x="2519482" y="1244124"/>
                    <a:pt x="2485002" y="1303018"/>
                  </a:cubicBezTo>
                  <a:lnTo>
                    <a:pt x="2377950" y="1260252"/>
                  </a:lnTo>
                  <a:cubicBezTo>
                    <a:pt x="2444874" y="1149958"/>
                    <a:pt x="2481419" y="1020296"/>
                    <a:pt x="2481419" y="882098"/>
                  </a:cubicBezTo>
                  <a:cubicBezTo>
                    <a:pt x="2481419" y="458444"/>
                    <a:pt x="2137980" y="115005"/>
                    <a:pt x="1714326" y="115005"/>
                  </a:cubicBezTo>
                  <a:close/>
                  <a:moveTo>
                    <a:pt x="1714326" y="0"/>
                  </a:moveTo>
                  <a:cubicBezTo>
                    <a:pt x="2201495" y="0"/>
                    <a:pt x="2596424" y="394929"/>
                    <a:pt x="2596424" y="882098"/>
                  </a:cubicBezTo>
                  <a:cubicBezTo>
                    <a:pt x="2596424" y="929587"/>
                    <a:pt x="2592672" y="976199"/>
                    <a:pt x="2584027" y="1021384"/>
                  </a:cubicBezTo>
                  <a:cubicBezTo>
                    <a:pt x="2874515" y="1061994"/>
                    <a:pt x="3095883" y="1284452"/>
                    <a:pt x="3095883" y="1552530"/>
                  </a:cubicBezTo>
                  <a:cubicBezTo>
                    <a:pt x="3095883" y="1808471"/>
                    <a:pt x="2894108" y="2022828"/>
                    <a:pt x="2623005" y="2077281"/>
                  </a:cubicBezTo>
                  <a:cubicBezTo>
                    <a:pt x="2590159" y="2087878"/>
                    <a:pt x="2555435" y="2092590"/>
                    <a:pt x="2519757" y="2092590"/>
                  </a:cubicBezTo>
                  <a:lnTo>
                    <a:pt x="2483815" y="2092590"/>
                  </a:lnTo>
                  <a:lnTo>
                    <a:pt x="719703" y="2092590"/>
                  </a:lnTo>
                  <a:cubicBezTo>
                    <a:pt x="662513" y="2092590"/>
                    <a:pt x="607773" y="2080483"/>
                    <a:pt x="557775" y="2057460"/>
                  </a:cubicBezTo>
                  <a:cubicBezTo>
                    <a:pt x="234310" y="1968384"/>
                    <a:pt x="0" y="1695034"/>
                    <a:pt x="0" y="1372049"/>
                  </a:cubicBezTo>
                  <a:cubicBezTo>
                    <a:pt x="0" y="974105"/>
                    <a:pt x="355689" y="651508"/>
                    <a:pt x="794454" y="651508"/>
                  </a:cubicBezTo>
                  <a:lnTo>
                    <a:pt x="864744" y="655744"/>
                  </a:lnTo>
                  <a:lnTo>
                    <a:pt x="862837" y="654982"/>
                  </a:lnTo>
                  <a:cubicBezTo>
                    <a:pt x="962103" y="277743"/>
                    <a:pt x="1305780" y="0"/>
                    <a:pt x="171432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761758"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28238" eaLnBrk="1" fontAlgn="auto" hangingPunct="1">
                <a:spcBef>
                  <a:spcPts val="0"/>
                </a:spcBef>
                <a:spcAft>
                  <a:spcPts val="0"/>
                </a:spcAft>
                <a:defRPr/>
              </a:pPr>
              <a:endParaRPr lang="zh-CN" altLang="en-US" sz="2200" dirty="0">
                <a:solidFill>
                  <a:prstClr val="black"/>
                </a:solidFill>
              </a:endParaRPr>
            </a:p>
          </p:txBody>
        </p:sp>
      </p:grpSp>
      <p:sp>
        <p:nvSpPr>
          <p:cNvPr id="435" name="矩形 434"/>
          <p:cNvSpPr/>
          <p:nvPr/>
        </p:nvSpPr>
        <p:spPr>
          <a:xfrm>
            <a:off x="1362836" y="2087228"/>
            <a:ext cx="9048396" cy="525467"/>
          </a:xfrm>
          <a:prstGeom prst="rect">
            <a:avLst/>
          </a:prstGeom>
          <a:solidFill>
            <a:schemeClr val="bg1">
              <a:lumMod val="50000"/>
            </a:schemeClr>
          </a:solidFill>
          <a:ln>
            <a:solidFill>
              <a:schemeClr val="bg2"/>
            </a:solidFill>
          </a:ln>
        </p:spPr>
        <p:style>
          <a:lnRef idx="1">
            <a:schemeClr val="accent6"/>
          </a:lnRef>
          <a:fillRef idx="2">
            <a:schemeClr val="accent6"/>
          </a:fillRef>
          <a:effectRef idx="1">
            <a:schemeClr val="accent6"/>
          </a:effectRef>
          <a:fontRef idx="minor">
            <a:schemeClr val="dk1"/>
          </a:fontRef>
        </p:style>
        <p:txBody>
          <a:bodyPr lIns="91424" tIns="45711" rIns="91424" bIns="45711" rtlCol="0" anchor="ctr"/>
          <a:lstStyle/>
          <a:p>
            <a:pPr algn="ctr" defTabSz="1128238"/>
            <a:endParaRPr lang="zh-CN" altLang="en-US" sz="1200">
              <a:solidFill>
                <a:prstClr val="black"/>
              </a:solidFill>
            </a:endParaRPr>
          </a:p>
        </p:txBody>
      </p:sp>
      <p:sp>
        <p:nvSpPr>
          <p:cNvPr id="436" name="TextBox 435"/>
          <p:cNvSpPr txBox="1"/>
          <p:nvPr/>
        </p:nvSpPr>
        <p:spPr>
          <a:xfrm>
            <a:off x="1415540" y="2115632"/>
            <a:ext cx="630025" cy="518157"/>
          </a:xfrm>
          <a:prstGeom prst="rect">
            <a:avLst/>
          </a:prstGeom>
          <a:noFill/>
        </p:spPr>
        <p:txBody>
          <a:bodyPr wrap="square" lIns="86420" tIns="43210" rIns="86420" bIns="43210" rtlCol="0">
            <a:spAutoFit/>
          </a:bodyPr>
          <a:lstStyle/>
          <a:p>
            <a:pPr defTabSz="1128238"/>
            <a:r>
              <a:rPr lang="zh-CN" altLang="en-US" sz="1400" b="1" dirty="0">
                <a:solidFill>
                  <a:prstClr val="black"/>
                </a:solidFill>
                <a:latin typeface="微软雅黑" pitchFamily="34" charset="-122"/>
                <a:ea typeface="微软雅黑" pitchFamily="34" charset="-122"/>
              </a:rPr>
              <a:t>衍生服务</a:t>
            </a:r>
          </a:p>
        </p:txBody>
      </p:sp>
      <p:sp>
        <p:nvSpPr>
          <p:cNvPr id="510" name="圆角矩形 509"/>
          <p:cNvSpPr/>
          <p:nvPr/>
        </p:nvSpPr>
        <p:spPr>
          <a:xfrm>
            <a:off x="1896397" y="2173282"/>
            <a:ext cx="1980806" cy="353360"/>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400" b="1" dirty="0">
                <a:solidFill>
                  <a:prstClr val="black"/>
                </a:solidFill>
                <a:latin typeface="微软雅黑" pitchFamily="34" charset="-122"/>
                <a:ea typeface="微软雅黑" pitchFamily="34" charset="-122"/>
              </a:rPr>
              <a:t>征信评价</a:t>
            </a:r>
            <a:endParaRPr kumimoji="1" lang="en-US" altLang="zh-CN" sz="1400" b="1" dirty="0">
              <a:solidFill>
                <a:prstClr val="black"/>
              </a:solidFill>
              <a:latin typeface="微软雅黑" pitchFamily="34" charset="-122"/>
              <a:ea typeface="微软雅黑" pitchFamily="34" charset="-122"/>
            </a:endParaRPr>
          </a:p>
        </p:txBody>
      </p:sp>
      <p:sp>
        <p:nvSpPr>
          <p:cNvPr id="567" name="圆角矩形 566"/>
          <p:cNvSpPr/>
          <p:nvPr/>
        </p:nvSpPr>
        <p:spPr>
          <a:xfrm>
            <a:off x="4048446" y="2173282"/>
            <a:ext cx="1980806" cy="353360"/>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400" b="1" dirty="0">
                <a:solidFill>
                  <a:prstClr val="black"/>
                </a:solidFill>
                <a:latin typeface="微软雅黑" pitchFamily="34" charset="-122"/>
                <a:ea typeface="微软雅黑" pitchFamily="34" charset="-122"/>
              </a:rPr>
              <a:t>营销服务</a:t>
            </a:r>
            <a:endParaRPr kumimoji="1" lang="en-US" altLang="zh-CN" sz="1400" b="1" dirty="0">
              <a:solidFill>
                <a:prstClr val="black"/>
              </a:solidFill>
              <a:latin typeface="微软雅黑" pitchFamily="34" charset="-122"/>
              <a:ea typeface="微软雅黑" pitchFamily="34" charset="-122"/>
            </a:endParaRPr>
          </a:p>
        </p:txBody>
      </p:sp>
      <p:sp>
        <p:nvSpPr>
          <p:cNvPr id="572" name="圆角矩形 571"/>
          <p:cNvSpPr/>
          <p:nvPr/>
        </p:nvSpPr>
        <p:spPr>
          <a:xfrm>
            <a:off x="6200495" y="2173282"/>
            <a:ext cx="1980806" cy="353360"/>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lang="zh-CN" altLang="en-US" sz="1400" b="1" dirty="0">
                <a:solidFill>
                  <a:prstClr val="black"/>
                </a:solidFill>
                <a:latin typeface="微软雅黑" pitchFamily="34" charset="-122"/>
                <a:ea typeface="微软雅黑" pitchFamily="34" charset="-122"/>
              </a:rPr>
              <a:t>大数据咨询</a:t>
            </a:r>
            <a:endParaRPr lang="en-US" altLang="zh-CN" sz="1400" b="1" dirty="0">
              <a:solidFill>
                <a:prstClr val="black"/>
              </a:solidFill>
              <a:latin typeface="微软雅黑" pitchFamily="34" charset="-122"/>
              <a:ea typeface="微软雅黑" pitchFamily="34" charset="-122"/>
            </a:endParaRPr>
          </a:p>
        </p:txBody>
      </p:sp>
      <p:sp>
        <p:nvSpPr>
          <p:cNvPr id="580" name="圆角矩形 579"/>
          <p:cNvSpPr/>
          <p:nvPr/>
        </p:nvSpPr>
        <p:spPr>
          <a:xfrm>
            <a:off x="8352545" y="2173282"/>
            <a:ext cx="1980806" cy="353360"/>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400" b="1" dirty="0">
                <a:solidFill>
                  <a:prstClr val="black"/>
                </a:solidFill>
                <a:latin typeface="微软雅黑" pitchFamily="34" charset="-122"/>
                <a:ea typeface="微软雅黑" pitchFamily="34" charset="-122"/>
              </a:rPr>
              <a:t>开发者服务</a:t>
            </a:r>
            <a:endParaRPr kumimoji="1" lang="en-US" altLang="zh-CN" sz="1400" b="1" dirty="0">
              <a:solidFill>
                <a:prstClr val="black"/>
              </a:solidFill>
              <a:latin typeface="微软雅黑" pitchFamily="34" charset="-122"/>
              <a:ea typeface="微软雅黑" pitchFamily="34" charset="-122"/>
            </a:endParaRPr>
          </a:p>
        </p:txBody>
      </p:sp>
      <p:sp>
        <p:nvSpPr>
          <p:cNvPr id="181" name="矩形 180"/>
          <p:cNvSpPr/>
          <p:nvPr/>
        </p:nvSpPr>
        <p:spPr>
          <a:xfrm>
            <a:off x="1362836" y="1599325"/>
            <a:ext cx="9048395" cy="351111"/>
          </a:xfrm>
          <a:prstGeom prst="rect">
            <a:avLst/>
          </a:prstGeom>
          <a:noFill/>
          <a:effectLst/>
        </p:spPr>
        <p:style>
          <a:lnRef idx="1">
            <a:schemeClr val="accent5"/>
          </a:lnRef>
          <a:fillRef idx="2">
            <a:schemeClr val="accent5"/>
          </a:fillRef>
          <a:effectRef idx="1">
            <a:schemeClr val="accent5"/>
          </a:effectRef>
          <a:fontRef idx="minor">
            <a:schemeClr val="dk1"/>
          </a:fontRef>
        </p:style>
        <p:txBody>
          <a:bodyPr lIns="91424" tIns="45711" rIns="91424" bIns="45711" rtlCol="0" anchor="ctr"/>
          <a:lstStyle/>
          <a:p>
            <a:pPr algn="ctr" defTabSz="1128238"/>
            <a:endParaRPr lang="en-US" altLang="zh-CN" sz="2000" dirty="0">
              <a:solidFill>
                <a:prstClr val="black"/>
              </a:solidFill>
            </a:endParaRPr>
          </a:p>
        </p:txBody>
      </p:sp>
      <p:sp>
        <p:nvSpPr>
          <p:cNvPr id="182" name="圆角矩形 181"/>
          <p:cNvSpPr/>
          <p:nvPr/>
        </p:nvSpPr>
        <p:spPr>
          <a:xfrm>
            <a:off x="3587954" y="1662214"/>
            <a:ext cx="1099094" cy="243388"/>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en-US" altLang="zh-CN" sz="1000" dirty="0">
                <a:solidFill>
                  <a:prstClr val="black"/>
                </a:solidFill>
                <a:latin typeface="微软雅黑" pitchFamily="34" charset="-122"/>
                <a:ea typeface="微软雅黑" pitchFamily="34" charset="-122"/>
              </a:rPr>
              <a:t>PC</a:t>
            </a:r>
            <a:r>
              <a:rPr kumimoji="1" lang="zh-CN" altLang="en-US" sz="1000" dirty="0">
                <a:solidFill>
                  <a:prstClr val="black"/>
                </a:solidFill>
                <a:latin typeface="微软雅黑" pitchFamily="34" charset="-122"/>
                <a:ea typeface="微软雅黑" pitchFamily="34" charset="-122"/>
              </a:rPr>
              <a:t>浏览器</a:t>
            </a:r>
            <a:endParaRPr kumimoji="1" lang="en-US" altLang="zh-CN" sz="1000" dirty="0">
              <a:solidFill>
                <a:prstClr val="black"/>
              </a:solidFill>
              <a:latin typeface="微软雅黑" pitchFamily="34" charset="-122"/>
              <a:ea typeface="微软雅黑" pitchFamily="34" charset="-122"/>
            </a:endParaRPr>
          </a:p>
        </p:txBody>
      </p:sp>
      <p:sp>
        <p:nvSpPr>
          <p:cNvPr id="183" name="圆角矩形 182"/>
          <p:cNvSpPr/>
          <p:nvPr/>
        </p:nvSpPr>
        <p:spPr>
          <a:xfrm>
            <a:off x="4799003" y="1662214"/>
            <a:ext cx="1099094" cy="243388"/>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000" dirty="0">
                <a:solidFill>
                  <a:prstClr val="black"/>
                </a:solidFill>
                <a:latin typeface="微软雅黑" pitchFamily="34" charset="-122"/>
                <a:ea typeface="微软雅黑" pitchFamily="34" charset="-122"/>
              </a:rPr>
              <a:t>移动终端</a:t>
            </a:r>
            <a:endParaRPr kumimoji="1" lang="en-US" altLang="zh-CN" sz="1000" dirty="0">
              <a:solidFill>
                <a:prstClr val="black"/>
              </a:solidFill>
              <a:latin typeface="微软雅黑" pitchFamily="34" charset="-122"/>
              <a:ea typeface="微软雅黑" pitchFamily="34" charset="-122"/>
            </a:endParaRPr>
          </a:p>
        </p:txBody>
      </p:sp>
      <p:sp>
        <p:nvSpPr>
          <p:cNvPr id="184" name="圆角矩形 183"/>
          <p:cNvSpPr/>
          <p:nvPr/>
        </p:nvSpPr>
        <p:spPr>
          <a:xfrm>
            <a:off x="6010050" y="1662214"/>
            <a:ext cx="1099094" cy="243388"/>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000" dirty="0">
                <a:solidFill>
                  <a:prstClr val="black"/>
                </a:solidFill>
                <a:latin typeface="微软雅黑" pitchFamily="34" charset="-122"/>
                <a:ea typeface="微软雅黑" pitchFamily="34" charset="-122"/>
              </a:rPr>
              <a:t>平板电脑</a:t>
            </a:r>
            <a:endParaRPr kumimoji="1" lang="en-US" altLang="zh-CN" sz="1000" dirty="0">
              <a:solidFill>
                <a:prstClr val="black"/>
              </a:solidFill>
              <a:latin typeface="微软雅黑" pitchFamily="34" charset="-122"/>
              <a:ea typeface="微软雅黑" pitchFamily="34" charset="-122"/>
            </a:endParaRPr>
          </a:p>
        </p:txBody>
      </p:sp>
      <p:sp>
        <p:nvSpPr>
          <p:cNvPr id="186" name="TextBox 185"/>
          <p:cNvSpPr txBox="1"/>
          <p:nvPr/>
        </p:nvSpPr>
        <p:spPr>
          <a:xfrm>
            <a:off x="2449126" y="1642698"/>
            <a:ext cx="972764" cy="302723"/>
          </a:xfrm>
          <a:prstGeom prst="rect">
            <a:avLst/>
          </a:prstGeom>
          <a:noFill/>
        </p:spPr>
        <p:txBody>
          <a:bodyPr wrap="square" lIns="86420" tIns="43210" rIns="86420" bIns="43210" rtlCol="0">
            <a:spAutoFit/>
          </a:bodyPr>
          <a:lstStyle/>
          <a:p>
            <a:pPr defTabSz="1128238"/>
            <a:r>
              <a:rPr lang="zh-CN" altLang="en-US" sz="1400" b="1" dirty="0">
                <a:solidFill>
                  <a:prstClr val="black"/>
                </a:solidFill>
                <a:latin typeface="微软雅黑" pitchFamily="34" charset="-122"/>
                <a:ea typeface="微软雅黑" pitchFamily="34" charset="-122"/>
              </a:rPr>
              <a:t>接入渠道</a:t>
            </a:r>
          </a:p>
        </p:txBody>
      </p:sp>
      <p:grpSp>
        <p:nvGrpSpPr>
          <p:cNvPr id="17" name="组合 16"/>
          <p:cNvGrpSpPr/>
          <p:nvPr/>
        </p:nvGrpSpPr>
        <p:grpSpPr>
          <a:xfrm>
            <a:off x="9847741" y="2695483"/>
            <a:ext cx="526172" cy="2760844"/>
            <a:chOff x="9213701" y="2838842"/>
            <a:chExt cx="1107196" cy="2705501"/>
          </a:xfrm>
        </p:grpSpPr>
        <p:sp>
          <p:nvSpPr>
            <p:cNvPr id="438" name="圆角矩形 437"/>
            <p:cNvSpPr/>
            <p:nvPr/>
          </p:nvSpPr>
          <p:spPr>
            <a:xfrm>
              <a:off x="9213701" y="2838842"/>
              <a:ext cx="1107196" cy="2705501"/>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200" dirty="0">
                <a:solidFill>
                  <a:prstClr val="black"/>
                </a:solidFill>
                <a:latin typeface="微软雅黑" pitchFamily="34" charset="-122"/>
                <a:ea typeface="微软雅黑" pitchFamily="34" charset="-122"/>
              </a:endParaRPr>
            </a:p>
            <a:p>
              <a:pPr algn="ctr" defTabSz="1128238"/>
              <a:endParaRPr kumimoji="1" lang="zh-CN" altLang="en-US" sz="1200" dirty="0">
                <a:solidFill>
                  <a:prstClr val="black"/>
                </a:solidFill>
                <a:latin typeface="微软雅黑" pitchFamily="34" charset="-122"/>
                <a:ea typeface="微软雅黑" pitchFamily="34" charset="-122"/>
              </a:endParaRPr>
            </a:p>
          </p:txBody>
        </p:sp>
        <p:sp>
          <p:nvSpPr>
            <p:cNvPr id="439" name="TextBox 438"/>
            <p:cNvSpPr txBox="1"/>
            <p:nvPr/>
          </p:nvSpPr>
          <p:spPr>
            <a:xfrm>
              <a:off x="9288825" y="3744143"/>
              <a:ext cx="937501" cy="930001"/>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运维管理</a:t>
              </a:r>
            </a:p>
          </p:txBody>
        </p:sp>
      </p:grpSp>
      <p:grpSp>
        <p:nvGrpSpPr>
          <p:cNvPr id="18" name="组合 17"/>
          <p:cNvGrpSpPr/>
          <p:nvPr/>
        </p:nvGrpSpPr>
        <p:grpSpPr>
          <a:xfrm>
            <a:off x="1952485" y="3570308"/>
            <a:ext cx="7261842" cy="1886018"/>
            <a:chOff x="1381277" y="3739708"/>
            <a:chExt cx="7834319" cy="1885642"/>
          </a:xfrm>
        </p:grpSpPr>
        <p:sp>
          <p:nvSpPr>
            <p:cNvPr id="413" name="矩形 412"/>
            <p:cNvSpPr/>
            <p:nvPr/>
          </p:nvSpPr>
          <p:spPr>
            <a:xfrm>
              <a:off x="1381277" y="3739708"/>
              <a:ext cx="7834319" cy="1885642"/>
            </a:xfrm>
            <a:prstGeom prst="rect">
              <a:avLst/>
            </a:prstGeom>
            <a:solidFill>
              <a:schemeClr val="bg1">
                <a:lumMod val="65000"/>
              </a:schemeClr>
            </a:solidFill>
          </p:spPr>
          <p:style>
            <a:lnRef idx="1">
              <a:schemeClr val="accent5"/>
            </a:lnRef>
            <a:fillRef idx="2">
              <a:schemeClr val="accent5"/>
            </a:fillRef>
            <a:effectRef idx="1">
              <a:schemeClr val="accent5"/>
            </a:effectRef>
            <a:fontRef idx="minor">
              <a:schemeClr val="dk1"/>
            </a:fontRef>
          </p:style>
          <p:txBody>
            <a:bodyPr lIns="96735" tIns="48366" rIns="96735" bIns="48366" rtlCol="0" anchor="ctr"/>
            <a:lstStyle/>
            <a:p>
              <a:pPr algn="ctr" defTabSz="1128238"/>
              <a:endParaRPr lang="zh-CN" altLang="en-US" sz="1200">
                <a:solidFill>
                  <a:prstClr val="black"/>
                </a:solidFill>
                <a:latin typeface="微软雅黑" pitchFamily="34" charset="-122"/>
                <a:ea typeface="微软雅黑" pitchFamily="34" charset="-122"/>
              </a:endParaRPr>
            </a:p>
          </p:txBody>
        </p:sp>
        <p:sp>
          <p:nvSpPr>
            <p:cNvPr id="414" name="TextBox 413"/>
            <p:cNvSpPr txBox="1"/>
            <p:nvPr/>
          </p:nvSpPr>
          <p:spPr>
            <a:xfrm>
              <a:off x="1435854" y="4115863"/>
              <a:ext cx="332718" cy="948835"/>
            </a:xfrm>
            <a:prstGeom prst="rect">
              <a:avLst/>
            </a:prstGeom>
            <a:noFill/>
          </p:spPr>
          <p:txBody>
            <a:bodyPr wrap="square" rtlCol="0">
              <a:spAutoFit/>
            </a:bodyPr>
            <a:lstStyle/>
            <a:p>
              <a:pPr defTabSz="1128238"/>
              <a:r>
                <a:rPr lang="zh-CN" altLang="en-US" sz="1400" b="1" dirty="0">
                  <a:solidFill>
                    <a:prstClr val="black"/>
                  </a:solidFill>
                  <a:latin typeface="微软雅黑" pitchFamily="34" charset="-122"/>
                  <a:ea typeface="微软雅黑" pitchFamily="34" charset="-122"/>
                </a:rPr>
                <a:t>融合平台</a:t>
              </a:r>
            </a:p>
          </p:txBody>
        </p:sp>
        <p:grpSp>
          <p:nvGrpSpPr>
            <p:cNvPr id="3" name="组合 2"/>
            <p:cNvGrpSpPr/>
            <p:nvPr/>
          </p:nvGrpSpPr>
          <p:grpSpPr>
            <a:xfrm>
              <a:off x="1918614" y="4524725"/>
              <a:ext cx="7236816" cy="307716"/>
              <a:chOff x="851816" y="3574401"/>
              <a:chExt cx="10399557" cy="554297"/>
            </a:xfrm>
          </p:grpSpPr>
          <p:sp>
            <p:nvSpPr>
              <p:cNvPr id="421" name="圆角矩形 420"/>
              <p:cNvSpPr/>
              <p:nvPr/>
            </p:nvSpPr>
            <p:spPr>
              <a:xfrm>
                <a:off x="851816" y="3580774"/>
                <a:ext cx="10399557" cy="507307"/>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400" dirty="0">
                  <a:solidFill>
                    <a:prstClr val="black"/>
                  </a:solidFill>
                  <a:latin typeface="微软雅黑" pitchFamily="34" charset="-122"/>
                  <a:ea typeface="微软雅黑" pitchFamily="34" charset="-122"/>
                </a:endParaRPr>
              </a:p>
              <a:p>
                <a:pPr algn="ctr" defTabSz="1128238"/>
                <a:endParaRPr kumimoji="1" lang="zh-CN" altLang="en-US" sz="1400" dirty="0">
                  <a:solidFill>
                    <a:prstClr val="black"/>
                  </a:solidFill>
                  <a:latin typeface="微软雅黑" pitchFamily="34" charset="-122"/>
                  <a:ea typeface="微软雅黑" pitchFamily="34" charset="-122"/>
                </a:endParaRPr>
              </a:p>
            </p:txBody>
          </p:sp>
          <p:sp>
            <p:nvSpPr>
              <p:cNvPr id="427" name="TextBox 426"/>
              <p:cNvSpPr txBox="1"/>
              <p:nvPr/>
            </p:nvSpPr>
            <p:spPr>
              <a:xfrm>
                <a:off x="4810998" y="3574401"/>
                <a:ext cx="2412531" cy="554297"/>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数据分析与处理</a:t>
                </a:r>
              </a:p>
            </p:txBody>
          </p:sp>
        </p:grpSp>
        <p:grpSp>
          <p:nvGrpSpPr>
            <p:cNvPr id="5" name="组合 4"/>
            <p:cNvGrpSpPr/>
            <p:nvPr/>
          </p:nvGrpSpPr>
          <p:grpSpPr>
            <a:xfrm>
              <a:off x="1918614" y="4872601"/>
              <a:ext cx="7236816" cy="312728"/>
              <a:chOff x="851816" y="4253802"/>
              <a:chExt cx="10399557" cy="512220"/>
            </a:xfrm>
          </p:grpSpPr>
          <p:sp>
            <p:nvSpPr>
              <p:cNvPr id="425" name="圆角矩形 424"/>
              <p:cNvSpPr/>
              <p:nvPr/>
            </p:nvSpPr>
            <p:spPr>
              <a:xfrm>
                <a:off x="851816" y="4253802"/>
                <a:ext cx="10399557" cy="507307"/>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400" dirty="0">
                  <a:solidFill>
                    <a:prstClr val="black"/>
                  </a:solidFill>
                  <a:latin typeface="微软雅黑" pitchFamily="34" charset="-122"/>
                  <a:ea typeface="微软雅黑" pitchFamily="34" charset="-122"/>
                </a:endParaRPr>
              </a:p>
              <a:p>
                <a:pPr algn="ctr" defTabSz="1128238"/>
                <a:endParaRPr kumimoji="1" lang="zh-CN" altLang="en-US" sz="1400" dirty="0">
                  <a:solidFill>
                    <a:prstClr val="black"/>
                  </a:solidFill>
                  <a:latin typeface="微软雅黑" pitchFamily="34" charset="-122"/>
                  <a:ea typeface="微软雅黑" pitchFamily="34" charset="-122"/>
                </a:endParaRPr>
              </a:p>
            </p:txBody>
          </p:sp>
          <p:sp>
            <p:nvSpPr>
              <p:cNvPr id="428" name="TextBox 427"/>
              <p:cNvSpPr txBox="1"/>
              <p:nvPr/>
            </p:nvSpPr>
            <p:spPr>
              <a:xfrm>
                <a:off x="5261507" y="4262011"/>
                <a:ext cx="1520341" cy="504011"/>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数据存储</a:t>
                </a:r>
              </a:p>
            </p:txBody>
          </p:sp>
        </p:grpSp>
        <p:grpSp>
          <p:nvGrpSpPr>
            <p:cNvPr id="6" name="组合 5"/>
            <p:cNvGrpSpPr/>
            <p:nvPr/>
          </p:nvGrpSpPr>
          <p:grpSpPr>
            <a:xfrm>
              <a:off x="1918614" y="5234619"/>
              <a:ext cx="7236816" cy="337595"/>
              <a:chOff x="851816" y="4930626"/>
              <a:chExt cx="10399557" cy="552950"/>
            </a:xfrm>
          </p:grpSpPr>
          <p:sp>
            <p:nvSpPr>
              <p:cNvPr id="426" name="圆角矩形 425"/>
              <p:cNvSpPr/>
              <p:nvPr/>
            </p:nvSpPr>
            <p:spPr>
              <a:xfrm>
                <a:off x="851816" y="4930626"/>
                <a:ext cx="10399557" cy="507307"/>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400" dirty="0">
                  <a:solidFill>
                    <a:prstClr val="black"/>
                  </a:solidFill>
                  <a:latin typeface="微软雅黑" pitchFamily="34" charset="-122"/>
                  <a:ea typeface="微软雅黑" pitchFamily="34" charset="-122"/>
                </a:endParaRPr>
              </a:p>
              <a:p>
                <a:pPr algn="ctr" defTabSz="1128238"/>
                <a:endParaRPr kumimoji="1" lang="zh-CN" altLang="en-US" sz="1400" dirty="0">
                  <a:solidFill>
                    <a:prstClr val="black"/>
                  </a:solidFill>
                  <a:latin typeface="微软雅黑" pitchFamily="34" charset="-122"/>
                  <a:ea typeface="微软雅黑" pitchFamily="34" charset="-122"/>
                </a:endParaRPr>
              </a:p>
            </p:txBody>
          </p:sp>
          <p:sp>
            <p:nvSpPr>
              <p:cNvPr id="429" name="TextBox 428"/>
              <p:cNvSpPr txBox="1"/>
              <p:nvPr/>
            </p:nvSpPr>
            <p:spPr>
              <a:xfrm>
                <a:off x="5290821" y="4979565"/>
                <a:ext cx="1490127" cy="504011"/>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数据接入</a:t>
                </a:r>
              </a:p>
            </p:txBody>
          </p:sp>
        </p:grpSp>
        <p:grpSp>
          <p:nvGrpSpPr>
            <p:cNvPr id="2" name="组合 1"/>
            <p:cNvGrpSpPr/>
            <p:nvPr/>
          </p:nvGrpSpPr>
          <p:grpSpPr>
            <a:xfrm>
              <a:off x="1918612" y="4148998"/>
              <a:ext cx="7236816" cy="323407"/>
              <a:chOff x="851815" y="2896549"/>
              <a:chExt cx="10399557" cy="529712"/>
            </a:xfrm>
          </p:grpSpPr>
          <p:sp>
            <p:nvSpPr>
              <p:cNvPr id="432" name="圆角矩形 431"/>
              <p:cNvSpPr/>
              <p:nvPr/>
            </p:nvSpPr>
            <p:spPr>
              <a:xfrm>
                <a:off x="851815" y="2896549"/>
                <a:ext cx="10399557" cy="507307"/>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400" dirty="0">
                  <a:solidFill>
                    <a:prstClr val="black"/>
                  </a:solidFill>
                  <a:latin typeface="微软雅黑" pitchFamily="34" charset="-122"/>
                  <a:ea typeface="微软雅黑" pitchFamily="34" charset="-122"/>
                </a:endParaRPr>
              </a:p>
              <a:p>
                <a:pPr algn="ctr" defTabSz="1128238"/>
                <a:endParaRPr kumimoji="1" lang="zh-CN" altLang="en-US" sz="1400" dirty="0">
                  <a:solidFill>
                    <a:prstClr val="black"/>
                  </a:solidFill>
                  <a:latin typeface="微软雅黑" pitchFamily="34" charset="-122"/>
                  <a:ea typeface="微软雅黑" pitchFamily="34" charset="-122"/>
                </a:endParaRPr>
              </a:p>
            </p:txBody>
          </p:sp>
          <p:sp>
            <p:nvSpPr>
              <p:cNvPr id="433" name="TextBox 432"/>
              <p:cNvSpPr txBox="1"/>
              <p:nvPr/>
            </p:nvSpPr>
            <p:spPr>
              <a:xfrm>
                <a:off x="5201084" y="2922249"/>
                <a:ext cx="1646057" cy="504012"/>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功能组件</a:t>
                </a:r>
              </a:p>
            </p:txBody>
          </p:sp>
        </p:grpSp>
        <p:grpSp>
          <p:nvGrpSpPr>
            <p:cNvPr id="99" name="组合 98"/>
            <p:cNvGrpSpPr/>
            <p:nvPr/>
          </p:nvGrpSpPr>
          <p:grpSpPr>
            <a:xfrm>
              <a:off x="1908818" y="3778462"/>
              <a:ext cx="7236816" cy="323408"/>
              <a:chOff x="851815" y="2896549"/>
              <a:chExt cx="10399557" cy="529718"/>
            </a:xfrm>
          </p:grpSpPr>
          <p:sp>
            <p:nvSpPr>
              <p:cNvPr id="100" name="圆角矩形 99"/>
              <p:cNvSpPr/>
              <p:nvPr/>
            </p:nvSpPr>
            <p:spPr>
              <a:xfrm>
                <a:off x="851815" y="2896549"/>
                <a:ext cx="10399557" cy="507307"/>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400" dirty="0">
                  <a:solidFill>
                    <a:prstClr val="black"/>
                  </a:solidFill>
                  <a:latin typeface="微软雅黑" pitchFamily="34" charset="-122"/>
                  <a:ea typeface="微软雅黑" pitchFamily="34" charset="-122"/>
                </a:endParaRPr>
              </a:p>
              <a:p>
                <a:pPr algn="ctr" defTabSz="1128238"/>
                <a:endParaRPr kumimoji="1" lang="zh-CN" altLang="en-US" sz="1400" dirty="0">
                  <a:solidFill>
                    <a:prstClr val="black"/>
                  </a:solidFill>
                  <a:latin typeface="微软雅黑" pitchFamily="34" charset="-122"/>
                  <a:ea typeface="微软雅黑" pitchFamily="34" charset="-122"/>
                </a:endParaRPr>
              </a:p>
            </p:txBody>
          </p:sp>
          <p:sp>
            <p:nvSpPr>
              <p:cNvPr id="101" name="TextBox 100"/>
              <p:cNvSpPr txBox="1"/>
              <p:nvPr/>
            </p:nvSpPr>
            <p:spPr>
              <a:xfrm>
                <a:off x="4825074" y="2922250"/>
                <a:ext cx="2352492" cy="504017"/>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数据资源管理</a:t>
                </a:r>
              </a:p>
            </p:txBody>
          </p:sp>
        </p:grpSp>
      </p:grpSp>
      <p:sp>
        <p:nvSpPr>
          <p:cNvPr id="103" name="圆角矩形 102"/>
          <p:cNvSpPr/>
          <p:nvPr/>
        </p:nvSpPr>
        <p:spPr>
          <a:xfrm>
            <a:off x="7221098" y="1662214"/>
            <a:ext cx="1099094" cy="243388"/>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zh-CN" altLang="en-US" sz="1000" dirty="0">
                <a:solidFill>
                  <a:prstClr val="black"/>
                </a:solidFill>
                <a:latin typeface="微软雅黑" pitchFamily="34" charset="-122"/>
                <a:ea typeface="微软雅黑" pitchFamily="34" charset="-122"/>
              </a:rPr>
              <a:t>大屏幕</a:t>
            </a:r>
            <a:endParaRPr kumimoji="1" lang="en-US" altLang="zh-CN" sz="1000" dirty="0">
              <a:solidFill>
                <a:prstClr val="black"/>
              </a:solidFill>
              <a:latin typeface="微软雅黑" pitchFamily="34" charset="-122"/>
              <a:ea typeface="微软雅黑" pitchFamily="34" charset="-122"/>
            </a:endParaRPr>
          </a:p>
        </p:txBody>
      </p:sp>
      <p:sp>
        <p:nvSpPr>
          <p:cNvPr id="104" name="圆角矩形 103"/>
          <p:cNvSpPr/>
          <p:nvPr/>
        </p:nvSpPr>
        <p:spPr>
          <a:xfrm>
            <a:off x="8432147" y="1662214"/>
            <a:ext cx="1099094" cy="243388"/>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lIns="86420" tIns="43210" rIns="86420" bIns="43210" rtlCol="0" anchor="ctr"/>
          <a:lstStyle/>
          <a:p>
            <a:pPr algn="ctr" defTabSz="1128238"/>
            <a:r>
              <a:rPr kumimoji="1" lang="en-US" altLang="zh-CN" sz="1000" dirty="0">
                <a:solidFill>
                  <a:prstClr val="black"/>
                </a:solidFill>
                <a:latin typeface="微软雅黑" pitchFamily="34" charset="-122"/>
                <a:ea typeface="微软雅黑" pitchFamily="34" charset="-122"/>
              </a:rPr>
              <a:t>VR</a:t>
            </a:r>
            <a:r>
              <a:rPr kumimoji="1" lang="zh-CN" altLang="en-US" sz="1000" dirty="0">
                <a:solidFill>
                  <a:prstClr val="black"/>
                </a:solidFill>
                <a:latin typeface="微软雅黑" pitchFamily="34" charset="-122"/>
                <a:ea typeface="微软雅黑" pitchFamily="34" charset="-122"/>
              </a:rPr>
              <a:t>设备</a:t>
            </a:r>
            <a:endParaRPr kumimoji="1" lang="en-US" altLang="zh-CN" sz="1000" dirty="0">
              <a:solidFill>
                <a:prstClr val="black"/>
              </a:solidFill>
              <a:latin typeface="微软雅黑" pitchFamily="34" charset="-122"/>
              <a:ea typeface="微软雅黑" pitchFamily="34" charset="-122"/>
            </a:endParaRPr>
          </a:p>
        </p:txBody>
      </p:sp>
      <p:grpSp>
        <p:nvGrpSpPr>
          <p:cNvPr id="7" name="组合 6"/>
          <p:cNvGrpSpPr/>
          <p:nvPr/>
        </p:nvGrpSpPr>
        <p:grpSpPr>
          <a:xfrm>
            <a:off x="1952484" y="2718004"/>
            <a:ext cx="3602111" cy="348418"/>
            <a:chOff x="810864" y="1704644"/>
            <a:chExt cx="3432771" cy="428242"/>
          </a:xfrm>
        </p:grpSpPr>
        <p:sp>
          <p:nvSpPr>
            <p:cNvPr id="415" name="矩形 414"/>
            <p:cNvSpPr/>
            <p:nvPr/>
          </p:nvSpPr>
          <p:spPr>
            <a:xfrm>
              <a:off x="810864" y="1704644"/>
              <a:ext cx="3432771" cy="428242"/>
            </a:xfrm>
            <a:prstGeom prst="rect">
              <a:avLst/>
            </a:prstGeom>
            <a:solidFill>
              <a:schemeClr val="bg1">
                <a:lumMod val="85000"/>
              </a:schemeClr>
            </a:solidFill>
            <a:ln>
              <a:solidFill>
                <a:schemeClr val="bg1">
                  <a:lumMod val="50000"/>
                </a:schemeClr>
              </a:solidFill>
            </a:ln>
          </p:spPr>
          <p:style>
            <a:lnRef idx="1">
              <a:schemeClr val="accent5"/>
            </a:lnRef>
            <a:fillRef idx="2">
              <a:schemeClr val="accent5"/>
            </a:fillRef>
            <a:effectRef idx="1">
              <a:schemeClr val="accent5"/>
            </a:effectRef>
            <a:fontRef idx="minor">
              <a:schemeClr val="dk1"/>
            </a:fontRef>
          </p:style>
          <p:txBody>
            <a:bodyPr lIns="96735" tIns="48366" rIns="96735" bIns="48366" rtlCol="0" anchor="ctr"/>
            <a:lstStyle/>
            <a:p>
              <a:pPr algn="ctr" defTabSz="1128238"/>
              <a:endParaRPr lang="en-US" altLang="zh-CN" sz="2000" dirty="0">
                <a:solidFill>
                  <a:prstClr val="black"/>
                </a:solidFill>
              </a:endParaRPr>
            </a:p>
          </p:txBody>
        </p:sp>
        <p:sp>
          <p:nvSpPr>
            <p:cNvPr id="440" name="TextBox 439"/>
            <p:cNvSpPr txBox="1"/>
            <p:nvPr/>
          </p:nvSpPr>
          <p:spPr>
            <a:xfrm>
              <a:off x="1520652" y="1723374"/>
              <a:ext cx="2123400" cy="378290"/>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民生大数据应用平台</a:t>
              </a:r>
            </a:p>
          </p:txBody>
        </p:sp>
      </p:grpSp>
      <p:grpSp>
        <p:nvGrpSpPr>
          <p:cNvPr id="8" name="组合 7"/>
          <p:cNvGrpSpPr/>
          <p:nvPr/>
        </p:nvGrpSpPr>
        <p:grpSpPr>
          <a:xfrm>
            <a:off x="5774209" y="2718125"/>
            <a:ext cx="3413866" cy="351139"/>
            <a:chOff x="4321671" y="1704644"/>
            <a:chExt cx="4020323" cy="428242"/>
          </a:xfrm>
        </p:grpSpPr>
        <p:sp>
          <p:nvSpPr>
            <p:cNvPr id="434" name="矩形 433"/>
            <p:cNvSpPr/>
            <p:nvPr/>
          </p:nvSpPr>
          <p:spPr>
            <a:xfrm>
              <a:off x="4321671" y="1704644"/>
              <a:ext cx="4020323" cy="428242"/>
            </a:xfrm>
            <a:prstGeom prst="rect">
              <a:avLst/>
            </a:prstGeom>
            <a:solidFill>
              <a:schemeClr val="bg1">
                <a:lumMod val="85000"/>
              </a:schemeClr>
            </a:solidFill>
            <a:ln>
              <a:solidFill>
                <a:schemeClr val="bg2"/>
              </a:solidFill>
            </a:ln>
          </p:spPr>
          <p:style>
            <a:lnRef idx="1">
              <a:schemeClr val="accent6"/>
            </a:lnRef>
            <a:fillRef idx="2">
              <a:schemeClr val="accent6"/>
            </a:fillRef>
            <a:effectRef idx="1">
              <a:schemeClr val="accent6"/>
            </a:effectRef>
            <a:fontRef idx="minor">
              <a:schemeClr val="dk1"/>
            </a:fontRef>
          </p:style>
          <p:txBody>
            <a:bodyPr lIns="96735" tIns="48366" rIns="96735" bIns="48366" rtlCol="0" anchor="ctr"/>
            <a:lstStyle/>
            <a:p>
              <a:pPr algn="ctr" defTabSz="1128238"/>
              <a:endParaRPr lang="zh-CN" altLang="en-US" sz="1200" dirty="0">
                <a:solidFill>
                  <a:prstClr val="black"/>
                </a:solidFill>
              </a:endParaRPr>
            </a:p>
          </p:txBody>
        </p:sp>
        <p:sp>
          <p:nvSpPr>
            <p:cNvPr id="441" name="TextBox 440"/>
            <p:cNvSpPr txBox="1"/>
            <p:nvPr/>
          </p:nvSpPr>
          <p:spPr>
            <a:xfrm>
              <a:off x="4967777" y="1723374"/>
              <a:ext cx="2694246" cy="375359"/>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民生大数据商城</a:t>
              </a:r>
            </a:p>
          </p:txBody>
        </p:sp>
      </p:grpSp>
      <p:grpSp>
        <p:nvGrpSpPr>
          <p:cNvPr id="10" name="组合 9"/>
          <p:cNvGrpSpPr/>
          <p:nvPr/>
        </p:nvGrpSpPr>
        <p:grpSpPr>
          <a:xfrm>
            <a:off x="1952484" y="3118370"/>
            <a:ext cx="7261843" cy="426855"/>
            <a:chOff x="802178" y="2231975"/>
            <a:chExt cx="10424546" cy="432048"/>
          </a:xfrm>
        </p:grpSpPr>
        <p:sp>
          <p:nvSpPr>
            <p:cNvPr id="624" name="矩形 623"/>
            <p:cNvSpPr/>
            <p:nvPr/>
          </p:nvSpPr>
          <p:spPr>
            <a:xfrm>
              <a:off x="802178" y="2231975"/>
              <a:ext cx="10424546" cy="432048"/>
            </a:xfrm>
            <a:prstGeom prst="rect">
              <a:avLst/>
            </a:prstGeom>
            <a:solidFill>
              <a:schemeClr val="bg1">
                <a:lumMod val="95000"/>
              </a:schemeClr>
            </a:solidFill>
          </p:spPr>
          <p:style>
            <a:lnRef idx="1">
              <a:schemeClr val="accent5"/>
            </a:lnRef>
            <a:fillRef idx="2">
              <a:schemeClr val="accent5"/>
            </a:fillRef>
            <a:effectRef idx="1">
              <a:schemeClr val="accent5"/>
            </a:effectRef>
            <a:fontRef idx="minor">
              <a:schemeClr val="dk1"/>
            </a:fontRef>
          </p:style>
          <p:txBody>
            <a:bodyPr lIns="96735" tIns="48366" rIns="96735" bIns="48366" rtlCol="0" anchor="ctr"/>
            <a:lstStyle/>
            <a:p>
              <a:pPr algn="ctr" defTabSz="1128238"/>
              <a:endParaRPr lang="en-US" altLang="zh-CN" sz="2000" dirty="0">
                <a:solidFill>
                  <a:prstClr val="black"/>
                </a:solidFill>
              </a:endParaRPr>
            </a:p>
          </p:txBody>
        </p:sp>
        <p:sp>
          <p:nvSpPr>
            <p:cNvPr id="632" name="TextBox 631"/>
            <p:cNvSpPr txBox="1"/>
            <p:nvPr/>
          </p:nvSpPr>
          <p:spPr>
            <a:xfrm>
              <a:off x="4886710" y="2265576"/>
              <a:ext cx="1998816" cy="311521"/>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运营平台</a:t>
              </a:r>
            </a:p>
          </p:txBody>
        </p:sp>
      </p:grpSp>
      <p:grpSp>
        <p:nvGrpSpPr>
          <p:cNvPr id="110" name="组合 109"/>
          <p:cNvGrpSpPr/>
          <p:nvPr/>
        </p:nvGrpSpPr>
        <p:grpSpPr>
          <a:xfrm>
            <a:off x="9266997" y="2695483"/>
            <a:ext cx="526172" cy="2760844"/>
            <a:chOff x="9213701" y="2838842"/>
            <a:chExt cx="1107196" cy="2705501"/>
          </a:xfrm>
        </p:grpSpPr>
        <p:sp>
          <p:nvSpPr>
            <p:cNvPr id="111" name="圆角矩形 110"/>
            <p:cNvSpPr/>
            <p:nvPr/>
          </p:nvSpPr>
          <p:spPr>
            <a:xfrm>
              <a:off x="9213701" y="2838842"/>
              <a:ext cx="1107196" cy="2705501"/>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200" dirty="0">
                <a:solidFill>
                  <a:prstClr val="black"/>
                </a:solidFill>
                <a:latin typeface="微软雅黑" pitchFamily="34" charset="-122"/>
                <a:ea typeface="微软雅黑" pitchFamily="34" charset="-122"/>
              </a:endParaRPr>
            </a:p>
            <a:p>
              <a:pPr algn="ctr" defTabSz="1128238"/>
              <a:endParaRPr kumimoji="1" lang="zh-CN" altLang="en-US" sz="1200" dirty="0">
                <a:solidFill>
                  <a:prstClr val="black"/>
                </a:solidFill>
                <a:latin typeface="微软雅黑" pitchFamily="34" charset="-122"/>
                <a:ea typeface="微软雅黑" pitchFamily="34" charset="-122"/>
              </a:endParaRPr>
            </a:p>
          </p:txBody>
        </p:sp>
        <p:sp>
          <p:nvSpPr>
            <p:cNvPr id="112" name="TextBox 111"/>
            <p:cNvSpPr txBox="1"/>
            <p:nvPr/>
          </p:nvSpPr>
          <p:spPr>
            <a:xfrm>
              <a:off x="9288825" y="3744143"/>
              <a:ext cx="937501" cy="930001"/>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用户管理</a:t>
              </a:r>
            </a:p>
          </p:txBody>
        </p:sp>
      </p:grpSp>
      <p:grpSp>
        <p:nvGrpSpPr>
          <p:cNvPr id="114" name="组合 113"/>
          <p:cNvGrpSpPr/>
          <p:nvPr/>
        </p:nvGrpSpPr>
        <p:grpSpPr>
          <a:xfrm>
            <a:off x="1387551" y="2704816"/>
            <a:ext cx="526172" cy="2751511"/>
            <a:chOff x="9213701" y="2838842"/>
            <a:chExt cx="1107196" cy="2705501"/>
          </a:xfrm>
        </p:grpSpPr>
        <p:sp>
          <p:nvSpPr>
            <p:cNvPr id="115" name="圆角矩形 114"/>
            <p:cNvSpPr/>
            <p:nvPr/>
          </p:nvSpPr>
          <p:spPr>
            <a:xfrm>
              <a:off x="9213701" y="2838842"/>
              <a:ext cx="1107196" cy="2705501"/>
            </a:xfrm>
            <a:prstGeom prst="roundRect">
              <a:avLst/>
            </a:prstGeom>
            <a:solidFill>
              <a:schemeClr val="bg1"/>
            </a:solidFill>
            <a:ln>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defTabSz="1128238"/>
              <a:endParaRPr kumimoji="1" lang="en-US" altLang="zh-CN" sz="1200" dirty="0">
                <a:solidFill>
                  <a:prstClr val="black"/>
                </a:solidFill>
                <a:latin typeface="微软雅黑" pitchFamily="34" charset="-122"/>
                <a:ea typeface="微软雅黑" pitchFamily="34" charset="-122"/>
              </a:endParaRPr>
            </a:p>
            <a:p>
              <a:pPr algn="ctr" defTabSz="1128238"/>
              <a:endParaRPr kumimoji="1" lang="zh-CN" altLang="en-US" sz="1200" dirty="0">
                <a:solidFill>
                  <a:prstClr val="black"/>
                </a:solidFill>
                <a:latin typeface="微软雅黑" pitchFamily="34" charset="-122"/>
                <a:ea typeface="微软雅黑" pitchFamily="34" charset="-122"/>
              </a:endParaRPr>
            </a:p>
          </p:txBody>
        </p:sp>
        <p:sp>
          <p:nvSpPr>
            <p:cNvPr id="116" name="TextBox 115"/>
            <p:cNvSpPr txBox="1"/>
            <p:nvPr/>
          </p:nvSpPr>
          <p:spPr>
            <a:xfrm>
              <a:off x="9288825" y="3744143"/>
              <a:ext cx="937501" cy="933155"/>
            </a:xfrm>
            <a:prstGeom prst="rect">
              <a:avLst/>
            </a:prstGeom>
            <a:noFill/>
          </p:spPr>
          <p:txBody>
            <a:bodyPr wrap="square" rtlCol="0">
              <a:spAutoFit/>
            </a:bodyPr>
            <a:lstStyle/>
            <a:p>
              <a:pPr algn="ctr" defTabSz="1128238"/>
              <a:r>
                <a:rPr lang="zh-CN" altLang="en-US" sz="1400" b="1" dirty="0">
                  <a:solidFill>
                    <a:prstClr val="black"/>
                  </a:solidFill>
                  <a:latin typeface="微软雅黑" pitchFamily="34" charset="-122"/>
                  <a:ea typeface="微软雅黑" pitchFamily="34" charset="-122"/>
                </a:rPr>
                <a:t>标准管理</a:t>
              </a:r>
            </a:p>
          </p:txBody>
        </p:sp>
      </p:grpSp>
      <p:sp>
        <p:nvSpPr>
          <p:cNvPr id="126" name="TextBox 125"/>
          <p:cNvSpPr txBox="1"/>
          <p:nvPr/>
        </p:nvSpPr>
        <p:spPr>
          <a:xfrm>
            <a:off x="229813" y="5647094"/>
            <a:ext cx="972276" cy="548099"/>
          </a:xfrm>
          <a:prstGeom prst="rect">
            <a:avLst/>
          </a:prstGeom>
          <a:noFill/>
        </p:spPr>
        <p:txBody>
          <a:bodyPr wrap="square" rtlCol="0">
            <a:spAutoFit/>
          </a:bodyPr>
          <a:lstStyle/>
          <a:p>
            <a:pPr defTabSz="1193776"/>
            <a:r>
              <a:rPr lang="zh-CN" altLang="en-US" sz="1481" b="1" dirty="0">
                <a:solidFill>
                  <a:prstClr val="black"/>
                </a:solidFill>
                <a:latin typeface="微软雅黑" pitchFamily="34" charset="-122"/>
                <a:ea typeface="微软雅黑" pitchFamily="34" charset="-122"/>
              </a:rPr>
              <a:t>政府</a:t>
            </a:r>
            <a:endParaRPr lang="en-US" altLang="zh-CN" sz="1481" b="1" dirty="0">
              <a:solidFill>
                <a:prstClr val="black"/>
              </a:solidFill>
              <a:latin typeface="微软雅黑" pitchFamily="34" charset="-122"/>
              <a:ea typeface="微软雅黑" pitchFamily="34" charset="-122"/>
            </a:endParaRPr>
          </a:p>
          <a:p>
            <a:pPr defTabSz="1193776"/>
            <a:r>
              <a:rPr lang="zh-CN" altLang="en-US" sz="1481" b="1" dirty="0">
                <a:solidFill>
                  <a:prstClr val="black"/>
                </a:solidFill>
                <a:latin typeface="微软雅黑" pitchFamily="34" charset="-122"/>
                <a:ea typeface="微软雅黑" pitchFamily="34" charset="-122"/>
              </a:rPr>
              <a:t>数据源</a:t>
            </a:r>
          </a:p>
        </p:txBody>
      </p:sp>
      <p:sp>
        <p:nvSpPr>
          <p:cNvPr id="127" name="TextBox 126"/>
          <p:cNvSpPr txBox="1"/>
          <p:nvPr/>
        </p:nvSpPr>
        <p:spPr>
          <a:xfrm>
            <a:off x="5096719" y="5631291"/>
            <a:ext cx="972276" cy="548099"/>
          </a:xfrm>
          <a:prstGeom prst="rect">
            <a:avLst/>
          </a:prstGeom>
          <a:noFill/>
        </p:spPr>
        <p:txBody>
          <a:bodyPr wrap="square" rtlCol="0">
            <a:spAutoFit/>
          </a:bodyPr>
          <a:lstStyle/>
          <a:p>
            <a:pPr defTabSz="1193776"/>
            <a:r>
              <a:rPr lang="zh-CN" altLang="en-US" sz="1481" b="1" dirty="0">
                <a:solidFill>
                  <a:prstClr val="black"/>
                </a:solidFill>
                <a:latin typeface="微软雅黑" pitchFamily="34" charset="-122"/>
                <a:ea typeface="微软雅黑" pitchFamily="34" charset="-122"/>
              </a:rPr>
              <a:t>外部</a:t>
            </a:r>
            <a:endParaRPr lang="en-US" altLang="zh-CN" sz="1481" b="1" dirty="0">
              <a:solidFill>
                <a:prstClr val="black"/>
              </a:solidFill>
              <a:latin typeface="微软雅黑" pitchFamily="34" charset="-122"/>
              <a:ea typeface="微软雅黑" pitchFamily="34" charset="-122"/>
            </a:endParaRPr>
          </a:p>
          <a:p>
            <a:pPr defTabSz="1193776"/>
            <a:r>
              <a:rPr lang="zh-CN" altLang="en-US" sz="1481" b="1" dirty="0">
                <a:solidFill>
                  <a:prstClr val="black"/>
                </a:solidFill>
                <a:latin typeface="微软雅黑" pitchFamily="34" charset="-122"/>
                <a:ea typeface="微软雅黑" pitchFamily="34" charset="-122"/>
              </a:rPr>
              <a:t>数据源</a:t>
            </a:r>
          </a:p>
        </p:txBody>
      </p:sp>
      <p:sp>
        <p:nvSpPr>
          <p:cNvPr id="128" name="矩形 127"/>
          <p:cNvSpPr/>
          <p:nvPr/>
        </p:nvSpPr>
        <p:spPr>
          <a:xfrm>
            <a:off x="229815" y="5666314"/>
            <a:ext cx="4696197" cy="483520"/>
          </a:xfrm>
          <a:prstGeom prst="rect">
            <a:avLst/>
          </a:prstGeom>
          <a:noFill/>
          <a:effectLst/>
        </p:spPr>
        <p:style>
          <a:lnRef idx="1">
            <a:schemeClr val="accent5"/>
          </a:lnRef>
          <a:fillRef idx="2">
            <a:schemeClr val="accent5"/>
          </a:fillRef>
          <a:effectRef idx="1">
            <a:schemeClr val="accent5"/>
          </a:effectRef>
          <a:fontRef idx="minor">
            <a:schemeClr val="dk1"/>
          </a:fontRef>
        </p:style>
        <p:txBody>
          <a:bodyPr lIns="96735" tIns="48366" rIns="96735" bIns="48366" rtlCol="0" anchor="ctr"/>
          <a:lstStyle/>
          <a:p>
            <a:pPr algn="ctr" defTabSz="1193776"/>
            <a:endParaRPr lang="en-US" altLang="zh-CN" sz="2116" dirty="0">
              <a:solidFill>
                <a:prstClr val="black"/>
              </a:solidFill>
            </a:endParaRPr>
          </a:p>
        </p:txBody>
      </p:sp>
      <p:sp>
        <p:nvSpPr>
          <p:cNvPr id="129" name="圆角矩形 128"/>
          <p:cNvSpPr/>
          <p:nvPr/>
        </p:nvSpPr>
        <p:spPr>
          <a:xfrm>
            <a:off x="948149" y="5703045"/>
            <a:ext cx="120362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zh-CN" altLang="en-US" sz="1058" b="1" dirty="0">
                <a:solidFill>
                  <a:prstClr val="black"/>
                </a:solidFill>
                <a:latin typeface="微软雅黑" pitchFamily="34" charset="-122"/>
                <a:ea typeface="微软雅黑" pitchFamily="34" charset="-122"/>
              </a:rPr>
              <a:t>业务系统数据库</a:t>
            </a:r>
            <a:endParaRPr kumimoji="1" lang="en-US" altLang="zh-CN" sz="1058" b="1" dirty="0">
              <a:solidFill>
                <a:prstClr val="black"/>
              </a:solidFill>
              <a:latin typeface="微软雅黑" pitchFamily="34" charset="-122"/>
              <a:ea typeface="微软雅黑" pitchFamily="34" charset="-122"/>
            </a:endParaRPr>
          </a:p>
        </p:txBody>
      </p:sp>
      <p:sp>
        <p:nvSpPr>
          <p:cNvPr id="130" name="圆角矩形 129"/>
          <p:cNvSpPr/>
          <p:nvPr/>
        </p:nvSpPr>
        <p:spPr>
          <a:xfrm>
            <a:off x="2318180" y="5703045"/>
            <a:ext cx="120362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en-US" altLang="zh-CN" sz="1058" b="1" dirty="0">
                <a:solidFill>
                  <a:prstClr val="black"/>
                </a:solidFill>
                <a:latin typeface="微软雅黑" pitchFamily="34" charset="-122"/>
                <a:ea typeface="微软雅黑" pitchFamily="34" charset="-122"/>
              </a:rPr>
              <a:t>GIS</a:t>
            </a:r>
            <a:r>
              <a:rPr kumimoji="1" lang="zh-CN" altLang="en-US" sz="1058" b="1" dirty="0">
                <a:solidFill>
                  <a:prstClr val="black"/>
                </a:solidFill>
                <a:latin typeface="微软雅黑" pitchFamily="34" charset="-122"/>
                <a:ea typeface="微软雅黑" pitchFamily="34" charset="-122"/>
              </a:rPr>
              <a:t>数据库</a:t>
            </a:r>
          </a:p>
        </p:txBody>
      </p:sp>
      <p:sp>
        <p:nvSpPr>
          <p:cNvPr id="131" name="圆角矩形 130"/>
          <p:cNvSpPr/>
          <p:nvPr/>
        </p:nvSpPr>
        <p:spPr>
          <a:xfrm>
            <a:off x="3664938" y="5703045"/>
            <a:ext cx="120362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zh-CN" altLang="en-US" sz="1058" b="1" dirty="0">
                <a:solidFill>
                  <a:prstClr val="black"/>
                </a:solidFill>
                <a:latin typeface="微软雅黑" pitchFamily="34" charset="-122"/>
                <a:ea typeface="微软雅黑" pitchFamily="34" charset="-122"/>
              </a:rPr>
              <a:t>文本数据库</a:t>
            </a:r>
          </a:p>
        </p:txBody>
      </p:sp>
      <p:sp>
        <p:nvSpPr>
          <p:cNvPr id="132" name="圆角矩形 131"/>
          <p:cNvSpPr/>
          <p:nvPr/>
        </p:nvSpPr>
        <p:spPr>
          <a:xfrm>
            <a:off x="5964895" y="5708855"/>
            <a:ext cx="150186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zh-CN" altLang="en-US" sz="1058" b="1" dirty="0">
                <a:solidFill>
                  <a:prstClr val="black"/>
                </a:solidFill>
                <a:latin typeface="微软雅黑" pitchFamily="34" charset="-122"/>
                <a:ea typeface="微软雅黑" pitchFamily="34" charset="-122"/>
              </a:rPr>
              <a:t>物联网传感器数据</a:t>
            </a:r>
          </a:p>
        </p:txBody>
      </p:sp>
      <p:sp>
        <p:nvSpPr>
          <p:cNvPr id="133" name="圆角矩形 132"/>
          <p:cNvSpPr/>
          <p:nvPr/>
        </p:nvSpPr>
        <p:spPr>
          <a:xfrm>
            <a:off x="7938961" y="5708855"/>
            <a:ext cx="120362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zh-CN" altLang="en-US" sz="1058" b="1" dirty="0">
                <a:solidFill>
                  <a:prstClr val="black"/>
                </a:solidFill>
                <a:latin typeface="微软雅黑" pitchFamily="34" charset="-122"/>
                <a:ea typeface="微软雅黑" pitchFamily="34" charset="-122"/>
              </a:rPr>
              <a:t>外部</a:t>
            </a:r>
            <a:r>
              <a:rPr kumimoji="1" lang="en-US" altLang="zh-CN" sz="1058" b="1" dirty="0">
                <a:solidFill>
                  <a:prstClr val="black"/>
                </a:solidFill>
                <a:latin typeface="微软雅黑" pitchFamily="34" charset="-122"/>
                <a:ea typeface="微软雅黑" pitchFamily="34" charset="-122"/>
              </a:rPr>
              <a:t>API</a:t>
            </a:r>
            <a:r>
              <a:rPr kumimoji="1" lang="zh-CN" altLang="en-US" sz="1058" b="1" dirty="0">
                <a:solidFill>
                  <a:prstClr val="black"/>
                </a:solidFill>
                <a:latin typeface="微软雅黑" pitchFamily="34" charset="-122"/>
                <a:ea typeface="微软雅黑" pitchFamily="34" charset="-122"/>
              </a:rPr>
              <a:t>数据</a:t>
            </a:r>
          </a:p>
        </p:txBody>
      </p:sp>
      <p:sp>
        <p:nvSpPr>
          <p:cNvPr id="134" name="矩形 133"/>
          <p:cNvSpPr/>
          <p:nvPr/>
        </p:nvSpPr>
        <p:spPr>
          <a:xfrm>
            <a:off x="5029348" y="5666313"/>
            <a:ext cx="6078359" cy="483520"/>
          </a:xfrm>
          <a:prstGeom prst="rect">
            <a:avLst/>
          </a:prstGeom>
          <a:noFill/>
          <a:effectLst/>
        </p:spPr>
        <p:style>
          <a:lnRef idx="1">
            <a:schemeClr val="accent5"/>
          </a:lnRef>
          <a:fillRef idx="2">
            <a:schemeClr val="accent5"/>
          </a:fillRef>
          <a:effectRef idx="1">
            <a:schemeClr val="accent5"/>
          </a:effectRef>
          <a:fontRef idx="minor">
            <a:schemeClr val="dk1"/>
          </a:fontRef>
        </p:style>
        <p:txBody>
          <a:bodyPr lIns="96735" tIns="48366" rIns="96735" bIns="48366" rtlCol="0" anchor="ctr"/>
          <a:lstStyle/>
          <a:p>
            <a:pPr algn="ctr" defTabSz="1193776"/>
            <a:endParaRPr lang="en-US" altLang="zh-CN" sz="2116" dirty="0">
              <a:solidFill>
                <a:prstClr val="black"/>
              </a:solidFill>
            </a:endParaRPr>
          </a:p>
        </p:txBody>
      </p:sp>
      <p:sp>
        <p:nvSpPr>
          <p:cNvPr id="135" name="圆角矩形 134"/>
          <p:cNvSpPr/>
          <p:nvPr/>
        </p:nvSpPr>
        <p:spPr>
          <a:xfrm>
            <a:off x="9675528" y="5708855"/>
            <a:ext cx="1203628" cy="376937"/>
          </a:xfrm>
          <a:prstGeom prst="roundRect">
            <a:avLst/>
          </a:prstGeom>
          <a:solidFill>
            <a:schemeClr val="bg1"/>
          </a:solidFill>
          <a:ln/>
        </p:spPr>
        <p:style>
          <a:lnRef idx="1">
            <a:schemeClr val="accent6"/>
          </a:lnRef>
          <a:fillRef idx="3">
            <a:schemeClr val="accent6"/>
          </a:fillRef>
          <a:effectRef idx="2">
            <a:schemeClr val="accent6"/>
          </a:effectRef>
          <a:fontRef idx="minor">
            <a:schemeClr val="lt1"/>
          </a:fontRef>
        </p:style>
        <p:txBody>
          <a:bodyPr rtlCol="0" anchor="ctr"/>
          <a:lstStyle/>
          <a:p>
            <a:pPr algn="ctr" defTabSz="1193776"/>
            <a:r>
              <a:rPr kumimoji="1" lang="zh-CN" altLang="en-US" sz="1058" b="1" dirty="0">
                <a:solidFill>
                  <a:prstClr val="black"/>
                </a:solidFill>
                <a:latin typeface="微软雅黑" pitchFamily="34" charset="-122"/>
                <a:ea typeface="微软雅黑" pitchFamily="34" charset="-122"/>
              </a:rPr>
              <a:t>互联网舆情数据</a:t>
            </a:r>
          </a:p>
        </p:txBody>
      </p:sp>
      <p:sp>
        <p:nvSpPr>
          <p:cNvPr id="107" name="矩形 106"/>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109" name="标题 1"/>
          <p:cNvSpPr txBox="1"/>
          <p:nvPr/>
        </p:nvSpPr>
        <p:spPr bwMode="auto">
          <a:xfrm>
            <a:off x="829877" y="70060"/>
            <a:ext cx="8211249"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endParaRPr lang="en-US"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民生大数据运营</a:t>
            </a:r>
          </a:p>
          <a:p>
            <a:pPr defTabSz="914400" eaLnBrk="0" fontAlgn="base" hangingPunct="0">
              <a:spcBef>
                <a:spcPct val="0"/>
              </a:spcBef>
              <a:spcAft>
                <a:spcPct val="0"/>
              </a:spcAft>
            </a:pP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64996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ChangeArrowheads="1"/>
          </p:cNvSpPr>
          <p:nvPr/>
        </p:nvSpPr>
        <p:spPr bwMode="auto">
          <a:xfrm>
            <a:off x="534017" y="994146"/>
            <a:ext cx="2039247" cy="848684"/>
          </a:xfrm>
          <a:prstGeom prst="rect">
            <a:avLst/>
          </a:prstGeom>
          <a:solidFill>
            <a:schemeClr val="accent2"/>
          </a:solidFill>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r>
              <a:rPr lang="zh-CN" altLang="en-US" sz="1600" b="1" dirty="0">
                <a:latin typeface="微软雅黑" panose="020B0503020204020204" pitchFamily="34" charset="-122"/>
                <a:ea typeface="微软雅黑" panose="020B0503020204020204" pitchFamily="34" charset="-122"/>
              </a:rPr>
              <a:t>规划大数据顶层设计</a:t>
            </a:r>
          </a:p>
        </p:txBody>
      </p:sp>
      <p:sp>
        <p:nvSpPr>
          <p:cNvPr id="8" name="矩形 34"/>
          <p:cNvSpPr>
            <a:spLocks noChangeArrowheads="1"/>
          </p:cNvSpPr>
          <p:nvPr/>
        </p:nvSpPr>
        <p:spPr bwMode="auto">
          <a:xfrm>
            <a:off x="533315" y="2174317"/>
            <a:ext cx="2039949" cy="3427712"/>
          </a:xfrm>
          <a:prstGeom prst="rect">
            <a:avLst/>
          </a:prstGeom>
          <a:noFill/>
          <a:ln w="28575">
            <a:solidFill>
              <a:schemeClr val="accent2"/>
            </a:solidFill>
          </a:ln>
          <a:extLst/>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nSpc>
                <a:spcPct val="150000"/>
              </a:lnSpc>
            </a:pPr>
            <a:endParaRPr lang="en-US" altLang="zh-CN" sz="1700" dirty="0">
              <a:solidFill>
                <a:srgbClr val="000000"/>
              </a:solidFill>
              <a:latin typeface="微软雅黑" pitchFamily="34" charset="-122"/>
              <a:ea typeface="微软雅黑" pitchFamily="34" charset="-122"/>
              <a:cs typeface="Arial" pitchFamily="34" charset="0"/>
            </a:endParaRPr>
          </a:p>
          <a:p>
            <a:pPr algn="ctr"/>
            <a:endParaRPr lang="en-US" altLang="zh-CN" b="1" dirty="0">
              <a:solidFill>
                <a:schemeClr val="lt1"/>
              </a:solidFill>
              <a:latin typeface="微软雅黑" panose="020B0503020204020204" pitchFamily="34" charset="-122"/>
              <a:ea typeface="微软雅黑" panose="020B0503020204020204" pitchFamily="34" charset="-122"/>
            </a:endParaRPr>
          </a:p>
        </p:txBody>
      </p:sp>
      <p:sp>
        <p:nvSpPr>
          <p:cNvPr id="9" name="等腰三角形 8"/>
          <p:cNvSpPr/>
          <p:nvPr/>
        </p:nvSpPr>
        <p:spPr>
          <a:xfrm flipV="1">
            <a:off x="611150" y="1865391"/>
            <a:ext cx="1806447" cy="236035"/>
          </a:xfrm>
          <a:prstGeom prs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10" name="Rectangle 4"/>
          <p:cNvSpPr>
            <a:spLocks noChangeArrowheads="1"/>
          </p:cNvSpPr>
          <p:nvPr/>
        </p:nvSpPr>
        <p:spPr bwMode="auto">
          <a:xfrm>
            <a:off x="2613481" y="994145"/>
            <a:ext cx="2039246" cy="848684"/>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r>
              <a:rPr lang="zh-CN" altLang="en-US" sz="1600" b="1" dirty="0">
                <a:latin typeface="微软雅黑" panose="020B0503020204020204" pitchFamily="34" charset="-122"/>
                <a:ea typeface="微软雅黑" panose="020B0503020204020204" pitchFamily="34" charset="-122"/>
              </a:rPr>
              <a:t>成立大数据公司</a:t>
            </a:r>
          </a:p>
        </p:txBody>
      </p:sp>
      <p:sp>
        <p:nvSpPr>
          <p:cNvPr id="11" name="Rectangle 10"/>
          <p:cNvSpPr>
            <a:spLocks noChangeArrowheads="1"/>
          </p:cNvSpPr>
          <p:nvPr/>
        </p:nvSpPr>
        <p:spPr bwMode="auto">
          <a:xfrm>
            <a:off x="2625354" y="2174318"/>
            <a:ext cx="2039248" cy="342771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12" name="矩形 34"/>
          <p:cNvSpPr>
            <a:spLocks noChangeArrowheads="1"/>
          </p:cNvSpPr>
          <p:nvPr/>
        </p:nvSpPr>
        <p:spPr bwMode="auto">
          <a:xfrm>
            <a:off x="583853" y="2237522"/>
            <a:ext cx="1962115"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sym typeface="Arial" panose="020B0604020202020204" pitchFamily="34" charset="0"/>
              </a:rPr>
              <a:t>结合国家政策，全面梳理民生大数据发展现状，明确自身定位，确定民生大数据应用目标，研究制定重点任务和保障措施</a:t>
            </a:r>
            <a:r>
              <a:rPr lang="zh-CN" altLang="en-US" sz="1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2000" kern="0" dirty="0">
              <a:solidFill>
                <a:sysClr val="windowText" lastClr="000000"/>
              </a:solidFill>
              <a:latin typeface="微软雅黑" pitchFamily="34" charset="-122"/>
              <a:ea typeface="微软雅黑" pitchFamily="34" charset="-122"/>
            </a:endParaRPr>
          </a:p>
        </p:txBody>
      </p:sp>
      <p:sp>
        <p:nvSpPr>
          <p:cNvPr id="13" name="等腰三角形 12"/>
          <p:cNvSpPr/>
          <p:nvPr/>
        </p:nvSpPr>
        <p:spPr>
          <a:xfrm flipV="1">
            <a:off x="2690612" y="1865390"/>
            <a:ext cx="1806447" cy="236035"/>
          </a:xfrm>
          <a:prstGeom prs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14" name="Rectangle 4"/>
          <p:cNvSpPr>
            <a:spLocks noChangeArrowheads="1"/>
          </p:cNvSpPr>
          <p:nvPr/>
        </p:nvSpPr>
        <p:spPr bwMode="auto">
          <a:xfrm>
            <a:off x="4716993" y="994146"/>
            <a:ext cx="2137237" cy="848684"/>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r>
              <a:rPr lang="zh-CN" altLang="en-US" sz="1600" b="1" dirty="0">
                <a:solidFill>
                  <a:schemeClr val="lt1"/>
                </a:solidFill>
                <a:latin typeface="微软雅黑" panose="020B0503020204020204" pitchFamily="34" charset="-122"/>
                <a:ea typeface="微软雅黑" panose="020B0503020204020204" pitchFamily="34" charset="-122"/>
              </a:rPr>
              <a:t>统一管理</a:t>
            </a:r>
            <a:r>
              <a:rPr lang="zh-CN" altLang="en-US" sz="1600" b="1" dirty="0">
                <a:latin typeface="微软雅黑" panose="020B0503020204020204" pitchFamily="34" charset="-122"/>
                <a:ea typeface="微软雅黑" panose="020B0503020204020204" pitchFamily="34" charset="-122"/>
              </a:rPr>
              <a:t>民生</a:t>
            </a:r>
            <a:r>
              <a:rPr lang="zh-CN" altLang="en-US" sz="1600" b="1" dirty="0">
                <a:solidFill>
                  <a:schemeClr val="lt1"/>
                </a:solidFill>
                <a:latin typeface="微软雅黑" panose="020B0503020204020204" pitchFamily="34" charset="-122"/>
                <a:ea typeface="微软雅黑" panose="020B0503020204020204" pitchFamily="34" charset="-122"/>
              </a:rPr>
              <a:t>大数据</a:t>
            </a:r>
          </a:p>
        </p:txBody>
      </p:sp>
      <p:sp>
        <p:nvSpPr>
          <p:cNvPr id="15" name="Rectangle 10"/>
          <p:cNvSpPr>
            <a:spLocks noChangeArrowheads="1"/>
          </p:cNvSpPr>
          <p:nvPr/>
        </p:nvSpPr>
        <p:spPr bwMode="auto">
          <a:xfrm>
            <a:off x="4728868" y="2174319"/>
            <a:ext cx="2137237" cy="342771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16" name="矩形 34"/>
          <p:cNvSpPr>
            <a:spLocks noChangeArrowheads="1"/>
          </p:cNvSpPr>
          <p:nvPr/>
        </p:nvSpPr>
        <p:spPr bwMode="auto">
          <a:xfrm>
            <a:off x="4794124" y="2174319"/>
            <a:ext cx="196211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353730">
              <a:lnSpc>
                <a:spcPct val="150000"/>
              </a:lnSpc>
              <a:buFontTx/>
              <a:buChar char="•"/>
              <a:defRPr/>
            </a:pPr>
            <a:r>
              <a:rPr lang="zh-CN" altLang="en-US" sz="1600" dirty="0">
                <a:solidFill>
                  <a:srgbClr val="000000"/>
                </a:solidFill>
                <a:latin typeface="微软雅黑" pitchFamily="34" charset="-122"/>
                <a:ea typeface="微软雅黑" pitchFamily="34" charset="-122"/>
                <a:cs typeface="Arial" pitchFamily="34" charset="0"/>
              </a:rPr>
              <a:t>兼任总集成商职责，统一整合技术和资金、资源</a:t>
            </a:r>
            <a:endParaRPr lang="en-US" altLang="zh-CN" sz="1600" dirty="0">
              <a:solidFill>
                <a:srgbClr val="000000"/>
              </a:solidFill>
              <a:latin typeface="微软雅黑" pitchFamily="34" charset="-122"/>
              <a:ea typeface="微软雅黑" pitchFamily="34" charset="-122"/>
              <a:cs typeface="Arial" pitchFamily="34" charset="0"/>
            </a:endParaRPr>
          </a:p>
          <a:p>
            <a:pPr indent="-353730">
              <a:lnSpc>
                <a:spcPct val="150000"/>
              </a:lnSpc>
              <a:buFontTx/>
              <a:buChar char="•"/>
              <a:defRPr/>
            </a:pPr>
            <a:r>
              <a:rPr lang="zh-CN" altLang="en-US" sz="1600" dirty="0">
                <a:solidFill>
                  <a:srgbClr val="000000"/>
                </a:solidFill>
                <a:latin typeface="微软雅黑" pitchFamily="34" charset="-122"/>
                <a:ea typeface="微软雅黑" pitchFamily="34" charset="-122"/>
                <a:cs typeface="Arial" pitchFamily="34" charset="0"/>
              </a:rPr>
              <a:t>建设民生大数据平台，整合民生大数据资源</a:t>
            </a:r>
            <a:endParaRPr lang="en-US" altLang="zh-CN" sz="1600" dirty="0">
              <a:solidFill>
                <a:srgbClr val="000000"/>
              </a:solidFill>
              <a:latin typeface="微软雅黑" pitchFamily="34" charset="-122"/>
              <a:ea typeface="微软雅黑" pitchFamily="34" charset="-122"/>
              <a:cs typeface="Arial" pitchFamily="34" charset="0"/>
            </a:endParaRPr>
          </a:p>
        </p:txBody>
      </p:sp>
      <p:sp>
        <p:nvSpPr>
          <p:cNvPr id="17" name="等腰三角形 16"/>
          <p:cNvSpPr/>
          <p:nvPr/>
        </p:nvSpPr>
        <p:spPr>
          <a:xfrm flipV="1">
            <a:off x="4794124" y="1865391"/>
            <a:ext cx="1806447" cy="236035"/>
          </a:xfrm>
          <a:prstGeom prs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18" name="Rectangle 4"/>
          <p:cNvSpPr>
            <a:spLocks noChangeArrowheads="1"/>
          </p:cNvSpPr>
          <p:nvPr/>
        </p:nvSpPr>
        <p:spPr bwMode="auto">
          <a:xfrm>
            <a:off x="9132125" y="994146"/>
            <a:ext cx="1995884" cy="848684"/>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r>
              <a:rPr lang="zh-CN" altLang="en-US" sz="1600" b="1" dirty="0">
                <a:solidFill>
                  <a:schemeClr val="lt1"/>
                </a:solidFill>
                <a:latin typeface="微软雅黑" panose="020B0503020204020204" pitchFamily="34" charset="-122"/>
                <a:ea typeface="微软雅黑" panose="020B0503020204020204" pitchFamily="34" charset="-122"/>
              </a:rPr>
              <a:t>整合大数据产业链</a:t>
            </a:r>
          </a:p>
        </p:txBody>
      </p:sp>
      <p:sp>
        <p:nvSpPr>
          <p:cNvPr id="19" name="Rectangle 10"/>
          <p:cNvSpPr>
            <a:spLocks noChangeArrowheads="1"/>
          </p:cNvSpPr>
          <p:nvPr/>
        </p:nvSpPr>
        <p:spPr bwMode="auto">
          <a:xfrm>
            <a:off x="9132125" y="2174317"/>
            <a:ext cx="2073017" cy="342771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20" name="等腰三角形 19"/>
          <p:cNvSpPr/>
          <p:nvPr/>
        </p:nvSpPr>
        <p:spPr>
          <a:xfrm flipV="1">
            <a:off x="9270570" y="1874131"/>
            <a:ext cx="1806447" cy="236035"/>
          </a:xfrm>
          <a:prstGeom prs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21" name="Rectangle 4"/>
          <p:cNvSpPr>
            <a:spLocks noChangeArrowheads="1"/>
          </p:cNvSpPr>
          <p:nvPr/>
        </p:nvSpPr>
        <p:spPr bwMode="auto">
          <a:xfrm>
            <a:off x="6931361" y="994146"/>
            <a:ext cx="2109765" cy="848684"/>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r>
              <a:rPr lang="zh-CN" altLang="en-US" sz="1600" b="1" dirty="0">
                <a:solidFill>
                  <a:schemeClr val="lt1"/>
                </a:solidFill>
                <a:latin typeface="微软雅黑" panose="020B0503020204020204" pitchFamily="34" charset="-122"/>
                <a:ea typeface="微软雅黑" panose="020B0503020204020204" pitchFamily="34" charset="-122"/>
              </a:rPr>
              <a:t>投资大数据产业</a:t>
            </a:r>
          </a:p>
        </p:txBody>
      </p:sp>
      <p:sp>
        <p:nvSpPr>
          <p:cNvPr id="22" name="Rectangle 10"/>
          <p:cNvSpPr>
            <a:spLocks noChangeArrowheads="1"/>
          </p:cNvSpPr>
          <p:nvPr/>
        </p:nvSpPr>
        <p:spPr bwMode="auto">
          <a:xfrm>
            <a:off x="6931363" y="2174319"/>
            <a:ext cx="2109764" cy="342771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23" name="矩形 34"/>
          <p:cNvSpPr>
            <a:spLocks noChangeArrowheads="1"/>
          </p:cNvSpPr>
          <p:nvPr/>
        </p:nvSpPr>
        <p:spPr bwMode="auto">
          <a:xfrm>
            <a:off x="6931361" y="2174319"/>
            <a:ext cx="196211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rPr>
              <a:t>设立大数据产业投资基金，扶持企业创新发展</a:t>
            </a:r>
            <a:endParaRPr lang="en-US" altLang="zh-CN" sz="1600" dirty="0">
              <a:solidFill>
                <a:srgbClr val="000000"/>
              </a:solidFill>
              <a:latin typeface="微软雅黑" pitchFamily="34" charset="-122"/>
              <a:ea typeface="微软雅黑" pitchFamily="34" charset="-122"/>
              <a:cs typeface="Arial" pitchFamily="34" charset="0"/>
            </a:endParaRPr>
          </a:p>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rPr>
              <a:t>建立大数据研究院，培养大数据产业人才</a:t>
            </a:r>
            <a:endParaRPr lang="en-US" altLang="zh-CN" sz="1600" dirty="0">
              <a:solidFill>
                <a:srgbClr val="000000"/>
              </a:solidFill>
              <a:latin typeface="微软雅黑" pitchFamily="34" charset="-122"/>
              <a:ea typeface="微软雅黑" pitchFamily="34" charset="-122"/>
              <a:cs typeface="Arial" pitchFamily="34" charset="0"/>
            </a:endParaRPr>
          </a:p>
        </p:txBody>
      </p:sp>
      <p:sp>
        <p:nvSpPr>
          <p:cNvPr id="24" name="等腰三角形 23"/>
          <p:cNvSpPr/>
          <p:nvPr/>
        </p:nvSpPr>
        <p:spPr>
          <a:xfrm flipV="1">
            <a:off x="7087029" y="1866807"/>
            <a:ext cx="1806447" cy="236035"/>
          </a:xfrm>
          <a:prstGeom prs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86420" tIns="43210" rIns="86420" bIns="43210" rtlCol="0" anchor="ctr"/>
          <a:lstStyle/>
          <a:p>
            <a:pPr algn="ctr"/>
            <a:endParaRPr lang="zh-CN" altLang="en-US" b="1">
              <a:solidFill>
                <a:schemeClr val="lt1"/>
              </a:solidFill>
              <a:latin typeface="微软雅黑" panose="020B0503020204020204" pitchFamily="34" charset="-122"/>
              <a:ea typeface="微软雅黑" panose="020B0503020204020204" pitchFamily="34" charset="-122"/>
            </a:endParaRPr>
          </a:p>
        </p:txBody>
      </p:sp>
      <p:sp>
        <p:nvSpPr>
          <p:cNvPr id="25" name="矩形 34"/>
          <p:cNvSpPr>
            <a:spLocks noChangeArrowheads="1"/>
          </p:cNvSpPr>
          <p:nvPr/>
        </p:nvSpPr>
        <p:spPr bwMode="auto">
          <a:xfrm>
            <a:off x="9290254" y="2174318"/>
            <a:ext cx="1962115" cy="2330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3194" tIns="56597" rIns="113194" bIns="56597">
            <a:spAutoFit/>
          </a:bodyPr>
          <a:lstStyle/>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rPr>
              <a:t>渗透到每个行业领域</a:t>
            </a:r>
            <a:endParaRPr lang="en-US" altLang="zh-CN" sz="1600" dirty="0">
              <a:solidFill>
                <a:srgbClr val="000000"/>
              </a:solidFill>
              <a:latin typeface="微软雅黑" pitchFamily="34" charset="-122"/>
              <a:ea typeface="微软雅黑" pitchFamily="34" charset="-122"/>
              <a:cs typeface="Arial" pitchFamily="34" charset="0"/>
            </a:endParaRPr>
          </a:p>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rPr>
              <a:t>建立跨领域的数据共享平台</a:t>
            </a:r>
            <a:endParaRPr lang="en-US" altLang="zh-CN" sz="1600" dirty="0">
              <a:solidFill>
                <a:srgbClr val="000000"/>
              </a:solidFill>
              <a:latin typeface="微软雅黑" pitchFamily="34" charset="-122"/>
              <a:ea typeface="微软雅黑" pitchFamily="34" charset="-122"/>
              <a:cs typeface="Arial" pitchFamily="34" charset="0"/>
            </a:endParaRPr>
          </a:p>
          <a:p>
            <a:pPr indent="-353730">
              <a:lnSpc>
                <a:spcPct val="150000"/>
              </a:lnSpc>
              <a:buFontTx/>
              <a:buChar char="•"/>
            </a:pPr>
            <a:r>
              <a:rPr lang="zh-CN" altLang="en-US" sz="1600" dirty="0">
                <a:solidFill>
                  <a:srgbClr val="000000"/>
                </a:solidFill>
                <a:latin typeface="微软雅黑" pitchFamily="34" charset="-122"/>
                <a:ea typeface="微软雅黑" pitchFamily="34" charset="-122"/>
                <a:cs typeface="Arial" pitchFamily="34" charset="0"/>
              </a:rPr>
              <a:t>将数据共享扩展到企业层面</a:t>
            </a:r>
            <a:endParaRPr lang="en-US" altLang="zh-CN" sz="1600" dirty="0">
              <a:solidFill>
                <a:srgbClr val="000000"/>
              </a:solidFill>
              <a:latin typeface="微软雅黑" pitchFamily="34" charset="-122"/>
              <a:ea typeface="微软雅黑" pitchFamily="34" charset="-122"/>
              <a:cs typeface="Arial" pitchFamily="34" charset="0"/>
            </a:endParaRPr>
          </a:p>
        </p:txBody>
      </p:sp>
      <p:sp>
        <p:nvSpPr>
          <p:cNvPr id="26" name="矩形 25"/>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27" name="标题 1"/>
          <p:cNvSpPr txBox="1"/>
          <p:nvPr/>
        </p:nvSpPr>
        <p:spPr bwMode="auto">
          <a:xfrm>
            <a:off x="829877" y="70060"/>
            <a:ext cx="8211249"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endParaRPr lang="en-US"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项目总体规划</a:t>
            </a:r>
          </a:p>
          <a:p>
            <a:pPr defTabSz="914400" eaLnBrk="0" fontAlgn="base" hangingPunct="0">
              <a:spcBef>
                <a:spcPct val="0"/>
              </a:spcBef>
              <a:spcAft>
                <a:spcPct val="0"/>
              </a:spcAft>
            </a:pP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9" name="矩形 28"/>
          <p:cNvSpPr/>
          <p:nvPr/>
        </p:nvSpPr>
        <p:spPr>
          <a:xfrm>
            <a:off x="2669722" y="2249199"/>
            <a:ext cx="1893140" cy="2554545"/>
          </a:xfrm>
          <a:prstGeom prst="rect">
            <a:avLst/>
          </a:prstGeom>
        </p:spPr>
        <p:txBody>
          <a:bodyPr wrap="square">
            <a:spAutoFit/>
          </a:bodyPr>
          <a:lstStyle/>
          <a:p>
            <a:pPr indent="-353730">
              <a:buFontTx/>
              <a:buChar char="•"/>
              <a:defRPr/>
            </a:pPr>
            <a:r>
              <a:rPr lang="zh-CN" altLang="en-US" sz="1600" dirty="0">
                <a:solidFill>
                  <a:srgbClr val="000000"/>
                </a:solidFill>
                <a:latin typeface="微软雅黑" pitchFamily="34" charset="-122"/>
                <a:ea typeface="微软雅黑" pitchFamily="34" charset="-122"/>
                <a:cs typeface="Arial" pitchFamily="34" charset="0"/>
              </a:rPr>
              <a:t>管理民生大数据</a:t>
            </a:r>
            <a:endParaRPr lang="en-US" altLang="zh-CN" sz="1600" dirty="0">
              <a:solidFill>
                <a:srgbClr val="000000"/>
              </a:solidFill>
              <a:latin typeface="微软雅黑" pitchFamily="34" charset="-122"/>
              <a:ea typeface="微软雅黑" pitchFamily="34" charset="-122"/>
              <a:cs typeface="Arial" pitchFamily="34" charset="0"/>
            </a:endParaRPr>
          </a:p>
          <a:p>
            <a:pPr indent="-353730">
              <a:buFontTx/>
              <a:buChar char="•"/>
              <a:defRPr/>
            </a:pPr>
            <a:r>
              <a:rPr lang="zh-CN" altLang="en-US" sz="1600" dirty="0">
                <a:solidFill>
                  <a:srgbClr val="000000"/>
                </a:solidFill>
                <a:latin typeface="微软雅黑" pitchFamily="34" charset="-122"/>
                <a:ea typeface="微软雅黑" pitchFamily="34" charset="-122"/>
                <a:cs typeface="Arial" pitchFamily="34" charset="0"/>
              </a:rPr>
              <a:t>推进民生大数据资源梳理、采集和入库工作</a:t>
            </a:r>
            <a:endParaRPr lang="en-US" altLang="zh-CN" sz="1600" dirty="0">
              <a:solidFill>
                <a:srgbClr val="000000"/>
              </a:solidFill>
              <a:latin typeface="微软雅黑" pitchFamily="34" charset="-122"/>
              <a:ea typeface="微软雅黑" pitchFamily="34" charset="-122"/>
              <a:cs typeface="Arial" pitchFamily="34" charset="0"/>
            </a:endParaRPr>
          </a:p>
          <a:p>
            <a:pPr indent="-353730">
              <a:buFontTx/>
              <a:buChar char="•"/>
              <a:defRPr/>
            </a:pPr>
            <a:r>
              <a:rPr lang="zh-CN" altLang="en-US" sz="1600" dirty="0">
                <a:solidFill>
                  <a:srgbClr val="000000"/>
                </a:solidFill>
                <a:latin typeface="微软雅黑" pitchFamily="34" charset="-122"/>
                <a:ea typeface="微软雅黑" pitchFamily="34" charset="-122"/>
                <a:cs typeface="Arial" pitchFamily="34" charset="0"/>
              </a:rPr>
              <a:t>扩展民生信息数据库领域和资源</a:t>
            </a:r>
            <a:endParaRPr lang="en-US" altLang="zh-CN" sz="1600" dirty="0">
              <a:solidFill>
                <a:srgbClr val="000000"/>
              </a:solidFill>
              <a:latin typeface="微软雅黑" pitchFamily="34" charset="-122"/>
              <a:ea typeface="微软雅黑" pitchFamily="34" charset="-122"/>
              <a:cs typeface="Arial" pitchFamily="34" charset="0"/>
            </a:endParaRPr>
          </a:p>
          <a:p>
            <a:pPr indent="-353730">
              <a:buFontTx/>
              <a:buChar char="•"/>
              <a:defRPr/>
            </a:pPr>
            <a:r>
              <a:rPr lang="zh-CN" altLang="en-US" sz="1600" dirty="0">
                <a:solidFill>
                  <a:srgbClr val="000000"/>
                </a:solidFill>
                <a:latin typeface="微软雅黑" pitchFamily="34" charset="-122"/>
                <a:ea typeface="微软雅黑" pitchFamily="34" charset="-122"/>
                <a:cs typeface="Arial" pitchFamily="34" charset="0"/>
              </a:rPr>
              <a:t>推进各领域大数据管理、开发和应用</a:t>
            </a:r>
            <a:endParaRPr lang="en-US" altLang="zh-CN" sz="1600" dirty="0">
              <a:solidFill>
                <a:srgbClr val="000000"/>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20097699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a:spLocks noGrp="1"/>
          </p:cNvSpPr>
          <p:nvPr>
            <p:ph type="title"/>
          </p:nvPr>
        </p:nvSpPr>
        <p:spPr>
          <a:xfrm>
            <a:off x="1132291" y="1144062"/>
            <a:ext cx="979844" cy="3813222"/>
          </a:xfrm>
        </p:spPr>
        <p:txBody>
          <a:bodyPr>
            <a:normAutofit/>
          </a:bodyPr>
          <a:lstStyle/>
          <a:p>
            <a:r>
              <a:rPr lang="zh-CN" altLang="en-US" b="1" dirty="0">
                <a:solidFill>
                  <a:schemeClr val="tx1"/>
                </a:solidFill>
                <a:latin typeface="微软雅黑" pitchFamily="34" charset="-122"/>
                <a:ea typeface="微软雅黑" pitchFamily="34" charset="-122"/>
              </a:rPr>
              <a:t>目录</a:t>
            </a:r>
          </a:p>
        </p:txBody>
      </p:sp>
      <p:grpSp>
        <p:nvGrpSpPr>
          <p:cNvPr id="17" name="组合 16"/>
          <p:cNvGrpSpPr/>
          <p:nvPr/>
        </p:nvGrpSpPr>
        <p:grpSpPr>
          <a:xfrm>
            <a:off x="2730321" y="3164004"/>
            <a:ext cx="7393649" cy="655330"/>
            <a:chOff x="1197722" y="3478788"/>
            <a:chExt cx="7393649" cy="1150937"/>
          </a:xfrm>
        </p:grpSpPr>
        <p:sp>
          <p:nvSpPr>
            <p:cNvPr id="12" name="矩形 11"/>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13" name="矩形 12"/>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3</a:t>
              </a:r>
              <a:endParaRPr lang="zh-CN" altLang="en-US" sz="2800" b="1" dirty="0">
                <a:solidFill>
                  <a:schemeClr val="bg1"/>
                </a:solidFill>
                <a:latin typeface="微软雅黑"/>
                <a:ea typeface="微软雅黑"/>
                <a:cs typeface="微软雅黑"/>
              </a:endParaRPr>
            </a:p>
          </p:txBody>
        </p:sp>
        <p:sp>
          <p:nvSpPr>
            <p:cNvPr id="15"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endParaRPr lang="zh-CN" altLang="en-US" sz="2000" dirty="0">
                <a:latin typeface="微软雅黑" pitchFamily="34" charset="-122"/>
                <a:ea typeface="微软雅黑" pitchFamily="34" charset="-122"/>
              </a:endParaRPr>
            </a:p>
          </p:txBody>
        </p:sp>
      </p:grpSp>
      <p:grpSp>
        <p:nvGrpSpPr>
          <p:cNvPr id="19" name="组合 18"/>
          <p:cNvGrpSpPr/>
          <p:nvPr/>
        </p:nvGrpSpPr>
        <p:grpSpPr>
          <a:xfrm>
            <a:off x="2730319" y="1624660"/>
            <a:ext cx="7393651" cy="655330"/>
            <a:chOff x="1197720" y="3478788"/>
            <a:chExt cx="7393651" cy="1150937"/>
          </a:xfrm>
        </p:grpSpPr>
        <p:sp>
          <p:nvSpPr>
            <p:cNvPr id="20" name="矩形 19"/>
            <p:cNvSpPr/>
            <p:nvPr/>
          </p:nvSpPr>
          <p:spPr>
            <a:xfrm>
              <a:off x="1197720" y="3478788"/>
              <a:ext cx="7393651"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1" name="矩形 20"/>
            <p:cNvSpPr/>
            <p:nvPr/>
          </p:nvSpPr>
          <p:spPr>
            <a:xfrm>
              <a:off x="1197722" y="3478788"/>
              <a:ext cx="1131898"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1</a:t>
              </a:r>
              <a:endParaRPr lang="zh-CN" altLang="en-US" sz="2800" b="1" dirty="0">
                <a:solidFill>
                  <a:schemeClr val="bg1"/>
                </a:solidFill>
                <a:latin typeface="微软雅黑"/>
                <a:ea typeface="微软雅黑"/>
                <a:cs typeface="微软雅黑"/>
              </a:endParaRPr>
            </a:p>
          </p:txBody>
        </p:sp>
      </p:grpSp>
      <p:grpSp>
        <p:nvGrpSpPr>
          <p:cNvPr id="24" name="组合 23"/>
          <p:cNvGrpSpPr/>
          <p:nvPr/>
        </p:nvGrpSpPr>
        <p:grpSpPr>
          <a:xfrm>
            <a:off x="2730319" y="2398064"/>
            <a:ext cx="7406529" cy="1216085"/>
            <a:chOff x="1184842" y="3478788"/>
            <a:chExt cx="7406529" cy="2135774"/>
          </a:xfrm>
        </p:grpSpPr>
        <p:sp>
          <p:nvSpPr>
            <p:cNvPr id="25" name="矩形 24"/>
            <p:cNvSpPr/>
            <p:nvPr/>
          </p:nvSpPr>
          <p:spPr>
            <a:xfrm>
              <a:off x="1184842" y="3478788"/>
              <a:ext cx="740652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26" name="矩形 25"/>
            <p:cNvSpPr/>
            <p:nvPr/>
          </p:nvSpPr>
          <p:spPr>
            <a:xfrm>
              <a:off x="1184844" y="3478788"/>
              <a:ext cx="1142252"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chemeClr val="bg1"/>
                  </a:solidFill>
                  <a:latin typeface="微软雅黑"/>
                  <a:ea typeface="微软雅黑"/>
                  <a:cs typeface="微软雅黑"/>
                </a:rPr>
                <a:t>2</a:t>
              </a:r>
              <a:endParaRPr lang="zh-CN" altLang="en-US" sz="2800" b="1" dirty="0">
                <a:solidFill>
                  <a:schemeClr val="bg1"/>
                </a:solidFill>
                <a:latin typeface="微软雅黑"/>
                <a:ea typeface="微软雅黑"/>
                <a:cs typeface="微软雅黑"/>
              </a:endParaRPr>
            </a:p>
          </p:txBody>
        </p:sp>
        <p:sp>
          <p:nvSpPr>
            <p:cNvPr id="28" name="标题 1"/>
            <p:cNvSpPr txBox="1">
              <a:spLocks/>
            </p:cNvSpPr>
            <p:nvPr/>
          </p:nvSpPr>
          <p:spPr bwMode="auto">
            <a:xfrm>
              <a:off x="2687459" y="5182762"/>
              <a:ext cx="5616575" cy="431800"/>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运营方案</a:t>
              </a:r>
            </a:p>
          </p:txBody>
        </p:sp>
      </p:grpSp>
      <p:sp>
        <p:nvSpPr>
          <p:cNvPr id="39" name="矩形 38"/>
          <p:cNvSpPr/>
          <p:nvPr/>
        </p:nvSpPr>
        <p:spPr>
          <a:xfrm flipH="1">
            <a:off x="2256531" y="1984236"/>
            <a:ext cx="69548" cy="2197770"/>
          </a:xfrm>
          <a:prstGeom prst="rect">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2730319" y="3950681"/>
            <a:ext cx="7393649" cy="655330"/>
            <a:chOff x="1197722" y="3478788"/>
            <a:chExt cx="7393649" cy="1150937"/>
          </a:xfrm>
        </p:grpSpPr>
        <p:sp>
          <p:nvSpPr>
            <p:cNvPr id="30" name="矩形 29"/>
            <p:cNvSpPr/>
            <p:nvPr/>
          </p:nvSpPr>
          <p:spPr>
            <a:xfrm>
              <a:off x="1197722" y="3478788"/>
              <a:ext cx="7393649" cy="1150937"/>
            </a:xfrm>
            <a:prstGeom prst="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1" name="矩形 30"/>
            <p:cNvSpPr/>
            <p:nvPr/>
          </p:nvSpPr>
          <p:spPr>
            <a:xfrm>
              <a:off x="1197722" y="3478788"/>
              <a:ext cx="1129374" cy="1150937"/>
            </a:xfrm>
            <a:prstGeom prst="rect">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zh-CN" sz="2800" b="1" dirty="0">
                  <a:solidFill>
                    <a:srgbClr val="FFFF00"/>
                  </a:solidFill>
                  <a:latin typeface="微软雅黑"/>
                  <a:ea typeface="微软雅黑"/>
                  <a:cs typeface="微软雅黑"/>
                </a:rPr>
                <a:t>4</a:t>
              </a:r>
              <a:endParaRPr lang="zh-CN" altLang="en-US" sz="2800" b="1" dirty="0">
                <a:solidFill>
                  <a:srgbClr val="FFFF00"/>
                </a:solidFill>
                <a:latin typeface="微软雅黑"/>
                <a:ea typeface="微软雅黑"/>
                <a:cs typeface="微软雅黑"/>
              </a:endParaRPr>
            </a:p>
          </p:txBody>
        </p:sp>
        <p:sp>
          <p:nvSpPr>
            <p:cNvPr id="33" name="标题 1"/>
            <p:cNvSpPr txBox="1">
              <a:spLocks/>
            </p:cNvSpPr>
            <p:nvPr/>
          </p:nvSpPr>
          <p:spPr bwMode="auto">
            <a:xfrm>
              <a:off x="2687459" y="3837563"/>
              <a:ext cx="5616575" cy="431800"/>
            </a:xfrm>
            <a:prstGeom prst="rect">
              <a:avLst/>
            </a:prstGeom>
            <a:noFill/>
            <a:ln w="9525">
              <a:noFill/>
              <a:miter lim="800000"/>
              <a:headEnd/>
              <a:tailEnd/>
            </a:ln>
          </p:spPr>
          <p:txBody>
            <a:bodyPr anchor="ctr"/>
            <a:lstStyle/>
            <a:p>
              <a:pPr eaLnBrk="0" hangingPunct="0"/>
              <a:r>
                <a:rPr lang="zh-CN" altLang="en-US" sz="2400" b="1" i="1" dirty="0">
                  <a:solidFill>
                    <a:srgbClr val="C00000"/>
                  </a:solidFill>
                  <a:latin typeface="微软雅黑" pitchFamily="34" charset="-122"/>
                  <a:ea typeface="微软雅黑" pitchFamily="34" charset="-122"/>
                </a:rPr>
                <a:t>九次方介绍</a:t>
              </a:r>
            </a:p>
          </p:txBody>
        </p:sp>
      </p:grpSp>
      <p:sp>
        <p:nvSpPr>
          <p:cNvPr id="27" name="右箭头 21">
            <a:extLst>
              <a:ext uri="{FF2B5EF4-FFF2-40B4-BE49-F238E27FC236}">
                <a16:creationId xmlns:a16="http://schemas.microsoft.com/office/drawing/2014/main" id="{18300B77-FFD1-4C5A-B3D9-F9FDD8B603E3}"/>
              </a:ext>
            </a:extLst>
          </p:cNvPr>
          <p:cNvSpPr/>
          <p:nvPr/>
        </p:nvSpPr>
        <p:spPr>
          <a:xfrm>
            <a:off x="3707890" y="4143212"/>
            <a:ext cx="360363" cy="246765"/>
          </a:xfrm>
          <a:prstGeom prst="rightArrow">
            <a:avLst/>
          </a:prstGeom>
          <a:solidFill>
            <a:srgbClr val="CD0920"/>
          </a:solid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zh-CN" altLang="en-US"/>
          </a:p>
        </p:txBody>
      </p:sp>
      <p:sp>
        <p:nvSpPr>
          <p:cNvPr id="32" name="标题 1"/>
          <p:cNvSpPr txBox="1">
            <a:spLocks/>
          </p:cNvSpPr>
          <p:nvPr/>
        </p:nvSpPr>
        <p:spPr bwMode="auto">
          <a:xfrm>
            <a:off x="4220058" y="1828942"/>
            <a:ext cx="5616575" cy="245862"/>
          </a:xfrm>
          <a:prstGeom prst="rect">
            <a:avLst/>
          </a:prstGeom>
          <a:noFill/>
          <a:ln w="9525">
            <a:noFill/>
            <a:miter lim="800000"/>
            <a:headEnd/>
            <a:tailEnd/>
          </a:ln>
        </p:spPr>
        <p:txBody>
          <a:bodyPr anchor="ctr"/>
          <a:lstStyle/>
          <a:p>
            <a:pPr eaLnBrk="0" hangingPunct="0"/>
            <a:r>
              <a:rPr lang="zh-CN" altLang="en-US" sz="2000" dirty="0">
                <a:latin typeface="微软雅黑" pitchFamily="34" charset="-122"/>
                <a:ea typeface="微软雅黑" pitchFamily="34" charset="-122"/>
              </a:rPr>
              <a:t>建设背景</a:t>
            </a:r>
          </a:p>
        </p:txBody>
      </p:sp>
      <p:sp>
        <p:nvSpPr>
          <p:cNvPr id="34" name="矩形 33"/>
          <p:cNvSpPr/>
          <p:nvPr/>
        </p:nvSpPr>
        <p:spPr>
          <a:xfrm>
            <a:off x="4263934" y="2541062"/>
            <a:ext cx="1210588" cy="400110"/>
          </a:xfrm>
          <a:prstGeom prst="rect">
            <a:avLst/>
          </a:prstGeom>
        </p:spPr>
        <p:txBody>
          <a:bodyPr wrap="none">
            <a:spAutoFit/>
          </a:bodyPr>
          <a:lstStyle/>
          <a:p>
            <a:pPr eaLnBrk="0" hangingPunct="0"/>
            <a:r>
              <a:rPr lang="zh-CN" altLang="en-US" sz="2000" dirty="0">
                <a:latin typeface="微软雅黑" pitchFamily="34" charset="-122"/>
                <a:ea typeface="微软雅黑" pitchFamily="34" charset="-122"/>
              </a:rPr>
              <a:t>建设方案</a:t>
            </a:r>
          </a:p>
        </p:txBody>
      </p:sp>
    </p:spTree>
    <p:extLst>
      <p:ext uri="{BB962C8B-B14F-4D97-AF65-F5344CB8AC3E}">
        <p14:creationId xmlns:p14="http://schemas.microsoft.com/office/powerpoint/2010/main" val="1870032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CF4F57E-45A0-4041-84B4-2FF07B001E93}"/>
              </a:ext>
            </a:extLst>
          </p:cNvPr>
          <p:cNvSpPr/>
          <p:nvPr/>
        </p:nvSpPr>
        <p:spPr>
          <a:xfrm>
            <a:off x="2106252" y="1745044"/>
            <a:ext cx="4817344" cy="646331"/>
          </a:xfrm>
          <a:prstGeom prst="rect">
            <a:avLst/>
          </a:prstGeom>
        </p:spPr>
        <p:txBody>
          <a:bodyPr wrap="none">
            <a:spAutoFit/>
          </a:bodyPr>
          <a:lstStyle/>
          <a:p>
            <a:r>
              <a:rPr lang="zh-CN" altLang="en-US" sz="3600" b="1" dirty="0">
                <a:solidFill>
                  <a:srgbClr val="494949"/>
                </a:solidFill>
                <a:latin typeface="黑体" panose="02010609060101010101" pitchFamily="49" charset="-122"/>
                <a:ea typeface="黑体" panose="02010609060101010101" pitchFamily="49" charset="-122"/>
              </a:rPr>
              <a:t>治国有常，而利民为本</a:t>
            </a:r>
            <a:endParaRPr lang="zh-CN" altLang="en-US" sz="3600" dirty="0"/>
          </a:p>
        </p:txBody>
      </p:sp>
      <p:sp>
        <p:nvSpPr>
          <p:cNvPr id="3" name="矩形 2">
            <a:extLst>
              <a:ext uri="{FF2B5EF4-FFF2-40B4-BE49-F238E27FC236}">
                <a16:creationId xmlns:a16="http://schemas.microsoft.com/office/drawing/2014/main" id="{C3692E86-0B86-4D02-9A1B-40BA20629A83}"/>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latin typeface="微软雅黑" panose="020B0503020204020204" pitchFamily="34" charset="-122"/>
              <a:ea typeface="微软雅黑" panose="020B0503020204020204" pitchFamily="34" charset="-122"/>
            </a:endParaRPr>
          </a:p>
        </p:txBody>
      </p:sp>
      <p:sp>
        <p:nvSpPr>
          <p:cNvPr id="4" name="TextBox 6">
            <a:extLst>
              <a:ext uri="{FF2B5EF4-FFF2-40B4-BE49-F238E27FC236}">
                <a16:creationId xmlns:a16="http://schemas.microsoft.com/office/drawing/2014/main" id="{1CE33784-3173-4551-88D5-1CDDE28C1700}"/>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社会民生需要不断创新，提供更优的服务</a:t>
            </a:r>
          </a:p>
        </p:txBody>
      </p:sp>
      <p:sp>
        <p:nvSpPr>
          <p:cNvPr id="5" name="矩形 4">
            <a:extLst>
              <a:ext uri="{FF2B5EF4-FFF2-40B4-BE49-F238E27FC236}">
                <a16:creationId xmlns:a16="http://schemas.microsoft.com/office/drawing/2014/main" id="{95B7A6D3-8E63-438A-B045-B9E716FE7341}"/>
              </a:ext>
            </a:extLst>
          </p:cNvPr>
          <p:cNvSpPr/>
          <p:nvPr/>
        </p:nvSpPr>
        <p:spPr>
          <a:xfrm>
            <a:off x="2106252" y="2984123"/>
            <a:ext cx="5280613" cy="646331"/>
          </a:xfrm>
          <a:prstGeom prst="rect">
            <a:avLst/>
          </a:prstGeom>
        </p:spPr>
        <p:txBody>
          <a:bodyPr wrap="none">
            <a:spAutoFit/>
          </a:bodyPr>
          <a:lstStyle/>
          <a:p>
            <a:r>
              <a:rPr lang="zh-CN" altLang="en-US" sz="3600" b="1" dirty="0">
                <a:solidFill>
                  <a:srgbClr val="494949"/>
                </a:solidFill>
                <a:latin typeface="黑体" panose="02010609060101010101" pitchFamily="49" charset="-122"/>
                <a:ea typeface="黑体" panose="02010609060101010101" pitchFamily="49" charset="-122"/>
              </a:rPr>
              <a:t>从来治国者，宁不忘渔樵</a:t>
            </a:r>
          </a:p>
        </p:txBody>
      </p:sp>
      <p:sp>
        <p:nvSpPr>
          <p:cNvPr id="6" name="矩形 5">
            <a:extLst>
              <a:ext uri="{FF2B5EF4-FFF2-40B4-BE49-F238E27FC236}">
                <a16:creationId xmlns:a16="http://schemas.microsoft.com/office/drawing/2014/main" id="{233F2F32-6757-4642-89EA-1BB67D05D415}"/>
              </a:ext>
            </a:extLst>
          </p:cNvPr>
          <p:cNvSpPr/>
          <p:nvPr/>
        </p:nvSpPr>
        <p:spPr>
          <a:xfrm>
            <a:off x="2106252" y="4218960"/>
            <a:ext cx="6670416" cy="646331"/>
          </a:xfrm>
          <a:prstGeom prst="rect">
            <a:avLst/>
          </a:prstGeom>
        </p:spPr>
        <p:txBody>
          <a:bodyPr wrap="none">
            <a:spAutoFit/>
          </a:bodyPr>
          <a:lstStyle/>
          <a:p>
            <a:r>
              <a:rPr lang="zh-CN" altLang="en-US" sz="3600" b="1" dirty="0">
                <a:solidFill>
                  <a:srgbClr val="494949"/>
                </a:solidFill>
                <a:latin typeface="黑体" panose="02010609060101010101" pitchFamily="49" charset="-122"/>
                <a:ea typeface="黑体" panose="02010609060101010101" pitchFamily="49" charset="-122"/>
              </a:rPr>
              <a:t>民生为本、民生为重、民生为先</a:t>
            </a:r>
          </a:p>
        </p:txBody>
      </p:sp>
      <p:grpSp>
        <p:nvGrpSpPr>
          <p:cNvPr id="35" name="组合 34">
            <a:extLst>
              <a:ext uri="{FF2B5EF4-FFF2-40B4-BE49-F238E27FC236}">
                <a16:creationId xmlns:a16="http://schemas.microsoft.com/office/drawing/2014/main" id="{D4B41C67-0D54-4566-A105-0C3EC14D755A}"/>
              </a:ext>
            </a:extLst>
          </p:cNvPr>
          <p:cNvGrpSpPr/>
          <p:nvPr/>
        </p:nvGrpSpPr>
        <p:grpSpPr>
          <a:xfrm>
            <a:off x="1944606" y="1666751"/>
            <a:ext cx="1828057" cy="816957"/>
            <a:chOff x="1768721" y="1601565"/>
            <a:chExt cx="1828057" cy="816957"/>
          </a:xfrm>
          <a:solidFill>
            <a:schemeClr val="accent2"/>
          </a:solidFill>
        </p:grpSpPr>
        <p:sp>
          <p:nvSpPr>
            <p:cNvPr id="33" name="矩形 32">
              <a:extLst>
                <a:ext uri="{FF2B5EF4-FFF2-40B4-BE49-F238E27FC236}">
                  <a16:creationId xmlns:a16="http://schemas.microsoft.com/office/drawing/2014/main" id="{38D2993B-2686-46B6-B85F-70CC53D0F988}"/>
                </a:ext>
              </a:extLst>
            </p:cNvPr>
            <p:cNvSpPr/>
            <p:nvPr/>
          </p:nvSpPr>
          <p:spPr>
            <a:xfrm rot="16200000">
              <a:off x="2663707" y="782748"/>
              <a:ext cx="114254" cy="17518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sp>
          <p:nvSpPr>
            <p:cNvPr id="34" name="矩形 33">
              <a:extLst>
                <a:ext uri="{FF2B5EF4-FFF2-40B4-BE49-F238E27FC236}">
                  <a16:creationId xmlns:a16="http://schemas.microsoft.com/office/drawing/2014/main" id="{17D445BE-BCC3-4C70-8670-253D0499BFDB}"/>
                </a:ext>
              </a:extLst>
            </p:cNvPr>
            <p:cNvSpPr/>
            <p:nvPr/>
          </p:nvSpPr>
          <p:spPr>
            <a:xfrm>
              <a:off x="1768721" y="1601565"/>
              <a:ext cx="114254" cy="81695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grpSp>
      <p:grpSp>
        <p:nvGrpSpPr>
          <p:cNvPr id="36" name="组合 35">
            <a:extLst>
              <a:ext uri="{FF2B5EF4-FFF2-40B4-BE49-F238E27FC236}">
                <a16:creationId xmlns:a16="http://schemas.microsoft.com/office/drawing/2014/main" id="{45F130BE-2664-4501-B187-7E1804C8D931}"/>
              </a:ext>
            </a:extLst>
          </p:cNvPr>
          <p:cNvGrpSpPr/>
          <p:nvPr/>
        </p:nvGrpSpPr>
        <p:grpSpPr>
          <a:xfrm>
            <a:off x="1944605" y="2925115"/>
            <a:ext cx="1828057" cy="816957"/>
            <a:chOff x="1768721" y="1601565"/>
            <a:chExt cx="1828057" cy="816957"/>
          </a:xfrm>
          <a:solidFill>
            <a:schemeClr val="accent2"/>
          </a:solidFill>
        </p:grpSpPr>
        <p:sp>
          <p:nvSpPr>
            <p:cNvPr id="37" name="矩形 36">
              <a:extLst>
                <a:ext uri="{FF2B5EF4-FFF2-40B4-BE49-F238E27FC236}">
                  <a16:creationId xmlns:a16="http://schemas.microsoft.com/office/drawing/2014/main" id="{C3CF7649-93B1-4FC1-883B-28B22D902799}"/>
                </a:ext>
              </a:extLst>
            </p:cNvPr>
            <p:cNvSpPr/>
            <p:nvPr/>
          </p:nvSpPr>
          <p:spPr>
            <a:xfrm rot="16200000">
              <a:off x="2663707" y="782748"/>
              <a:ext cx="114254" cy="17518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sp>
          <p:nvSpPr>
            <p:cNvPr id="38" name="矩形 37">
              <a:extLst>
                <a:ext uri="{FF2B5EF4-FFF2-40B4-BE49-F238E27FC236}">
                  <a16:creationId xmlns:a16="http://schemas.microsoft.com/office/drawing/2014/main" id="{2A4C126B-EA0D-44AC-8F23-53E2D80C94EB}"/>
                </a:ext>
              </a:extLst>
            </p:cNvPr>
            <p:cNvSpPr/>
            <p:nvPr/>
          </p:nvSpPr>
          <p:spPr>
            <a:xfrm>
              <a:off x="1768721" y="1601565"/>
              <a:ext cx="114254" cy="81695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grpSp>
      <p:grpSp>
        <p:nvGrpSpPr>
          <p:cNvPr id="39" name="组合 38">
            <a:extLst>
              <a:ext uri="{FF2B5EF4-FFF2-40B4-BE49-F238E27FC236}">
                <a16:creationId xmlns:a16="http://schemas.microsoft.com/office/drawing/2014/main" id="{1646AA70-4365-4C8A-A08D-ED9841A65790}"/>
              </a:ext>
            </a:extLst>
          </p:cNvPr>
          <p:cNvGrpSpPr/>
          <p:nvPr/>
        </p:nvGrpSpPr>
        <p:grpSpPr>
          <a:xfrm>
            <a:off x="1944606" y="4183479"/>
            <a:ext cx="1828057" cy="816957"/>
            <a:chOff x="1768721" y="1601565"/>
            <a:chExt cx="1828057" cy="816957"/>
          </a:xfrm>
          <a:solidFill>
            <a:schemeClr val="accent2"/>
          </a:solidFill>
        </p:grpSpPr>
        <p:sp>
          <p:nvSpPr>
            <p:cNvPr id="40" name="矩形 39">
              <a:extLst>
                <a:ext uri="{FF2B5EF4-FFF2-40B4-BE49-F238E27FC236}">
                  <a16:creationId xmlns:a16="http://schemas.microsoft.com/office/drawing/2014/main" id="{4176C144-8F72-44F4-84B0-924F3A7BD962}"/>
                </a:ext>
              </a:extLst>
            </p:cNvPr>
            <p:cNvSpPr/>
            <p:nvPr/>
          </p:nvSpPr>
          <p:spPr>
            <a:xfrm rot="16200000">
              <a:off x="2663707" y="782748"/>
              <a:ext cx="114254" cy="17518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sp>
          <p:nvSpPr>
            <p:cNvPr id="41" name="矩形 40">
              <a:extLst>
                <a:ext uri="{FF2B5EF4-FFF2-40B4-BE49-F238E27FC236}">
                  <a16:creationId xmlns:a16="http://schemas.microsoft.com/office/drawing/2014/main" id="{519AD710-F1B4-417D-A62A-A0BA694D6B03}"/>
                </a:ext>
              </a:extLst>
            </p:cNvPr>
            <p:cNvSpPr/>
            <p:nvPr/>
          </p:nvSpPr>
          <p:spPr>
            <a:xfrm>
              <a:off x="1768721" y="1601565"/>
              <a:ext cx="114254" cy="81695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4"/>
            </a:p>
          </p:txBody>
        </p:sp>
      </p:grpSp>
    </p:spTree>
    <p:extLst>
      <p:ext uri="{BB962C8B-B14F-4D97-AF65-F5344CB8AC3E}">
        <p14:creationId xmlns:p14="http://schemas.microsoft.com/office/powerpoint/2010/main" val="3702879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descr="d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1522075" cy="696125"/>
          </a:xfrm>
          <a:prstGeom prst="rect">
            <a:avLst/>
          </a:prstGeom>
        </p:spPr>
      </p:pic>
      <p:sp>
        <p:nvSpPr>
          <p:cNvPr id="23" name="矩形 22"/>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24" name="标题 1"/>
          <p:cNvSpPr txBox="1">
            <a:spLocks/>
          </p:cNvSpPr>
          <p:nvPr/>
        </p:nvSpPr>
        <p:spPr bwMode="auto">
          <a:xfrm>
            <a:off x="862156" y="71735"/>
            <a:ext cx="5976526" cy="586516"/>
          </a:xfrm>
          <a:prstGeom prst="rect">
            <a:avLst/>
          </a:prstGeom>
          <a:noFill/>
          <a:ln w="9525">
            <a:noFill/>
            <a:miter lim="800000"/>
            <a:headEnd/>
            <a:tailEnd/>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a:ea typeface="微软雅黑"/>
                <a:cs typeface="微软雅黑"/>
              </a:rPr>
              <a:t>九次方简介</a:t>
            </a:r>
            <a:endParaRPr lang="en-US" altLang="zh-CN" sz="2800" b="1" dirty="0">
              <a:solidFill>
                <a:schemeClr val="bg1"/>
              </a:solidFill>
              <a:latin typeface="微软雅黑"/>
              <a:ea typeface="微软雅黑"/>
              <a:cs typeface="微软雅黑"/>
            </a:endParaRPr>
          </a:p>
        </p:txBody>
      </p:sp>
      <p:sp>
        <p:nvSpPr>
          <p:cNvPr id="4" name="Rectangle 2"/>
          <p:cNvSpPr>
            <a:spLocks noChangeArrowheads="1"/>
          </p:cNvSpPr>
          <p:nvPr/>
        </p:nvSpPr>
        <p:spPr bwMode="auto">
          <a:xfrm>
            <a:off x="3364992" y="1146048"/>
            <a:ext cx="115220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p:cNvSpPr>
            <a:spLocks noChangeArrowheads="1"/>
          </p:cNvSpPr>
          <p:nvPr/>
        </p:nvSpPr>
        <p:spPr bwMode="auto">
          <a:xfrm>
            <a:off x="2389632" y="814806"/>
            <a:ext cx="115220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文本占位符 1"/>
          <p:cNvSpPr txBox="1">
            <a:spLocks/>
          </p:cNvSpPr>
          <p:nvPr/>
        </p:nvSpPr>
        <p:spPr>
          <a:xfrm>
            <a:off x="386061" y="814806"/>
            <a:ext cx="10559910" cy="519430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buClr>
                <a:srgbClr val="C00000"/>
              </a:buClr>
              <a:buFont typeface="Wingdings" charset="2"/>
              <a:buChar char="p"/>
            </a:pPr>
            <a:r>
              <a:rPr kumimoji="1" lang="zh-CN" altLang="en-US" sz="1800" dirty="0">
                <a:latin typeface="Microsoft YaHei" charset="0"/>
                <a:ea typeface="Microsoft YaHei" charset="0"/>
                <a:cs typeface="Microsoft YaHei" charset="0"/>
              </a:rPr>
              <a:t>成立于</a:t>
            </a:r>
            <a:r>
              <a:rPr kumimoji="1" lang="en-US" altLang="zh-CN" sz="1800" b="1" dirty="0">
                <a:latin typeface="Microsoft YaHei" charset="0"/>
                <a:ea typeface="Microsoft YaHei" charset="0"/>
                <a:cs typeface="Microsoft YaHei" charset="0"/>
              </a:rPr>
              <a:t>2010</a:t>
            </a:r>
            <a:r>
              <a:rPr kumimoji="1" lang="zh-CN" altLang="en-US" sz="1800" b="1" dirty="0">
                <a:latin typeface="Microsoft YaHei" charset="0"/>
                <a:ea typeface="Microsoft YaHei" charset="0"/>
                <a:cs typeface="Microsoft YaHei" charset="0"/>
              </a:rPr>
              <a:t>年，是中国第一家提出数据资产运营的公司，创立中国第一家数据交易所</a:t>
            </a:r>
            <a:r>
              <a:rPr kumimoji="1" lang="en-US" altLang="zh-CN" sz="1800" b="1" dirty="0">
                <a:latin typeface="Microsoft YaHei" charset="0"/>
                <a:ea typeface="Microsoft YaHei" charset="0"/>
                <a:cs typeface="Microsoft YaHei" charset="0"/>
              </a:rPr>
              <a:t>——</a:t>
            </a:r>
            <a:r>
              <a:rPr kumimoji="1" lang="zh-CN" altLang="en-US" sz="1800" b="1" dirty="0">
                <a:latin typeface="Microsoft YaHei" charset="0"/>
                <a:ea typeface="Microsoft YaHei" charset="0"/>
                <a:cs typeface="Microsoft YaHei" charset="0"/>
              </a:rPr>
              <a:t>贵阳大数据交易所</a:t>
            </a:r>
            <a:endParaRPr kumimoji="1" lang="en-US" altLang="zh-CN" sz="1800" b="1" dirty="0">
              <a:latin typeface="Microsoft YaHei" charset="0"/>
              <a:ea typeface="Microsoft YaHei" charset="0"/>
              <a:cs typeface="Microsoft YaHei" charset="0"/>
            </a:endParaRPr>
          </a:p>
          <a:p>
            <a:pPr>
              <a:lnSpc>
                <a:spcPct val="150000"/>
              </a:lnSpc>
              <a:buClr>
                <a:srgbClr val="C00000"/>
              </a:buClr>
              <a:buFont typeface="Wingdings" charset="2"/>
              <a:buChar char="p"/>
            </a:pPr>
            <a:r>
              <a:rPr kumimoji="1" lang="zh-CN" altLang="zh-CN" sz="1800" dirty="0">
                <a:latin typeface="Microsoft YaHei" charset="0"/>
                <a:ea typeface="Microsoft YaHei" charset="0"/>
                <a:cs typeface="Microsoft YaHei" charset="0"/>
              </a:rPr>
              <a:t>以</a:t>
            </a:r>
            <a:r>
              <a:rPr kumimoji="1" lang="zh-CN" altLang="zh-CN" sz="1800" b="1" dirty="0">
                <a:latin typeface="Microsoft YaHei" charset="0"/>
                <a:ea typeface="Microsoft YaHei" charset="0"/>
                <a:cs typeface="Microsoft YaHei" charset="0"/>
              </a:rPr>
              <a:t>“贡献中国数据智慧，</a:t>
            </a:r>
            <a:r>
              <a:rPr kumimoji="1" lang="zh-CN" altLang="en-US" sz="1800" b="1" dirty="0">
                <a:latin typeface="Microsoft YaHei" charset="0"/>
                <a:ea typeface="Microsoft YaHei" charset="0"/>
                <a:cs typeface="Microsoft YaHei" charset="0"/>
              </a:rPr>
              <a:t>激活政府数据价值、构建</a:t>
            </a:r>
            <a:r>
              <a:rPr kumimoji="1" lang="zh-CN" altLang="zh-CN" sz="1800" b="1" dirty="0">
                <a:latin typeface="Microsoft YaHei" charset="0"/>
                <a:ea typeface="Microsoft YaHei" charset="0"/>
                <a:cs typeface="Microsoft YaHei" charset="0"/>
              </a:rPr>
              <a:t>全球数据</a:t>
            </a:r>
            <a:r>
              <a:rPr kumimoji="1" lang="zh-CN" altLang="en-US" sz="1800" b="1" dirty="0">
                <a:latin typeface="Microsoft YaHei" charset="0"/>
                <a:ea typeface="Microsoft YaHei" charset="0"/>
                <a:cs typeface="Microsoft YaHei" charset="0"/>
              </a:rPr>
              <a:t>生态</a:t>
            </a:r>
            <a:r>
              <a:rPr kumimoji="1" lang="zh-CN" altLang="zh-CN" sz="1800" b="1" dirty="0">
                <a:latin typeface="Microsoft YaHei" charset="0"/>
                <a:ea typeface="Microsoft YaHei" charset="0"/>
                <a:cs typeface="Microsoft YaHei" charset="0"/>
              </a:rPr>
              <a:t>”</a:t>
            </a:r>
            <a:r>
              <a:rPr kumimoji="1" lang="zh-CN" altLang="zh-CN" sz="1800" dirty="0">
                <a:latin typeface="Microsoft YaHei" charset="0"/>
                <a:ea typeface="Microsoft YaHei" charset="0"/>
                <a:cs typeface="Microsoft YaHei" charset="0"/>
              </a:rPr>
              <a:t>为使命，通过</a:t>
            </a:r>
            <a:r>
              <a:rPr kumimoji="1" lang="zh-CN" altLang="zh-CN" sz="1800" b="1" dirty="0">
                <a:latin typeface="Microsoft YaHei" charset="0"/>
                <a:ea typeface="Microsoft YaHei" charset="0"/>
                <a:cs typeface="Microsoft YaHei" charset="0"/>
              </a:rPr>
              <a:t>“</a:t>
            </a:r>
            <a:r>
              <a:rPr kumimoji="1" lang="zh-CN" altLang="en-US" sz="1800" b="1" dirty="0">
                <a:latin typeface="Microsoft YaHei" charset="0"/>
                <a:ea typeface="Microsoft YaHei" charset="0"/>
                <a:cs typeface="Microsoft YaHei" charset="0"/>
              </a:rPr>
              <a:t>三轴一源两中心一生态</a:t>
            </a:r>
            <a:r>
              <a:rPr kumimoji="1" lang="zh-CN" altLang="zh-CN" sz="1800" b="1" dirty="0">
                <a:latin typeface="Microsoft YaHei" charset="0"/>
                <a:ea typeface="Microsoft YaHei" charset="0"/>
                <a:cs typeface="Microsoft YaHei" charset="0"/>
              </a:rPr>
              <a:t>”</a:t>
            </a:r>
            <a:r>
              <a:rPr kumimoji="1" lang="zh-CN" altLang="zh-CN" sz="1800" dirty="0">
                <a:latin typeface="Microsoft YaHei" charset="0"/>
                <a:ea typeface="Microsoft YaHei" charset="0"/>
                <a:cs typeface="Microsoft YaHei" charset="0"/>
              </a:rPr>
              <a:t>战略，构建完整的</a:t>
            </a:r>
            <a:r>
              <a:rPr kumimoji="1" lang="zh-CN" altLang="en-US" sz="1800" dirty="0">
                <a:latin typeface="Microsoft YaHei" charset="0"/>
                <a:ea typeface="Microsoft YaHei" charset="0"/>
                <a:cs typeface="Microsoft YaHei" charset="0"/>
              </a:rPr>
              <a:t>全球</a:t>
            </a:r>
            <a:r>
              <a:rPr kumimoji="1" lang="zh-CN" altLang="zh-CN" sz="1800" dirty="0">
                <a:latin typeface="Microsoft YaHei" charset="0"/>
                <a:ea typeface="Microsoft YaHei" charset="0"/>
                <a:cs typeface="Microsoft YaHei" charset="0"/>
              </a:rPr>
              <a:t>大数据生态链</a:t>
            </a:r>
            <a:r>
              <a:rPr kumimoji="1" lang="zh-CN" altLang="en-US" sz="1800" b="1" dirty="0">
                <a:latin typeface="Microsoft YaHei" charset="0"/>
                <a:ea typeface="Microsoft YaHei" charset="0"/>
                <a:cs typeface="Microsoft YaHei" charset="0"/>
              </a:rPr>
              <a:t>。</a:t>
            </a:r>
            <a:endParaRPr kumimoji="1" lang="en-US" altLang="zh-CN" sz="1800" b="1" dirty="0">
              <a:latin typeface="Microsoft YaHei" charset="0"/>
              <a:ea typeface="Microsoft YaHei" charset="0"/>
              <a:cs typeface="Microsoft YaHei" charset="0"/>
            </a:endParaRPr>
          </a:p>
          <a:p>
            <a:pPr>
              <a:lnSpc>
                <a:spcPct val="150000"/>
              </a:lnSpc>
              <a:buClr>
                <a:srgbClr val="C00000"/>
              </a:buClr>
              <a:buFont typeface="Wingdings" charset="2"/>
              <a:buChar char="p"/>
            </a:pPr>
            <a:r>
              <a:rPr kumimoji="1" lang="zh-CN" altLang="en-US" sz="1800" b="1" dirty="0">
                <a:latin typeface="Microsoft YaHei" charset="0"/>
                <a:ea typeface="Microsoft YaHei" charset="0"/>
                <a:cs typeface="Microsoft YaHei" charset="0"/>
              </a:rPr>
              <a:t>中国政府大数据资产运营商，全球大数据产业生态服务商</a:t>
            </a:r>
          </a:p>
          <a:p>
            <a:pPr>
              <a:lnSpc>
                <a:spcPct val="150000"/>
              </a:lnSpc>
              <a:buClr>
                <a:srgbClr val="C00000"/>
              </a:buClr>
              <a:buFont typeface="Wingdings" charset="2"/>
              <a:buChar char="p"/>
            </a:pPr>
            <a:r>
              <a:rPr kumimoji="1" lang="zh-CN" altLang="en-US" sz="1800" b="1" dirty="0">
                <a:latin typeface="Microsoft YaHei" charset="0"/>
                <a:ea typeface="Microsoft YaHei" charset="0"/>
                <a:cs typeface="Microsoft YaHei" charset="0"/>
              </a:rPr>
              <a:t>工信部</a:t>
            </a:r>
            <a:r>
              <a:rPr kumimoji="1" lang="en-US" altLang="zh-CN" sz="1800" b="1" dirty="0">
                <a:latin typeface="Microsoft YaHei" charset="0"/>
                <a:ea typeface="Microsoft YaHei" charset="0"/>
                <a:cs typeface="Microsoft YaHei" charset="0"/>
              </a:rPr>
              <a:t>《</a:t>
            </a:r>
            <a:r>
              <a:rPr kumimoji="1" lang="zh-CN" altLang="en-US" sz="1800" b="1" dirty="0">
                <a:latin typeface="Microsoft YaHei" charset="0"/>
                <a:ea typeface="Microsoft YaHei" charset="0"/>
                <a:cs typeface="Microsoft YaHei" charset="0"/>
              </a:rPr>
              <a:t>大数据十三五发展规划</a:t>
            </a:r>
            <a:r>
              <a:rPr kumimoji="1" lang="en-US" altLang="zh-CN" sz="1800" b="1" dirty="0">
                <a:latin typeface="Microsoft YaHei" charset="0"/>
                <a:ea typeface="Microsoft YaHei" charset="0"/>
                <a:cs typeface="Microsoft YaHei" charset="0"/>
              </a:rPr>
              <a:t>》</a:t>
            </a:r>
            <a:r>
              <a:rPr kumimoji="1" lang="zh-CN" altLang="en-US" sz="1800" b="1" dirty="0">
                <a:latin typeface="Microsoft YaHei" charset="0"/>
                <a:ea typeface="Microsoft YaHei" charset="0"/>
                <a:cs typeface="Microsoft YaHei" charset="0"/>
              </a:rPr>
              <a:t>起草单位之一，</a:t>
            </a:r>
            <a:r>
              <a:rPr kumimoji="1" lang="en-US" altLang="zh-CN" sz="1800" b="1" dirty="0">
                <a:latin typeface="Microsoft YaHei" charset="0"/>
                <a:ea typeface="Microsoft YaHei" charset="0"/>
                <a:cs typeface="Microsoft YaHei" charset="0"/>
              </a:rPr>
              <a:t>5</a:t>
            </a:r>
            <a:r>
              <a:rPr kumimoji="1" lang="zh-CN" altLang="en-US" sz="1800" b="1" dirty="0">
                <a:latin typeface="Microsoft YaHei" charset="0"/>
                <a:ea typeface="Microsoft YaHei" charset="0"/>
                <a:cs typeface="Microsoft YaHei" charset="0"/>
              </a:rPr>
              <a:t>项国家大数据标准制定者之一</a:t>
            </a:r>
          </a:p>
          <a:p>
            <a:pPr marL="0" indent="0">
              <a:lnSpc>
                <a:spcPct val="150000"/>
              </a:lnSpc>
              <a:buNone/>
            </a:pP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信息技术大数据术语</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信息技术数据交易服务平台交易数据描述</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信息技术数据交易服务平台通用功能要求</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信息技术数据溯源描述模型</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a:t>
            </a:r>
            <a:r>
              <a:rPr kumimoji="1" lang="en-US" altLang="zh-CN" sz="1800" dirty="0">
                <a:solidFill>
                  <a:schemeClr val="bg1">
                    <a:lumMod val="65000"/>
                  </a:schemeClr>
                </a:solidFill>
                <a:latin typeface="Microsoft YaHei" charset="0"/>
                <a:ea typeface="Microsoft YaHei" charset="0"/>
                <a:cs typeface="Microsoft YaHei" charset="0"/>
              </a:rPr>
              <a:t>《</a:t>
            </a:r>
            <a:r>
              <a:rPr kumimoji="1" lang="zh-CN" altLang="en-US" sz="1800" dirty="0">
                <a:solidFill>
                  <a:schemeClr val="bg1">
                    <a:lumMod val="65000"/>
                  </a:schemeClr>
                </a:solidFill>
                <a:latin typeface="Microsoft YaHei" charset="0"/>
                <a:ea typeface="Microsoft YaHei" charset="0"/>
                <a:cs typeface="Microsoft YaHei" charset="0"/>
              </a:rPr>
              <a:t>信息技术科学数据引用</a:t>
            </a:r>
            <a:r>
              <a:rPr kumimoji="1" lang="en-US" altLang="zh-CN" sz="1800" dirty="0">
                <a:solidFill>
                  <a:schemeClr val="bg1">
                    <a:lumMod val="65000"/>
                  </a:schemeClr>
                </a:solidFill>
                <a:latin typeface="Microsoft YaHei" charset="0"/>
                <a:ea typeface="Microsoft YaHei" charset="0"/>
                <a:cs typeface="Microsoft YaHei" charset="0"/>
              </a:rPr>
              <a:t>》</a:t>
            </a:r>
          </a:p>
          <a:p>
            <a:pPr>
              <a:lnSpc>
                <a:spcPct val="150000"/>
              </a:lnSpc>
              <a:buClr>
                <a:srgbClr val="C00000"/>
              </a:buClr>
              <a:buFont typeface="Wingdings" charset="2"/>
              <a:buChar char="p"/>
            </a:pPr>
            <a:r>
              <a:rPr kumimoji="1" lang="zh-CN" altLang="zh-CN" sz="1800" dirty="0">
                <a:latin typeface="Microsoft YaHei" charset="0"/>
                <a:ea typeface="Microsoft YaHei" charset="0"/>
                <a:cs typeface="Microsoft YaHei" charset="0"/>
              </a:rPr>
              <a:t>拥有</a:t>
            </a:r>
            <a:r>
              <a:rPr kumimoji="1" lang="en-US" altLang="zh-CN" sz="1800" b="1" dirty="0">
                <a:latin typeface="Microsoft YaHei" charset="0"/>
                <a:ea typeface="Microsoft YaHei" charset="0"/>
                <a:cs typeface="Microsoft YaHei" charset="0"/>
              </a:rPr>
              <a:t>1000</a:t>
            </a:r>
            <a:r>
              <a:rPr kumimoji="1" lang="zh-CN" altLang="zh-CN" sz="1800" b="1" dirty="0">
                <a:latin typeface="Microsoft YaHei" charset="0"/>
                <a:ea typeface="Microsoft YaHei" charset="0"/>
                <a:cs typeface="Microsoft YaHei" charset="0"/>
              </a:rPr>
              <a:t>多位</a:t>
            </a:r>
            <a:r>
              <a:rPr kumimoji="1" lang="zh-CN" altLang="zh-CN" sz="1800" dirty="0">
                <a:latin typeface="Microsoft YaHei" charset="0"/>
                <a:ea typeface="Microsoft YaHei" charset="0"/>
                <a:cs typeface="Microsoft YaHei" charset="0"/>
              </a:rPr>
              <a:t>大数据产品创新设计、大数据挖掘与分析、大数据清洗、企业数据采集、数据建模与算法、大数据可视化、大数据安全、大数据运营等方面的</a:t>
            </a:r>
            <a:r>
              <a:rPr kumimoji="1" lang="zh-CN" altLang="zh-CN" sz="1800" b="1" dirty="0">
                <a:latin typeface="Microsoft YaHei" charset="0"/>
                <a:ea typeface="Microsoft YaHei" charset="0"/>
                <a:cs typeface="Microsoft YaHei" charset="0"/>
              </a:rPr>
              <a:t>全产业链高端人才</a:t>
            </a:r>
            <a:r>
              <a:rPr kumimoji="1" lang="zh-CN" altLang="en-US" sz="1800" b="1" dirty="0">
                <a:latin typeface="Microsoft YaHei" charset="0"/>
                <a:ea typeface="Microsoft YaHei" charset="0"/>
                <a:cs typeface="Microsoft YaHei" charset="0"/>
              </a:rPr>
              <a:t>，</a:t>
            </a:r>
            <a:r>
              <a:rPr kumimoji="1" lang="zh-CN" altLang="zh-CN" sz="1800" dirty="0">
                <a:latin typeface="Microsoft YaHei" charset="0"/>
                <a:ea typeface="Microsoft YaHei" charset="0"/>
                <a:cs typeface="Microsoft YaHei" charset="0"/>
              </a:rPr>
              <a:t>是国内唯一一家</a:t>
            </a:r>
            <a:r>
              <a:rPr kumimoji="1" lang="zh-CN" altLang="zh-CN" sz="1800" b="1" dirty="0">
                <a:latin typeface="Microsoft YaHei" charset="0"/>
                <a:ea typeface="Microsoft YaHei" charset="0"/>
                <a:cs typeface="Microsoft YaHei" charset="0"/>
              </a:rPr>
              <a:t>超过一千人</a:t>
            </a:r>
            <a:r>
              <a:rPr kumimoji="1" lang="zh-CN" altLang="zh-CN" sz="1800" dirty="0">
                <a:latin typeface="Microsoft YaHei" charset="0"/>
                <a:ea typeface="Microsoft YaHei" charset="0"/>
                <a:cs typeface="Microsoft YaHei" charset="0"/>
              </a:rPr>
              <a:t>的大数据公司。</a:t>
            </a:r>
            <a:endParaRPr kumimoji="1" lang="en-US" altLang="zh-CN" sz="1800" dirty="0">
              <a:latin typeface="Microsoft YaHei" charset="0"/>
              <a:ea typeface="Microsoft YaHei" charset="0"/>
              <a:cs typeface="Microsoft YaHei" charset="0"/>
            </a:endParaRPr>
          </a:p>
          <a:p>
            <a:pPr marL="0" indent="0">
              <a:lnSpc>
                <a:spcPct val="150000"/>
              </a:lnSpc>
              <a:buNone/>
            </a:pPr>
            <a:endParaRPr kumimoji="1" lang="zh-CN" altLang="en-US" sz="2000" dirty="0">
              <a:solidFill>
                <a:schemeClr val="bg1">
                  <a:lumMod val="65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4720677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flipV="1">
            <a:off x="0" y="6373090"/>
            <a:ext cx="1315019" cy="153481"/>
          </a:xfrm>
          <a:prstGeom prst="rect">
            <a:avLst/>
          </a:prstGeom>
          <a:solidFill>
            <a:srgbClr val="CD0920"/>
          </a:solidFill>
          <a:ln>
            <a:noFill/>
          </a:ln>
        </p:spPr>
        <p:style>
          <a:lnRef idx="2">
            <a:schemeClr val="dk1"/>
          </a:lnRef>
          <a:fillRef idx="1">
            <a:schemeClr val="lt1"/>
          </a:fillRef>
          <a:effectRef idx="0">
            <a:schemeClr val="dk1"/>
          </a:effectRef>
          <a:fontRef idx="minor">
            <a:schemeClr val="dk1"/>
          </a:fontRef>
        </p:style>
        <p:txBody>
          <a:bodyPr anchor="ctr"/>
          <a:lstStyle/>
          <a:p>
            <a:pPr algn="ctr">
              <a:defRPr/>
            </a:pPr>
            <a:endParaRPr kumimoji="1" lang="zh-CN" altLang="en-US" dirty="0">
              <a:solidFill>
                <a:schemeClr val="bg1"/>
              </a:solidFill>
            </a:endParaRPr>
          </a:p>
        </p:txBody>
      </p:sp>
      <p:sp>
        <p:nvSpPr>
          <p:cNvPr id="23" name="矩形 22"/>
          <p:cNvSpPr/>
          <p:nvPr/>
        </p:nvSpPr>
        <p:spPr>
          <a:xfrm flipV="1">
            <a:off x="770608" y="6373089"/>
            <a:ext cx="10751467" cy="153480"/>
          </a:xfrm>
          <a:prstGeom prst="rect">
            <a:avLst/>
          </a:prstGeom>
          <a:solidFill>
            <a:schemeClr val="tx1">
              <a:lumMod val="75000"/>
              <a:lumOff val="2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defRPr/>
            </a:pPr>
            <a:endParaRPr kumimoji="1" lang="zh-CN" altLang="en-US" dirty="0">
              <a:solidFill>
                <a:schemeClr val="bg1"/>
              </a:solidFill>
            </a:endParaRPr>
          </a:p>
        </p:txBody>
      </p:sp>
      <p:sp>
        <p:nvSpPr>
          <p:cNvPr id="30" name="矩形 29"/>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31" name="标题 1"/>
          <p:cNvSpPr txBox="1"/>
          <p:nvPr/>
        </p:nvSpPr>
        <p:spPr bwMode="auto">
          <a:xfrm>
            <a:off x="829877" y="70060"/>
            <a:ext cx="8211249"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核心业务</a:t>
            </a:r>
            <a:endParaRPr lang="zh-CN"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灯片编号占位符 3"/>
          <p:cNvSpPr txBox="1"/>
          <p:nvPr/>
        </p:nvSpPr>
        <p:spPr>
          <a:xfrm>
            <a:off x="11064176" y="6025095"/>
            <a:ext cx="308565" cy="345010"/>
          </a:xfrm>
          <a:prstGeom prst="rect">
            <a:avLst/>
          </a:prstGeom>
        </p:spPr>
        <p:txBody>
          <a:bodyPr vert="horz" lIns="91440" tIns="45720" rIns="91440" bIns="45720" rtlCol="0" anchor="ctr"/>
          <a:lstStyle>
            <a:defPPr>
              <a:defRPr lang="zh-CN"/>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8C042969-60DD-4F8F-9874-321BDB7CBC6C}" type="slidenum">
              <a:rPr lang="zh-CN" altLang="en-US" smtClean="0">
                <a:solidFill>
                  <a:prstClr val="black">
                    <a:tint val="75000"/>
                  </a:prstClr>
                </a:solidFill>
                <a:latin typeface="微软雅黑" panose="020B0503020204020204" pitchFamily="34" charset="-122"/>
                <a:ea typeface="微软雅黑" panose="020B0503020204020204" pitchFamily="34" charset="-122"/>
                <a:cs typeface="微软雅黑" panose="020B0503020204020204" pitchFamily="34" charset="-122"/>
              </a:rPr>
              <a:t>41</a:t>
            </a:fld>
            <a:endParaRPr lang="zh-CN" altLang="en-US" dirty="0">
              <a:solidFill>
                <a:prstClr val="black">
                  <a:tint val="7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2" name="图示 1"/>
          <p:cNvGraphicFramePr/>
          <p:nvPr/>
        </p:nvGraphicFramePr>
        <p:xfrm>
          <a:off x="590108" y="851811"/>
          <a:ext cx="10423635" cy="51209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364922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5" name="标题 1"/>
          <p:cNvSpPr txBox="1"/>
          <p:nvPr/>
        </p:nvSpPr>
        <p:spPr bwMode="auto">
          <a:xfrm>
            <a:off x="862157" y="71735"/>
            <a:ext cx="6553732"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九次方大数据业务战略布局</a:t>
            </a: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nvGrpSpPr>
        <p:grpSpPr>
          <a:xfrm>
            <a:off x="864487" y="1557647"/>
            <a:ext cx="10155814" cy="3933001"/>
            <a:chOff x="864487" y="1557647"/>
            <a:chExt cx="10155814" cy="3933001"/>
          </a:xfrm>
        </p:grpSpPr>
        <p:sp>
          <p:nvSpPr>
            <p:cNvPr id="3" name="L 形 2"/>
            <p:cNvSpPr/>
            <p:nvPr/>
          </p:nvSpPr>
          <p:spPr>
            <a:xfrm rot="5400000">
              <a:off x="1323174" y="2984393"/>
              <a:ext cx="1381633" cy="2299007"/>
            </a:xfrm>
            <a:prstGeom prst="corner">
              <a:avLst>
                <a:gd name="adj1" fmla="val 16120"/>
                <a:gd name="adj2" fmla="val 16110"/>
              </a:avLst>
            </a:prstGeom>
          </p:spPr>
          <p:style>
            <a:lnRef idx="1">
              <a:schemeClr val="accent2">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8" name="任意多边形 7"/>
            <p:cNvSpPr/>
            <p:nvPr/>
          </p:nvSpPr>
          <p:spPr>
            <a:xfrm>
              <a:off x="1092545" y="3671301"/>
              <a:ext cx="2075557" cy="1819347"/>
            </a:xfrm>
            <a:custGeom>
              <a:avLst/>
              <a:gdLst>
                <a:gd name="connsiteX0" fmla="*/ 0 w 2075557"/>
                <a:gd name="connsiteY0" fmla="*/ 0 h 1819347"/>
                <a:gd name="connsiteX1" fmla="*/ 2075557 w 2075557"/>
                <a:gd name="connsiteY1" fmla="*/ 0 h 1819347"/>
                <a:gd name="connsiteX2" fmla="*/ 2075557 w 2075557"/>
                <a:gd name="connsiteY2" fmla="*/ 1819347 h 1819347"/>
                <a:gd name="connsiteX3" fmla="*/ 0 w 2075557"/>
                <a:gd name="connsiteY3" fmla="*/ 1819347 h 1819347"/>
                <a:gd name="connsiteX4" fmla="*/ 0 w 2075557"/>
                <a:gd name="connsiteY4" fmla="*/ 0 h 1819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57" h="1819347">
                  <a:moveTo>
                    <a:pt x="0" y="0"/>
                  </a:moveTo>
                  <a:lnTo>
                    <a:pt x="2075557" y="0"/>
                  </a:lnTo>
                  <a:lnTo>
                    <a:pt x="2075557" y="1819347"/>
                  </a:lnTo>
                  <a:lnTo>
                    <a:pt x="0" y="18193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zh-CN" sz="2400" b="1" kern="1200" dirty="0">
                  <a:latin typeface="微软雅黑" panose="020B0503020204020204" pitchFamily="34" charset="-122"/>
                  <a:ea typeface="微软雅黑" panose="020B0503020204020204" pitchFamily="34" charset="-122"/>
                </a:rPr>
                <a:t>三轴</a:t>
              </a:r>
              <a:endParaRPr lang="en-US" altLang="zh-CN" sz="2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endParaRPr lang="en-US" altLang="zh-CN" sz="1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en-US" altLang="zh-CN" sz="1600" kern="1200" dirty="0">
                  <a:latin typeface="微软雅黑" panose="020B0503020204020204" pitchFamily="34" charset="-122"/>
                  <a:ea typeface="微软雅黑" panose="020B0503020204020204" pitchFamily="34" charset="-122"/>
                </a:rPr>
                <a:t>X</a:t>
              </a:r>
              <a:r>
                <a:rPr lang="zh-CN" altLang="en-US" sz="1600" kern="1200" dirty="0">
                  <a:latin typeface="微软雅黑" panose="020B0503020204020204" pitchFamily="34" charset="-122"/>
                  <a:ea typeface="微软雅黑" panose="020B0503020204020204" pitchFamily="34" charset="-122"/>
                </a:rPr>
                <a:t>轴：政府大数据</a:t>
              </a:r>
              <a:endParaRPr lang="en-US" altLang="zh-CN" sz="1600"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en-US" altLang="zh-CN" sz="1600" kern="1200" dirty="0">
                  <a:latin typeface="微软雅黑" panose="020B0503020204020204" pitchFamily="34" charset="-122"/>
                  <a:ea typeface="微软雅黑" panose="020B0503020204020204" pitchFamily="34" charset="-122"/>
                </a:rPr>
                <a:t>Y</a:t>
              </a:r>
              <a:r>
                <a:rPr lang="zh-CN" altLang="en-US" sz="1600" kern="1200" dirty="0">
                  <a:latin typeface="微软雅黑" panose="020B0503020204020204" pitchFamily="34" charset="-122"/>
                  <a:ea typeface="微软雅黑" panose="020B0503020204020204" pitchFamily="34" charset="-122"/>
                </a:rPr>
                <a:t>轴：行业大数据</a:t>
              </a:r>
              <a:endParaRPr lang="en-US" altLang="zh-CN" sz="1600"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en-US" altLang="zh-CN" sz="1600" kern="1200" dirty="0">
                  <a:latin typeface="微软雅黑" panose="020B0503020204020204" pitchFamily="34" charset="-122"/>
                  <a:ea typeface="微软雅黑" panose="020B0503020204020204" pitchFamily="34" charset="-122"/>
                </a:rPr>
                <a:t>Z</a:t>
              </a:r>
              <a:r>
                <a:rPr lang="zh-CN" altLang="en-US" sz="1600" kern="1200" dirty="0">
                  <a:latin typeface="微软雅黑" panose="020B0503020204020204" pitchFamily="34" charset="-122"/>
                  <a:ea typeface="微软雅黑" panose="020B0503020204020204" pitchFamily="34" charset="-122"/>
                </a:rPr>
                <a:t>轴：部委大数据</a:t>
              </a:r>
              <a:endParaRPr lang="zh-CN" altLang="en-US" sz="1600" kern="1200" dirty="0"/>
            </a:p>
          </p:txBody>
        </p:sp>
        <p:sp>
          <p:nvSpPr>
            <p:cNvPr id="9" name="等腰三角形 8"/>
            <p:cNvSpPr/>
            <p:nvPr/>
          </p:nvSpPr>
          <p:spPr>
            <a:xfrm>
              <a:off x="2776488" y="2815138"/>
              <a:ext cx="391614" cy="391614"/>
            </a:xfrm>
            <a:prstGeom prst="triangle">
              <a:avLst>
                <a:gd name="adj" fmla="val 100000"/>
              </a:avLst>
            </a:prstGeom>
          </p:spPr>
          <p:style>
            <a:lnRef idx="1">
              <a:schemeClr val="accent3">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sp>
        <p:sp>
          <p:nvSpPr>
            <p:cNvPr id="10" name="L 形 9"/>
            <p:cNvSpPr/>
            <p:nvPr/>
          </p:nvSpPr>
          <p:spPr>
            <a:xfrm rot="5400000">
              <a:off x="3864061" y="2355648"/>
              <a:ext cx="1381633" cy="2299007"/>
            </a:xfrm>
            <a:prstGeom prst="corner">
              <a:avLst>
                <a:gd name="adj1" fmla="val 16120"/>
                <a:gd name="adj2" fmla="val 16110"/>
              </a:avLst>
            </a:prstGeom>
          </p:spPr>
          <p:style>
            <a:lnRef idx="1">
              <a:schemeClr val="accent4">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1" name="任意多边形 10"/>
            <p:cNvSpPr/>
            <p:nvPr/>
          </p:nvSpPr>
          <p:spPr>
            <a:xfrm>
              <a:off x="3633432" y="3042556"/>
              <a:ext cx="2075557" cy="1819347"/>
            </a:xfrm>
            <a:custGeom>
              <a:avLst/>
              <a:gdLst>
                <a:gd name="connsiteX0" fmla="*/ 0 w 2075557"/>
                <a:gd name="connsiteY0" fmla="*/ 0 h 1819347"/>
                <a:gd name="connsiteX1" fmla="*/ 2075557 w 2075557"/>
                <a:gd name="connsiteY1" fmla="*/ 0 h 1819347"/>
                <a:gd name="connsiteX2" fmla="*/ 2075557 w 2075557"/>
                <a:gd name="connsiteY2" fmla="*/ 1819347 h 1819347"/>
                <a:gd name="connsiteX3" fmla="*/ 0 w 2075557"/>
                <a:gd name="connsiteY3" fmla="*/ 1819347 h 1819347"/>
                <a:gd name="connsiteX4" fmla="*/ 0 w 2075557"/>
                <a:gd name="connsiteY4" fmla="*/ 0 h 1819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57" h="1819347">
                  <a:moveTo>
                    <a:pt x="0" y="0"/>
                  </a:moveTo>
                  <a:lnTo>
                    <a:pt x="2075557" y="0"/>
                  </a:lnTo>
                  <a:lnTo>
                    <a:pt x="2075557" y="1819347"/>
                  </a:lnTo>
                  <a:lnTo>
                    <a:pt x="0" y="18193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zh-CN" sz="2400" b="1" kern="1200" dirty="0">
                  <a:latin typeface="微软雅黑" panose="020B0503020204020204" pitchFamily="34" charset="-122"/>
                  <a:ea typeface="微软雅黑" panose="020B0503020204020204" pitchFamily="34" charset="-122"/>
                </a:rPr>
                <a:t>一</a:t>
              </a:r>
              <a:r>
                <a:rPr lang="zh-CN" altLang="en-US" sz="2400" b="1" kern="1200" dirty="0">
                  <a:latin typeface="微软雅黑" panose="020B0503020204020204" pitchFamily="34" charset="-122"/>
                  <a:ea typeface="微软雅黑" panose="020B0503020204020204" pitchFamily="34" charset="-122"/>
                </a:rPr>
                <a:t>源</a:t>
              </a:r>
              <a:endParaRPr lang="en-US" altLang="zh-CN" sz="2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endParaRPr lang="en-US" altLang="zh-CN" sz="1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zh-CN" altLang="en-US" sz="1600" kern="1200" dirty="0">
                  <a:latin typeface="微软雅黑" panose="020B0503020204020204" pitchFamily="34" charset="-122"/>
                  <a:ea typeface="微软雅黑" panose="020B0503020204020204" pitchFamily="34" charset="-122"/>
                </a:rPr>
                <a:t>数据源中心</a:t>
              </a:r>
              <a:endParaRPr lang="en-US" altLang="zh-CN" sz="1600" kern="1200" dirty="0">
                <a:latin typeface="微软雅黑" panose="020B0503020204020204" pitchFamily="34" charset="-122"/>
                <a:ea typeface="微软雅黑" panose="020B0503020204020204" pitchFamily="34" charset="-122"/>
              </a:endParaRPr>
            </a:p>
          </p:txBody>
        </p:sp>
        <p:sp>
          <p:nvSpPr>
            <p:cNvPr id="12" name="等腰三角形 11"/>
            <p:cNvSpPr/>
            <p:nvPr/>
          </p:nvSpPr>
          <p:spPr>
            <a:xfrm>
              <a:off x="5317375" y="2186393"/>
              <a:ext cx="391614" cy="391614"/>
            </a:xfrm>
            <a:prstGeom prst="triangle">
              <a:avLst>
                <a:gd name="adj" fmla="val 100000"/>
              </a:avLst>
            </a:prstGeom>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L 形 12"/>
            <p:cNvSpPr/>
            <p:nvPr/>
          </p:nvSpPr>
          <p:spPr>
            <a:xfrm rot="5400000">
              <a:off x="6404949" y="1726903"/>
              <a:ext cx="1381633" cy="2299007"/>
            </a:xfrm>
            <a:prstGeom prst="corner">
              <a:avLst>
                <a:gd name="adj1" fmla="val 16120"/>
                <a:gd name="adj2" fmla="val 16110"/>
              </a:avLst>
            </a:prstGeom>
          </p:spPr>
          <p:style>
            <a:lnRef idx="1">
              <a:schemeClr val="accent6">
                <a:hueOff val="0"/>
                <a:satOff val="0"/>
                <a:lumOff val="0"/>
                <a:alphaOff val="0"/>
              </a:schemeClr>
            </a:lnRef>
            <a:fillRef idx="3">
              <a:schemeClr val="accent6">
                <a:hueOff val="0"/>
                <a:satOff val="0"/>
                <a:lumOff val="0"/>
                <a:alphaOff val="0"/>
              </a:schemeClr>
            </a:fillRef>
            <a:effectRef idx="2">
              <a:schemeClr val="accent6">
                <a:hueOff val="0"/>
                <a:satOff val="0"/>
                <a:lumOff val="0"/>
                <a:alphaOff val="0"/>
              </a:schemeClr>
            </a:effectRef>
            <a:fontRef idx="minor">
              <a:schemeClr val="lt1"/>
            </a:fontRef>
          </p:style>
        </p:sp>
        <p:sp>
          <p:nvSpPr>
            <p:cNvPr id="14" name="任意多边形 13"/>
            <p:cNvSpPr/>
            <p:nvPr/>
          </p:nvSpPr>
          <p:spPr>
            <a:xfrm>
              <a:off x="6199247" y="2439947"/>
              <a:ext cx="2424478" cy="1819347"/>
            </a:xfrm>
            <a:custGeom>
              <a:avLst/>
              <a:gdLst>
                <a:gd name="connsiteX0" fmla="*/ 0 w 2424478"/>
                <a:gd name="connsiteY0" fmla="*/ 0 h 1819347"/>
                <a:gd name="connsiteX1" fmla="*/ 2424478 w 2424478"/>
                <a:gd name="connsiteY1" fmla="*/ 0 h 1819347"/>
                <a:gd name="connsiteX2" fmla="*/ 2424478 w 2424478"/>
                <a:gd name="connsiteY2" fmla="*/ 1819347 h 1819347"/>
                <a:gd name="connsiteX3" fmla="*/ 0 w 2424478"/>
                <a:gd name="connsiteY3" fmla="*/ 1819347 h 1819347"/>
                <a:gd name="connsiteX4" fmla="*/ 0 w 2424478"/>
                <a:gd name="connsiteY4" fmla="*/ 0 h 1819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4478" h="1819347">
                  <a:moveTo>
                    <a:pt x="0" y="0"/>
                  </a:moveTo>
                  <a:lnTo>
                    <a:pt x="2424478" y="0"/>
                  </a:lnTo>
                  <a:lnTo>
                    <a:pt x="2424478" y="1819347"/>
                  </a:lnTo>
                  <a:lnTo>
                    <a:pt x="0" y="18193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en-US" sz="2400" b="1" kern="1200" dirty="0">
                  <a:latin typeface="微软雅黑" panose="020B0503020204020204" pitchFamily="34" charset="-122"/>
                  <a:ea typeface="微软雅黑" panose="020B0503020204020204" pitchFamily="34" charset="-122"/>
                </a:rPr>
                <a:t>两中心</a:t>
              </a:r>
            </a:p>
            <a:p>
              <a:pPr lvl="0" algn="l" defTabSz="800100">
                <a:lnSpc>
                  <a:spcPct val="90000"/>
                </a:lnSpc>
                <a:spcBef>
                  <a:spcPct val="0"/>
                </a:spcBef>
                <a:spcAft>
                  <a:spcPct val="35000"/>
                </a:spcAft>
              </a:pPr>
              <a:endParaRPr lang="en-US" altLang="zh-CN" sz="18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zh-CN" altLang="en-US" sz="1600" kern="1200" dirty="0">
                  <a:latin typeface="微软雅黑" panose="020B0503020204020204" pitchFamily="34" charset="-122"/>
                  <a:ea typeface="微软雅黑" panose="020B0503020204020204" pitchFamily="34" charset="-122"/>
                </a:rPr>
                <a:t>大数据产品创新研发中心</a:t>
              </a:r>
              <a:endParaRPr lang="en-US" altLang="zh-CN" sz="1600"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zh-CN" altLang="en-US" sz="1600" kern="1200" dirty="0">
                  <a:latin typeface="微软雅黑" panose="020B0503020204020204" pitchFamily="34" charset="-122"/>
                  <a:ea typeface="微软雅黑" panose="020B0503020204020204" pitchFamily="34" charset="-122"/>
                </a:rPr>
                <a:t>大数据产业资本运营中心</a:t>
              </a:r>
              <a:endParaRPr lang="en-US" altLang="zh-CN" sz="1600" kern="1200" dirty="0">
                <a:latin typeface="微软雅黑" panose="020B0503020204020204" pitchFamily="34" charset="-122"/>
                <a:ea typeface="微软雅黑" panose="020B0503020204020204" pitchFamily="34" charset="-122"/>
              </a:endParaRPr>
            </a:p>
          </p:txBody>
        </p:sp>
        <p:sp>
          <p:nvSpPr>
            <p:cNvPr id="15" name="等腰三角形 14"/>
            <p:cNvSpPr/>
            <p:nvPr/>
          </p:nvSpPr>
          <p:spPr>
            <a:xfrm>
              <a:off x="7858262" y="1557647"/>
              <a:ext cx="391614" cy="391614"/>
            </a:xfrm>
            <a:prstGeom prst="triangle">
              <a:avLst>
                <a:gd name="adj" fmla="val 100000"/>
              </a:avLst>
            </a:prstGeom>
          </p:spPr>
          <p:style>
            <a:lnRef idx="1">
              <a:schemeClr val="accent2">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L 形 15"/>
            <p:cNvSpPr/>
            <p:nvPr/>
          </p:nvSpPr>
          <p:spPr>
            <a:xfrm rot="5400000">
              <a:off x="8945836" y="1187943"/>
              <a:ext cx="1381633" cy="2299007"/>
            </a:xfrm>
            <a:prstGeom prst="corner">
              <a:avLst>
                <a:gd name="adj1" fmla="val 16120"/>
                <a:gd name="adj2" fmla="val 16110"/>
              </a:avLst>
            </a:prstGeom>
          </p:spPr>
          <p:style>
            <a:lnRef idx="1">
              <a:schemeClr val="accent3">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sp>
        <p:sp>
          <p:nvSpPr>
            <p:cNvPr id="17" name="任意多边形 16"/>
            <p:cNvSpPr/>
            <p:nvPr/>
          </p:nvSpPr>
          <p:spPr>
            <a:xfrm>
              <a:off x="8722831" y="1905984"/>
              <a:ext cx="2297470" cy="1639777"/>
            </a:xfrm>
            <a:custGeom>
              <a:avLst/>
              <a:gdLst>
                <a:gd name="connsiteX0" fmla="*/ 0 w 2065656"/>
                <a:gd name="connsiteY0" fmla="*/ 0 h 1639777"/>
                <a:gd name="connsiteX1" fmla="*/ 2065656 w 2065656"/>
                <a:gd name="connsiteY1" fmla="*/ 0 h 1639777"/>
                <a:gd name="connsiteX2" fmla="*/ 2065656 w 2065656"/>
                <a:gd name="connsiteY2" fmla="*/ 1639777 h 1639777"/>
                <a:gd name="connsiteX3" fmla="*/ 0 w 2065656"/>
                <a:gd name="connsiteY3" fmla="*/ 1639777 h 1639777"/>
                <a:gd name="connsiteX4" fmla="*/ 0 w 2065656"/>
                <a:gd name="connsiteY4" fmla="*/ 0 h 1639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656" h="1639777">
                  <a:moveTo>
                    <a:pt x="0" y="0"/>
                  </a:moveTo>
                  <a:lnTo>
                    <a:pt x="2065656" y="0"/>
                  </a:lnTo>
                  <a:lnTo>
                    <a:pt x="2065656" y="1639777"/>
                  </a:lnTo>
                  <a:lnTo>
                    <a:pt x="0" y="163977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en-US" sz="2400" b="1" kern="1200" dirty="0">
                  <a:latin typeface="微软雅黑" panose="020B0503020204020204" pitchFamily="34" charset="-122"/>
                  <a:ea typeface="微软雅黑" panose="020B0503020204020204" pitchFamily="34" charset="-122"/>
                </a:rPr>
                <a:t>一生态</a:t>
              </a:r>
              <a:endParaRPr lang="en-US" altLang="zh-CN" sz="2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endParaRPr lang="en-US" altLang="zh-CN" sz="1400" b="1" kern="1200" dirty="0">
                <a:latin typeface="微软雅黑" panose="020B0503020204020204" pitchFamily="34" charset="-122"/>
                <a:ea typeface="微软雅黑" panose="020B0503020204020204" pitchFamily="34" charset="-122"/>
              </a:endParaRPr>
            </a:p>
            <a:p>
              <a:pPr lvl="0" algn="l" defTabSz="800100">
                <a:lnSpc>
                  <a:spcPct val="90000"/>
                </a:lnSpc>
                <a:spcBef>
                  <a:spcPct val="0"/>
                </a:spcBef>
                <a:spcAft>
                  <a:spcPct val="35000"/>
                </a:spcAft>
              </a:pPr>
              <a:r>
                <a:rPr lang="en-US" altLang="zh-CN" sz="1600" kern="1200" dirty="0">
                  <a:latin typeface="微软雅黑" panose="020B0503020204020204" pitchFamily="34" charset="-122"/>
                  <a:ea typeface="微软雅黑" panose="020B0503020204020204" pitchFamily="34" charset="-122"/>
                </a:rPr>
                <a:t>BDG Store </a:t>
              </a:r>
            </a:p>
            <a:p>
              <a:pPr lvl="0" algn="l" defTabSz="800100">
                <a:lnSpc>
                  <a:spcPct val="90000"/>
                </a:lnSpc>
                <a:spcBef>
                  <a:spcPct val="0"/>
                </a:spcBef>
                <a:spcAft>
                  <a:spcPct val="35000"/>
                </a:spcAft>
              </a:pPr>
              <a:r>
                <a:rPr lang="zh-CN" altLang="en-US" sz="1600" kern="1200" dirty="0">
                  <a:latin typeface="微软雅黑" panose="020B0503020204020204" pitchFamily="34" charset="-122"/>
                  <a:ea typeface="微软雅黑" panose="020B0503020204020204" pitchFamily="34" charset="-122"/>
                </a:rPr>
                <a:t>全球大数据产业生态圈</a:t>
              </a:r>
              <a:endParaRPr lang="zh-CN" altLang="en-US" sz="1600" kern="1200" dirty="0"/>
            </a:p>
          </p:txBody>
        </p:sp>
      </p:grpSp>
    </p:spTree>
    <p:extLst>
      <p:ext uri="{BB962C8B-B14F-4D97-AF65-F5344CB8AC3E}">
        <p14:creationId xmlns:p14="http://schemas.microsoft.com/office/powerpoint/2010/main" val="13567468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bwMode="auto">
          <a:xfrm>
            <a:off x="862155" y="71735"/>
            <a:ext cx="9798577"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主要股东</a:t>
            </a:r>
          </a:p>
        </p:txBody>
      </p:sp>
      <p:sp>
        <p:nvSpPr>
          <p:cNvPr id="6" name="矩形 5"/>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71" name="内容占位符 2"/>
          <p:cNvSpPr txBox="1"/>
          <p:nvPr/>
        </p:nvSpPr>
        <p:spPr>
          <a:xfrm>
            <a:off x="553847" y="5074916"/>
            <a:ext cx="10499505" cy="421527"/>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ts val="2200"/>
              </a:lnSpc>
              <a:spcBef>
                <a:spcPts val="0"/>
              </a:spcBef>
              <a:spcAft>
                <a:spcPts val="200"/>
              </a:spcAft>
              <a:buNone/>
            </a:pPr>
            <a:r>
              <a:rPr lang="zh-CN" altLang="en-US" sz="1800" b="1" dirty="0">
                <a:latin typeface="微软雅黑" panose="020B0503020204020204" pitchFamily="34" charset="-122"/>
                <a:ea typeface="微软雅黑" panose="020B0503020204020204" pitchFamily="34" charset="-122"/>
              </a:rPr>
              <a:t>九次方大数据通过三轮融资，融资额度逾</a:t>
            </a:r>
            <a:r>
              <a:rPr lang="en-US" altLang="zh-CN" sz="2400" b="1" dirty="0">
                <a:solidFill>
                  <a:srgbClr val="C00000"/>
                </a:solidFill>
                <a:latin typeface="微软雅黑" panose="020B0503020204020204" pitchFamily="34" charset="-122"/>
                <a:ea typeface="微软雅黑" panose="020B0503020204020204" pitchFamily="34" charset="-122"/>
              </a:rPr>
              <a:t>12</a:t>
            </a:r>
            <a:r>
              <a:rPr lang="zh-CN" altLang="en-US" sz="2400" b="1" dirty="0">
                <a:solidFill>
                  <a:srgbClr val="C00000"/>
                </a:solidFill>
                <a:latin typeface="微软雅黑" panose="020B0503020204020204" pitchFamily="34" charset="-122"/>
                <a:ea typeface="微软雅黑" panose="020B0503020204020204" pitchFamily="34" charset="-122"/>
              </a:rPr>
              <a:t>亿元</a:t>
            </a:r>
            <a:r>
              <a:rPr lang="zh-CN" altLang="en-US" sz="1800" b="1" dirty="0">
                <a:latin typeface="微软雅黑" panose="020B0503020204020204" pitchFamily="34" charset="-122"/>
                <a:ea typeface="微软雅黑" panose="020B0503020204020204" pitchFamily="34" charset="-122"/>
              </a:rPr>
              <a:t>，豪华的股东阵容，创造中国大数据领域融资之最。</a:t>
            </a:r>
            <a:endParaRPr lang="en-US" altLang="zh-CN" sz="1800" b="1" dirty="0">
              <a:latin typeface="微软雅黑" panose="020B0503020204020204" pitchFamily="34" charset="-122"/>
              <a:ea typeface="微软雅黑" panose="020B0503020204020204" pitchFamily="34" charset="-122"/>
            </a:endParaRPr>
          </a:p>
        </p:txBody>
      </p:sp>
      <p:pic>
        <p:nvPicPr>
          <p:cNvPr id="96" name="图片 95" descr="{BA17D09D-6177-FF42-4452-CAD567E430FD}"/>
          <p:cNvPicPr>
            <a:picLocks noChangeAspect="1"/>
          </p:cNvPicPr>
          <p:nvPr/>
        </p:nvPicPr>
        <p:blipFill rotWithShape="1">
          <a:blip r:embed="rId3" cstate="email"/>
          <a:srcRect/>
          <a:stretch>
            <a:fillRect/>
          </a:stretch>
        </p:blipFill>
        <p:spPr>
          <a:xfrm>
            <a:off x="621968" y="1543780"/>
            <a:ext cx="4391967" cy="2863120"/>
          </a:xfrm>
          <a:prstGeom prst="rect">
            <a:avLst/>
          </a:prstGeom>
        </p:spPr>
      </p:pic>
      <p:grpSp>
        <p:nvGrpSpPr>
          <p:cNvPr id="22" name="组合 21"/>
          <p:cNvGrpSpPr/>
          <p:nvPr/>
        </p:nvGrpSpPr>
        <p:grpSpPr>
          <a:xfrm>
            <a:off x="9731375" y="2641600"/>
            <a:ext cx="1643380" cy="986790"/>
            <a:chOff x="9729636" y="2575443"/>
            <a:chExt cx="1643105" cy="986477"/>
          </a:xfrm>
        </p:grpSpPr>
        <p:grpSp>
          <p:nvGrpSpPr>
            <p:cNvPr id="23" name="组合 1"/>
            <p:cNvGrpSpPr/>
            <p:nvPr/>
          </p:nvGrpSpPr>
          <p:grpSpPr>
            <a:xfrm>
              <a:off x="9729636" y="3079853"/>
              <a:ext cx="1643105" cy="482067"/>
              <a:chOff x="4695804" y="4039956"/>
              <a:chExt cx="2033974" cy="398174"/>
            </a:xfrm>
          </p:grpSpPr>
          <p:sp>
            <p:nvSpPr>
              <p:cNvPr id="24" name="矩形 23"/>
              <p:cNvSpPr/>
              <p:nvPr/>
            </p:nvSpPr>
            <p:spPr>
              <a:xfrm>
                <a:off x="4695804" y="4039956"/>
                <a:ext cx="1114804" cy="263754"/>
              </a:xfrm>
              <a:prstGeom prst="rect">
                <a:avLst/>
              </a:prstGeom>
            </p:spPr>
            <p:txBody>
              <a:bodyPr wrap="square">
                <a:spAutoFit/>
              </a:bodyPr>
              <a:lstStyle/>
              <a:p>
                <a:r>
                  <a:rPr lang="zh-CN" altLang="en-US" sz="1400" b="1" dirty="0">
                    <a:latin typeface="微软雅黑" panose="020B0503020204020204" pitchFamily="34" charset="-122"/>
                    <a:ea typeface="微软雅黑" panose="020B0503020204020204" pitchFamily="34" charset="-122"/>
                  </a:rPr>
                  <a:t>鼎峰资本</a:t>
                </a:r>
              </a:p>
            </p:txBody>
          </p:sp>
          <p:sp>
            <p:nvSpPr>
              <p:cNvPr id="25" name="矩形 24"/>
              <p:cNvSpPr/>
              <p:nvPr/>
            </p:nvSpPr>
            <p:spPr>
              <a:xfrm>
                <a:off x="4713401" y="4236775"/>
                <a:ext cx="2016377" cy="201355"/>
              </a:xfrm>
              <a:prstGeom prst="rect">
                <a:avLst/>
              </a:prstGeom>
            </p:spPr>
            <p:txBody>
              <a:bodyPr wrap="square">
                <a:spAutoFit/>
              </a:bodyPr>
              <a:lstStyle/>
              <a:p>
                <a:r>
                  <a:rPr lang="en-US" altLang="zh-CN" sz="1000" dirty="0">
                    <a:solidFill>
                      <a:schemeClr val="bg1">
                        <a:lumMod val="65000"/>
                      </a:schemeClr>
                    </a:solidFill>
                    <a:latin typeface="迷你简综艺" panose="03000509000000000000" pitchFamily="65" charset="-122"/>
                    <a:ea typeface="迷你简综艺" panose="03000509000000000000" pitchFamily="65" charset="-122"/>
                  </a:rPr>
                  <a:t>Prime Mont</a:t>
                </a:r>
                <a:endParaRPr lang="zh-CN" altLang="en-US" sz="1000" dirty="0">
                  <a:solidFill>
                    <a:schemeClr val="bg1">
                      <a:lumMod val="65000"/>
                    </a:schemeClr>
                  </a:solidFill>
                  <a:latin typeface="迷你简综艺" panose="03000509000000000000" pitchFamily="65" charset="-122"/>
                  <a:ea typeface="迷你简综艺" panose="03000509000000000000" pitchFamily="65" charset="-122"/>
                </a:endParaRPr>
              </a:p>
            </p:txBody>
          </p:sp>
        </p:grpSp>
        <p:pic>
          <p:nvPicPr>
            <p:cNvPr id="26" name="Picture 2" descr="C:\Users\ADMIN\Desktop\91B7FD3F77910EA7DF5CFF6996E4981C.png"/>
            <p:cNvPicPr>
              <a:picLocks noChangeAspect="1" noChangeArrowheads="1"/>
            </p:cNvPicPr>
            <p:nvPr/>
          </p:nvPicPr>
          <p:blipFill>
            <a:blip r:embed="rId4" cstate="email"/>
            <a:srcRect/>
            <a:stretch>
              <a:fillRect/>
            </a:stretch>
          </p:blipFill>
          <p:spPr bwMode="auto">
            <a:xfrm>
              <a:off x="9960500" y="2575443"/>
              <a:ext cx="504381" cy="504410"/>
            </a:xfrm>
            <a:prstGeom prst="rect">
              <a:avLst/>
            </a:prstGeom>
            <a:noFill/>
          </p:spPr>
        </p:pic>
      </p:grpSp>
      <p:pic>
        <p:nvPicPr>
          <p:cNvPr id="31" name="图片 30"/>
          <p:cNvPicPr>
            <a:picLocks noChangeAspect="1"/>
          </p:cNvPicPr>
          <p:nvPr/>
        </p:nvPicPr>
        <p:blipFill rotWithShape="1">
          <a:blip r:embed="rId5" cstate="email"/>
          <a:srcRect/>
          <a:stretch>
            <a:fillRect/>
          </a:stretch>
        </p:blipFill>
        <p:spPr>
          <a:xfrm>
            <a:off x="6630670" y="4246245"/>
            <a:ext cx="573405" cy="594360"/>
          </a:xfrm>
          <a:prstGeom prst="rect">
            <a:avLst/>
          </a:prstGeom>
        </p:spPr>
      </p:pic>
      <p:grpSp>
        <p:nvGrpSpPr>
          <p:cNvPr id="30" name="组合 29"/>
          <p:cNvGrpSpPr/>
          <p:nvPr/>
        </p:nvGrpSpPr>
        <p:grpSpPr>
          <a:xfrm>
            <a:off x="5276850" y="1326515"/>
            <a:ext cx="5638165" cy="3437890"/>
            <a:chOff x="8291" y="2089"/>
            <a:chExt cx="8879" cy="5414"/>
          </a:xfrm>
        </p:grpSpPr>
        <p:pic>
          <p:nvPicPr>
            <p:cNvPr id="2" name="Picture 3" descr="D:\申延蔷\2016\九次方中文宣传册\资源\ppt\建银.jpg"/>
            <p:cNvPicPr>
              <a:picLocks noChangeAspect="1" noChangeArrowheads="1"/>
            </p:cNvPicPr>
            <p:nvPr/>
          </p:nvPicPr>
          <p:blipFill>
            <a:blip r:embed="rId6" cstate="email"/>
            <a:srcRect/>
            <a:stretch>
              <a:fillRect/>
            </a:stretch>
          </p:blipFill>
          <p:spPr bwMode="auto">
            <a:xfrm>
              <a:off x="9744" y="2089"/>
              <a:ext cx="1655" cy="985"/>
            </a:xfrm>
            <a:prstGeom prst="rect">
              <a:avLst/>
            </a:prstGeom>
            <a:noFill/>
          </p:spPr>
        </p:pic>
        <p:pic>
          <p:nvPicPr>
            <p:cNvPr id="3" name="Picture 2" descr="D:\申延蔷\2016\九次方中文宣传册\资源\ppt\博信.png"/>
            <p:cNvPicPr>
              <a:picLocks noChangeAspect="1" noChangeArrowheads="1"/>
            </p:cNvPicPr>
            <p:nvPr/>
          </p:nvPicPr>
          <p:blipFill>
            <a:blip r:embed="rId7" cstate="email"/>
            <a:srcRect/>
            <a:stretch>
              <a:fillRect/>
            </a:stretch>
          </p:blipFill>
          <p:spPr bwMode="auto">
            <a:xfrm>
              <a:off x="8370" y="2136"/>
              <a:ext cx="769" cy="890"/>
            </a:xfrm>
            <a:prstGeom prst="rect">
              <a:avLst/>
            </a:prstGeom>
            <a:noFill/>
          </p:spPr>
        </p:pic>
        <p:pic>
          <p:nvPicPr>
            <p:cNvPr id="4" name="Picture 4" descr="D:\申延蔷\2016\九次方中文宣传册\资源\ppt\中茵.jpg"/>
            <p:cNvPicPr>
              <a:picLocks noChangeAspect="1" noChangeArrowheads="1"/>
            </p:cNvPicPr>
            <p:nvPr/>
          </p:nvPicPr>
          <p:blipFill>
            <a:blip r:embed="rId8" cstate="email"/>
            <a:srcRect/>
            <a:stretch>
              <a:fillRect/>
            </a:stretch>
          </p:blipFill>
          <p:spPr bwMode="auto">
            <a:xfrm>
              <a:off x="15237" y="3405"/>
              <a:ext cx="1507" cy="671"/>
            </a:xfrm>
            <a:prstGeom prst="rect">
              <a:avLst/>
            </a:prstGeom>
            <a:noFill/>
          </p:spPr>
        </p:pic>
        <p:pic>
          <p:nvPicPr>
            <p:cNvPr id="7" name="Picture 5" descr="D:\申延蔷\2016\九次方中文宣传册\资源\ppt\信中利.jpg"/>
            <p:cNvPicPr>
              <a:picLocks noChangeAspect="1" noChangeArrowheads="1"/>
            </p:cNvPicPr>
            <p:nvPr/>
          </p:nvPicPr>
          <p:blipFill>
            <a:blip r:embed="rId9" cstate="email"/>
            <a:srcRect/>
            <a:stretch>
              <a:fillRect/>
            </a:stretch>
          </p:blipFill>
          <p:spPr bwMode="auto">
            <a:xfrm>
              <a:off x="11704" y="2268"/>
              <a:ext cx="1317" cy="628"/>
            </a:xfrm>
            <a:prstGeom prst="rect">
              <a:avLst/>
            </a:prstGeom>
            <a:noFill/>
          </p:spPr>
        </p:pic>
        <p:pic>
          <p:nvPicPr>
            <p:cNvPr id="9" name="Picture 6" descr="D:\申延蔷\2016\九次方中文宣传册\资源\ppt\当代东方.png"/>
            <p:cNvPicPr>
              <a:picLocks noChangeAspect="1" noChangeArrowheads="1"/>
            </p:cNvPicPr>
            <p:nvPr/>
          </p:nvPicPr>
          <p:blipFill>
            <a:blip r:embed="rId10" cstate="email"/>
            <a:srcRect/>
            <a:stretch>
              <a:fillRect/>
            </a:stretch>
          </p:blipFill>
          <p:spPr bwMode="auto">
            <a:xfrm>
              <a:off x="9833" y="3452"/>
              <a:ext cx="1061" cy="537"/>
            </a:xfrm>
            <a:prstGeom prst="rect">
              <a:avLst/>
            </a:prstGeom>
            <a:noFill/>
          </p:spPr>
        </p:pic>
        <p:pic>
          <p:nvPicPr>
            <p:cNvPr id="10" name="Picture 7" descr="D:\申延蔷\2016\九次方中文宣传册\资源\ppt\中非.png"/>
            <p:cNvPicPr>
              <a:picLocks noChangeAspect="1" noChangeArrowheads="1"/>
            </p:cNvPicPr>
            <p:nvPr/>
          </p:nvPicPr>
          <p:blipFill>
            <a:blip r:embed="rId11" cstate="email"/>
            <a:srcRect/>
            <a:stretch>
              <a:fillRect/>
            </a:stretch>
          </p:blipFill>
          <p:spPr bwMode="auto">
            <a:xfrm>
              <a:off x="8370" y="3494"/>
              <a:ext cx="1044" cy="496"/>
            </a:xfrm>
            <a:prstGeom prst="rect">
              <a:avLst/>
            </a:prstGeom>
            <a:noFill/>
          </p:spPr>
        </p:pic>
        <p:pic>
          <p:nvPicPr>
            <p:cNvPr id="11" name="Picture 8" descr="D:\申延蔷\2016\九次方中文宣传册\资源\ppt\idg.jpg"/>
            <p:cNvPicPr>
              <a:picLocks noChangeAspect="1" noChangeArrowheads="1"/>
            </p:cNvPicPr>
            <p:nvPr/>
          </p:nvPicPr>
          <p:blipFill>
            <a:blip r:embed="rId12" cstate="email"/>
            <a:srcRect/>
            <a:stretch>
              <a:fillRect/>
            </a:stretch>
          </p:blipFill>
          <p:spPr bwMode="auto">
            <a:xfrm>
              <a:off x="15347" y="2274"/>
              <a:ext cx="1370" cy="614"/>
            </a:xfrm>
            <a:prstGeom prst="rect">
              <a:avLst/>
            </a:prstGeom>
            <a:noFill/>
          </p:spPr>
        </p:pic>
        <p:pic>
          <p:nvPicPr>
            <p:cNvPr id="12" name="Picture 9" descr="D:\申延蔷\2016\九次方中文宣传册\资源\ppt\海南兴盛.png"/>
            <p:cNvPicPr>
              <a:picLocks noChangeAspect="1" noChangeArrowheads="1"/>
            </p:cNvPicPr>
            <p:nvPr/>
          </p:nvPicPr>
          <p:blipFill>
            <a:blip r:embed="rId13" cstate="email"/>
            <a:srcRect/>
            <a:stretch>
              <a:fillRect/>
            </a:stretch>
          </p:blipFill>
          <p:spPr bwMode="auto">
            <a:xfrm>
              <a:off x="11499" y="3476"/>
              <a:ext cx="1020" cy="490"/>
            </a:xfrm>
            <a:prstGeom prst="rect">
              <a:avLst/>
            </a:prstGeom>
            <a:noFill/>
          </p:spPr>
        </p:pic>
        <p:pic>
          <p:nvPicPr>
            <p:cNvPr id="13" name="Picture 10" descr="D:\申延蔷\2016\九次方中文宣传册\资源\ppt\复朴.jpg"/>
            <p:cNvPicPr>
              <a:picLocks noChangeAspect="1" noChangeArrowheads="1"/>
            </p:cNvPicPr>
            <p:nvPr/>
          </p:nvPicPr>
          <p:blipFill>
            <a:blip r:embed="rId14" cstate="email"/>
            <a:srcRect/>
            <a:stretch>
              <a:fillRect/>
            </a:stretch>
          </p:blipFill>
          <p:spPr bwMode="auto">
            <a:xfrm>
              <a:off x="8370" y="5811"/>
              <a:ext cx="1245" cy="577"/>
            </a:xfrm>
            <a:prstGeom prst="rect">
              <a:avLst/>
            </a:prstGeom>
            <a:noFill/>
          </p:spPr>
        </p:pic>
        <p:pic>
          <p:nvPicPr>
            <p:cNvPr id="14" name="Picture 14" descr="D:\申延蔷\2016\九次方中文宣传册\资源\ppt\巨越.png"/>
            <p:cNvPicPr>
              <a:picLocks noChangeAspect="1" noChangeArrowheads="1"/>
            </p:cNvPicPr>
            <p:nvPr/>
          </p:nvPicPr>
          <p:blipFill>
            <a:blip r:embed="rId15" cstate="email"/>
            <a:srcRect/>
            <a:stretch>
              <a:fillRect/>
            </a:stretch>
          </p:blipFill>
          <p:spPr bwMode="auto">
            <a:xfrm>
              <a:off x="9799" y="4676"/>
              <a:ext cx="1006" cy="521"/>
            </a:xfrm>
            <a:prstGeom prst="rect">
              <a:avLst/>
            </a:prstGeom>
            <a:noFill/>
          </p:spPr>
        </p:pic>
        <p:pic>
          <p:nvPicPr>
            <p:cNvPr id="15" name="Picture 16" descr="D:\申延蔷\2016\九次方中文宣传册\资源\ppt\享悦.png"/>
            <p:cNvPicPr>
              <a:picLocks noChangeAspect="1" noChangeArrowheads="1"/>
            </p:cNvPicPr>
            <p:nvPr/>
          </p:nvPicPr>
          <p:blipFill>
            <a:blip r:embed="rId16" cstate="email"/>
            <a:srcRect/>
            <a:stretch>
              <a:fillRect/>
            </a:stretch>
          </p:blipFill>
          <p:spPr bwMode="auto">
            <a:xfrm>
              <a:off x="8291" y="4669"/>
              <a:ext cx="1044" cy="537"/>
            </a:xfrm>
            <a:prstGeom prst="rect">
              <a:avLst/>
            </a:prstGeom>
            <a:noFill/>
          </p:spPr>
        </p:pic>
        <p:pic>
          <p:nvPicPr>
            <p:cNvPr id="16" name="Picture 17" descr="D:\申延蔷\2016\九次方中文宣传册\资源\ppt\睿斯基金.png"/>
            <p:cNvPicPr>
              <a:picLocks noChangeAspect="1" noChangeArrowheads="1"/>
            </p:cNvPicPr>
            <p:nvPr/>
          </p:nvPicPr>
          <p:blipFill>
            <a:blip r:embed="rId17" cstate="email"/>
            <a:srcRect/>
            <a:stretch>
              <a:fillRect/>
            </a:stretch>
          </p:blipFill>
          <p:spPr bwMode="auto">
            <a:xfrm>
              <a:off x="11898" y="5836"/>
              <a:ext cx="1044" cy="527"/>
            </a:xfrm>
            <a:prstGeom prst="rect">
              <a:avLst/>
            </a:prstGeom>
            <a:noFill/>
          </p:spPr>
        </p:pic>
        <p:pic>
          <p:nvPicPr>
            <p:cNvPr id="17" name="Picture 18" descr="D:\申延蔷\2016\九次方中文宣传册\资源\ppt\键桥.jpg"/>
            <p:cNvPicPr>
              <a:picLocks noChangeAspect="1" noChangeArrowheads="1"/>
            </p:cNvPicPr>
            <p:nvPr/>
          </p:nvPicPr>
          <p:blipFill>
            <a:blip r:embed="rId18" cstate="email"/>
            <a:srcRect/>
            <a:stretch>
              <a:fillRect/>
            </a:stretch>
          </p:blipFill>
          <p:spPr bwMode="auto">
            <a:xfrm>
              <a:off x="13220" y="4597"/>
              <a:ext cx="1428" cy="678"/>
            </a:xfrm>
            <a:prstGeom prst="rect">
              <a:avLst/>
            </a:prstGeom>
            <a:noFill/>
          </p:spPr>
        </p:pic>
        <p:pic>
          <p:nvPicPr>
            <p:cNvPr id="18" name="Picture 19" descr="C:\Users\ADMIN\Desktop\logo.jpg"/>
            <p:cNvPicPr>
              <a:picLocks noChangeAspect="1" noChangeArrowheads="1"/>
            </p:cNvPicPr>
            <p:nvPr/>
          </p:nvPicPr>
          <p:blipFill>
            <a:blip r:embed="rId19" cstate="email"/>
            <a:srcRect/>
            <a:stretch>
              <a:fillRect/>
            </a:stretch>
          </p:blipFill>
          <p:spPr bwMode="auto">
            <a:xfrm>
              <a:off x="13486" y="2356"/>
              <a:ext cx="1268" cy="448"/>
            </a:xfrm>
            <a:prstGeom prst="rect">
              <a:avLst/>
            </a:prstGeom>
            <a:noFill/>
          </p:spPr>
        </p:pic>
        <p:pic>
          <p:nvPicPr>
            <p:cNvPr id="19" name="Picture 20" descr="D:\申延蔷\2016\九次方中文宣传册\资源\ppt\德同资本.png"/>
            <p:cNvPicPr>
              <a:picLocks noChangeAspect="1" noChangeArrowheads="1"/>
            </p:cNvPicPr>
            <p:nvPr/>
          </p:nvPicPr>
          <p:blipFill>
            <a:blip r:embed="rId20" cstate="email"/>
            <a:srcRect/>
            <a:stretch>
              <a:fillRect/>
            </a:stretch>
          </p:blipFill>
          <p:spPr bwMode="auto">
            <a:xfrm>
              <a:off x="13187" y="3397"/>
              <a:ext cx="1566" cy="649"/>
            </a:xfrm>
            <a:prstGeom prst="rect">
              <a:avLst/>
            </a:prstGeom>
            <a:noFill/>
          </p:spPr>
        </p:pic>
        <p:pic>
          <p:nvPicPr>
            <p:cNvPr id="20" name="Picture 21" descr="D:\申延蔷\2016\九次方中文宣传册\资源\ppt\初灵.png"/>
            <p:cNvPicPr>
              <a:picLocks noChangeAspect="1" noChangeArrowheads="1"/>
            </p:cNvPicPr>
            <p:nvPr/>
          </p:nvPicPr>
          <p:blipFill>
            <a:blip r:embed="rId21" cstate="email"/>
            <a:srcRect/>
            <a:stretch>
              <a:fillRect/>
            </a:stretch>
          </p:blipFill>
          <p:spPr bwMode="auto">
            <a:xfrm>
              <a:off x="9920" y="5822"/>
              <a:ext cx="1578" cy="556"/>
            </a:xfrm>
            <a:prstGeom prst="rect">
              <a:avLst/>
            </a:prstGeom>
            <a:noFill/>
          </p:spPr>
        </p:pic>
        <p:pic>
          <p:nvPicPr>
            <p:cNvPr id="21" name="Picture 2" descr="浙江省科技风险投资有限公司"/>
            <p:cNvPicPr>
              <a:picLocks noChangeAspect="1" noChangeArrowheads="1"/>
            </p:cNvPicPr>
            <p:nvPr/>
          </p:nvPicPr>
          <p:blipFill>
            <a:blip r:embed="rId22" cstate="email"/>
            <a:srcRect/>
            <a:stretch>
              <a:fillRect/>
            </a:stretch>
          </p:blipFill>
          <p:spPr bwMode="auto">
            <a:xfrm>
              <a:off x="11539" y="4487"/>
              <a:ext cx="1098" cy="900"/>
            </a:xfrm>
            <a:prstGeom prst="rect">
              <a:avLst/>
            </a:prstGeom>
            <a:noFill/>
          </p:spPr>
        </p:pic>
        <p:pic>
          <p:nvPicPr>
            <p:cNvPr id="29" name="图片 28"/>
            <p:cNvPicPr>
              <a:picLocks noChangeAspect="1"/>
            </p:cNvPicPr>
            <p:nvPr/>
          </p:nvPicPr>
          <p:blipFill>
            <a:blip r:embed="rId23" cstate="email"/>
            <a:stretch>
              <a:fillRect/>
            </a:stretch>
          </p:blipFill>
          <p:spPr>
            <a:xfrm>
              <a:off x="14930" y="5867"/>
              <a:ext cx="1967" cy="464"/>
            </a:xfrm>
            <a:prstGeom prst="rect">
              <a:avLst/>
            </a:prstGeom>
          </p:spPr>
        </p:pic>
        <p:pic>
          <p:nvPicPr>
            <p:cNvPr id="32" name="图片 31"/>
            <p:cNvPicPr>
              <a:picLocks noChangeAspect="1"/>
            </p:cNvPicPr>
            <p:nvPr/>
          </p:nvPicPr>
          <p:blipFill rotWithShape="1">
            <a:blip r:embed="rId24" cstate="email"/>
            <a:srcRect/>
            <a:stretch>
              <a:fillRect/>
            </a:stretch>
          </p:blipFill>
          <p:spPr>
            <a:xfrm>
              <a:off x="13385" y="5695"/>
              <a:ext cx="1118" cy="769"/>
            </a:xfrm>
            <a:prstGeom prst="rect">
              <a:avLst/>
            </a:prstGeom>
          </p:spPr>
        </p:pic>
        <p:pic>
          <p:nvPicPr>
            <p:cNvPr id="33" name="图片 32"/>
            <p:cNvPicPr>
              <a:picLocks noChangeAspect="1"/>
            </p:cNvPicPr>
            <p:nvPr/>
          </p:nvPicPr>
          <p:blipFill rotWithShape="1">
            <a:blip r:embed="rId25" cstate="email"/>
            <a:srcRect/>
            <a:stretch>
              <a:fillRect/>
            </a:stretch>
          </p:blipFill>
          <p:spPr>
            <a:xfrm>
              <a:off x="11564" y="6713"/>
              <a:ext cx="1911" cy="790"/>
            </a:xfrm>
            <a:prstGeom prst="rect">
              <a:avLst/>
            </a:prstGeom>
          </p:spPr>
        </p:pic>
        <p:pic>
          <p:nvPicPr>
            <p:cNvPr id="34" name="图片 33"/>
            <p:cNvPicPr>
              <a:picLocks noChangeAspect="1"/>
            </p:cNvPicPr>
            <p:nvPr/>
          </p:nvPicPr>
          <p:blipFill rotWithShape="1">
            <a:blip r:embed="rId26" cstate="email"/>
            <a:srcRect/>
            <a:stretch>
              <a:fillRect/>
            </a:stretch>
          </p:blipFill>
          <p:spPr>
            <a:xfrm>
              <a:off x="15300" y="6717"/>
              <a:ext cx="1871" cy="740"/>
            </a:xfrm>
            <a:prstGeom prst="rect">
              <a:avLst/>
            </a:prstGeom>
          </p:spPr>
        </p:pic>
        <p:pic>
          <p:nvPicPr>
            <p:cNvPr id="27" name="图片 26"/>
            <p:cNvPicPr>
              <a:picLocks noChangeAspect="1"/>
            </p:cNvPicPr>
            <p:nvPr/>
          </p:nvPicPr>
          <p:blipFill>
            <a:blip r:embed="rId27" cstate="email"/>
            <a:stretch>
              <a:fillRect/>
            </a:stretch>
          </p:blipFill>
          <p:spPr>
            <a:xfrm>
              <a:off x="8291" y="6863"/>
              <a:ext cx="1912" cy="466"/>
            </a:xfrm>
            <a:prstGeom prst="rect">
              <a:avLst/>
            </a:prstGeom>
          </p:spPr>
        </p:pic>
        <p:pic>
          <p:nvPicPr>
            <p:cNvPr id="28" name="图片 27"/>
            <p:cNvPicPr>
              <a:picLocks noChangeAspect="1"/>
            </p:cNvPicPr>
            <p:nvPr/>
          </p:nvPicPr>
          <p:blipFill>
            <a:blip r:embed="rId28" cstate="email"/>
            <a:stretch>
              <a:fillRect/>
            </a:stretch>
          </p:blipFill>
          <p:spPr>
            <a:xfrm>
              <a:off x="13734" y="6733"/>
              <a:ext cx="1327" cy="708"/>
            </a:xfrm>
            <a:prstGeom prst="rect">
              <a:avLst/>
            </a:prstGeom>
          </p:spPr>
        </p:pic>
      </p:grpSp>
    </p:spTree>
    <p:extLst>
      <p:ext uri="{BB962C8B-B14F-4D97-AF65-F5344CB8AC3E}">
        <p14:creationId xmlns:p14="http://schemas.microsoft.com/office/powerpoint/2010/main" val="41039350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p:nvPr/>
        </p:nvSpPr>
        <p:spPr bwMode="auto">
          <a:xfrm>
            <a:off x="862155" y="71735"/>
            <a:ext cx="9798577"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国家领导人及省部级领导对公司的关注及工作指导</a:t>
            </a:r>
          </a:p>
        </p:txBody>
      </p:sp>
      <p:sp>
        <p:nvSpPr>
          <p:cNvPr id="12" name="矩形 11"/>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42" name="矩形 41"/>
          <p:cNvSpPr/>
          <p:nvPr/>
        </p:nvSpPr>
        <p:spPr>
          <a:xfrm>
            <a:off x="365760" y="699135"/>
            <a:ext cx="10573385" cy="668020"/>
          </a:xfrm>
          <a:prstGeom prst="rect">
            <a:avLst/>
          </a:prstGeom>
        </p:spPr>
        <p:txBody>
          <a:bodyPr wrap="square">
            <a:spAutoFit/>
          </a:bodyPr>
          <a:lstStyle/>
          <a:p>
            <a:pPr algn="just">
              <a:lnSpc>
                <a:spcPts val="1500"/>
              </a:lnSpc>
            </a:pPr>
            <a:r>
              <a:rPr lang="en-US" altLang="zh-CN" sz="1000" b="1" dirty="0">
                <a:latin typeface="微软雅黑" panose="020B0503020204020204" pitchFamily="34" charset="-122"/>
                <a:ea typeface="微软雅黑" panose="020B0503020204020204" pitchFamily="34" charset="-122"/>
                <a:cs typeface="微软雅黑" panose="020B0503020204020204" pitchFamily="34" charset="-122"/>
              </a:rPr>
              <a:t>2015</a:t>
            </a:r>
            <a:r>
              <a:rPr lang="zh-CN" altLang="en-US" sz="1000" b="1" dirty="0">
                <a:latin typeface="微软雅黑" panose="020B0503020204020204" pitchFamily="34" charset="-122"/>
                <a:ea typeface="微软雅黑" panose="020B0503020204020204" pitchFamily="34" charset="-122"/>
                <a:cs typeface="微软雅黑" panose="020B0503020204020204" pitchFamily="34" charset="-122"/>
              </a:rPr>
              <a:t>年，九次方大数据联合贵阳市政府成立全球首家大数据交易所</a:t>
            </a:r>
            <a:r>
              <a:rPr lang="en-US" altLang="zh-CN" sz="1000" b="1"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000" b="1" dirty="0">
                <a:latin typeface="微软雅黑" panose="020B0503020204020204" pitchFamily="34" charset="-122"/>
                <a:ea typeface="微软雅黑" panose="020B0503020204020204" pitchFamily="34" charset="-122"/>
                <a:cs typeface="微软雅黑" panose="020B0503020204020204" pitchFamily="34" charset="-122"/>
              </a:rPr>
              <a:t>贵阳大数据交易所，交易所于</a:t>
            </a:r>
            <a:r>
              <a:rPr lang="en-US" altLang="zh-CN" sz="1000" b="1" dirty="0">
                <a:latin typeface="微软雅黑" panose="020B0503020204020204" pitchFamily="34" charset="-122"/>
                <a:ea typeface="微软雅黑" panose="020B0503020204020204" pitchFamily="34" charset="-122"/>
                <a:cs typeface="微软雅黑" panose="020B0503020204020204" pitchFamily="34" charset="-122"/>
              </a:rPr>
              <a:t>2015</a:t>
            </a:r>
            <a:r>
              <a:rPr lang="zh-CN" altLang="en-US" sz="1000" b="1" dirty="0">
                <a:latin typeface="微软雅黑" panose="020B0503020204020204" pitchFamily="34" charset="-122"/>
                <a:ea typeface="微软雅黑" panose="020B0503020204020204" pitchFamily="34" charset="-122"/>
                <a:cs typeface="微软雅黑" panose="020B0503020204020204" pitchFamily="34" charset="-122"/>
              </a:rPr>
              <a:t>年</a:t>
            </a:r>
            <a:r>
              <a:rPr lang="en-US" altLang="zh-CN" sz="1000" b="1" dirty="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000" b="1" dirty="0">
                <a:latin typeface="微软雅黑" panose="020B0503020204020204" pitchFamily="34" charset="-122"/>
                <a:ea typeface="微软雅黑" panose="020B0503020204020204" pitchFamily="34" charset="-122"/>
                <a:cs typeface="微软雅黑" panose="020B0503020204020204" pitchFamily="34" charset="-122"/>
              </a:rPr>
              <a:t>月</a:t>
            </a:r>
            <a:r>
              <a:rPr lang="en-US" altLang="zh-CN" sz="1000" b="1" dirty="0">
                <a:latin typeface="微软雅黑" panose="020B0503020204020204" pitchFamily="34" charset="-122"/>
                <a:ea typeface="微软雅黑" panose="020B0503020204020204" pitchFamily="34" charset="-122"/>
                <a:cs typeface="微软雅黑" panose="020B0503020204020204" pitchFamily="34" charset="-122"/>
              </a:rPr>
              <a:t>8</a:t>
            </a:r>
            <a:r>
              <a:rPr lang="zh-CN" altLang="en-US" sz="1000" b="1" dirty="0">
                <a:latin typeface="微软雅黑" panose="020B0503020204020204" pitchFamily="34" charset="-122"/>
                <a:ea typeface="微软雅黑" panose="020B0503020204020204" pitchFamily="34" charset="-122"/>
                <a:cs typeface="微软雅黑" panose="020B0503020204020204" pitchFamily="34" charset="-122"/>
              </a:rPr>
              <a:t>日得到了李克强总理的亲自批示，马凯副总理、公安部郭声琨部长、时任财政部刘昆副部长、国家信息中心杜平常务副主任、工信部陈英副司长、国家信息化专家咨询委员会周宏仁常务副主任等</a:t>
            </a:r>
            <a:r>
              <a:rPr sz="1000" b="1" dirty="0">
                <a:latin typeface="微软雅黑" panose="020B0503020204020204" pitchFamily="34" charset="-122"/>
                <a:ea typeface="微软雅黑" panose="020B0503020204020204" pitchFamily="34" charset="-122"/>
                <a:cs typeface="微软雅黑" panose="020B0503020204020204" pitchFamily="34" charset="-122"/>
              </a:rPr>
              <a:t>上百位国家部委、地方政府领导及相关战略合作伙伴近5000人，莅临公司指导、交流。</a:t>
            </a:r>
          </a:p>
        </p:txBody>
      </p:sp>
      <p:sp>
        <p:nvSpPr>
          <p:cNvPr id="25" name="灯片编号占位符 3"/>
          <p:cNvSpPr>
            <a:spLocks noGrp="1"/>
          </p:cNvSpPr>
          <p:nvPr>
            <p:ph type="sldNum" sz="quarter" idx="4294967295"/>
          </p:nvPr>
        </p:nvSpPr>
        <p:spPr>
          <a:xfrm>
            <a:off x="11218459" y="6112871"/>
            <a:ext cx="308565" cy="345010"/>
          </a:xfrm>
          <a:prstGeom prst="rect">
            <a:avLst/>
          </a:prstGeom>
        </p:spPr>
        <p:txBody>
          <a:bodyPr/>
          <a:lstStyle/>
          <a:p>
            <a:pPr>
              <a:defRPr/>
            </a:pPr>
            <a:fld id="{8C042969-60DD-4F8F-9874-321BDB7CBC6C}" type="slidenum">
              <a:rPr lang="zh-CN" altLang="en-US" smtClean="0">
                <a:solidFill>
                  <a:prstClr val="black">
                    <a:tint val="75000"/>
                  </a:prstClr>
                </a:solidFill>
              </a:rPr>
              <a:t>44</a:t>
            </a:fld>
            <a:endParaRPr lang="zh-CN" altLang="en-US" dirty="0">
              <a:solidFill>
                <a:prstClr val="black">
                  <a:tint val="75000"/>
                </a:prstClr>
              </a:solidFill>
            </a:endParaRPr>
          </a:p>
        </p:txBody>
      </p:sp>
      <p:sp>
        <p:nvSpPr>
          <p:cNvPr id="76" name="文本框 34"/>
          <p:cNvSpPr txBox="1"/>
          <p:nvPr/>
        </p:nvSpPr>
        <p:spPr>
          <a:xfrm>
            <a:off x="7984068" y="1291537"/>
            <a:ext cx="4096172" cy="5015865"/>
          </a:xfrm>
          <a:prstGeom prst="rect">
            <a:avLst/>
          </a:prstGeom>
          <a:noFill/>
        </p:spPr>
        <p:txBody>
          <a:bodyPr wrap="square" rtlCol="0">
            <a:spAutoFit/>
          </a:bodyPr>
          <a:lstStyle>
            <a:defPPr>
              <a:defRPr lang="zh-CN"/>
            </a:defPPr>
            <a:lvl1pPr>
              <a:lnSpc>
                <a:spcPts val="950"/>
              </a:lnSpc>
              <a:spcBef>
                <a:spcPts val="150"/>
              </a:spcBef>
              <a:defRPr sz="750" b="0">
                <a:latin typeface="微软雅黑" panose="020B0503020204020204" pitchFamily="34" charset="-122"/>
                <a:ea typeface="微软雅黑" panose="020B0503020204020204" pitchFamily="34" charset="-122"/>
              </a:defRPr>
            </a:lvl1pPr>
          </a:lstStyle>
          <a:p>
            <a:pPr fontAlgn="auto">
              <a:lnSpc>
                <a:spcPts val="1000"/>
              </a:lnSpc>
              <a:spcBef>
                <a:spcPts val="100"/>
              </a:spcBef>
            </a:pPr>
            <a:r>
              <a:rPr lang="is-IS" altLang="zh-CN" dirty="0"/>
              <a:t>01</a:t>
            </a:r>
            <a:r>
              <a:rPr lang="en-US" altLang="zh-CN" dirty="0"/>
              <a:t>  </a:t>
            </a:r>
            <a:r>
              <a:rPr lang="is-IS" altLang="zh-CN" dirty="0"/>
              <a:t>20150617  </a:t>
            </a:r>
            <a:r>
              <a:rPr lang="zh-CN" altLang="en-US" dirty="0"/>
              <a:t>习近平总书记点评：贵州发展大数据有道理</a:t>
            </a:r>
          </a:p>
          <a:p>
            <a:pPr fontAlgn="auto">
              <a:lnSpc>
                <a:spcPts val="1000"/>
              </a:lnSpc>
              <a:spcBef>
                <a:spcPts val="100"/>
              </a:spcBef>
            </a:pPr>
            <a:r>
              <a:rPr lang="fi-FI" altLang="zh-CN" dirty="0"/>
              <a:t>02</a:t>
            </a:r>
            <a:r>
              <a:rPr lang="en-US" altLang="zh-CN" dirty="0"/>
              <a:t>  </a:t>
            </a:r>
            <a:r>
              <a:rPr lang="de-DE" altLang="zh-CN" dirty="0"/>
              <a:t>20160524  </a:t>
            </a:r>
            <a:r>
              <a:rPr lang="zh-CN" altLang="en-US" dirty="0"/>
              <a:t>王叁寿应邀参加李克强总理大数据座谈会</a:t>
            </a:r>
          </a:p>
          <a:p>
            <a:pPr fontAlgn="auto">
              <a:lnSpc>
                <a:spcPts val="1000"/>
              </a:lnSpc>
              <a:spcBef>
                <a:spcPts val="100"/>
              </a:spcBef>
            </a:pPr>
            <a:r>
              <a:rPr lang="en-US" altLang="zh-CN" dirty="0"/>
              <a:t>03  </a:t>
            </a:r>
            <a:r>
              <a:rPr lang="fi-FI" altLang="zh-CN" dirty="0"/>
              <a:t>20161101  </a:t>
            </a:r>
            <a:r>
              <a:rPr lang="zh-CN" altLang="en-US" dirty="0"/>
              <a:t>王叁寿应邀出席马来西亚总理纳吉布在京主持召开的马 </a:t>
            </a:r>
          </a:p>
          <a:p>
            <a:pPr fontAlgn="auto">
              <a:lnSpc>
                <a:spcPts val="1000"/>
              </a:lnSpc>
              <a:spcBef>
                <a:spcPts val="100"/>
              </a:spcBef>
            </a:pPr>
            <a:r>
              <a:rPr lang="zh-CN" altLang="en-US" dirty="0"/>
              <a:t>                        中商务圆桌会议 </a:t>
            </a:r>
          </a:p>
          <a:p>
            <a:pPr fontAlgn="auto">
              <a:lnSpc>
                <a:spcPts val="1000"/>
              </a:lnSpc>
              <a:spcBef>
                <a:spcPts val="100"/>
              </a:spcBef>
            </a:pPr>
            <a:r>
              <a:rPr lang="is-IS" altLang="zh-CN" dirty="0"/>
              <a:t>04</a:t>
            </a:r>
            <a:r>
              <a:rPr lang="en-US" altLang="zh-CN" dirty="0"/>
              <a:t>  </a:t>
            </a:r>
            <a:r>
              <a:rPr lang="is-IS" altLang="zh-CN" dirty="0"/>
              <a:t>20150525  </a:t>
            </a:r>
            <a:r>
              <a:rPr lang="zh-CN" altLang="en-US" dirty="0"/>
              <a:t>国务院副总理马凯 </a:t>
            </a:r>
          </a:p>
          <a:p>
            <a:pPr fontAlgn="auto">
              <a:lnSpc>
                <a:spcPts val="1000"/>
              </a:lnSpc>
              <a:spcBef>
                <a:spcPts val="100"/>
              </a:spcBef>
            </a:pPr>
            <a:r>
              <a:rPr lang="is-IS" altLang="zh-CN" dirty="0"/>
              <a:t>05</a:t>
            </a:r>
            <a:r>
              <a:rPr lang="en-US" altLang="zh-CN" dirty="0"/>
              <a:t>  </a:t>
            </a:r>
            <a:r>
              <a:rPr lang="is-IS" altLang="zh-CN" dirty="0"/>
              <a:t>20160928  </a:t>
            </a:r>
            <a:r>
              <a:rPr lang="zh-CN" altLang="en-US" dirty="0"/>
              <a:t>前国务委员戴秉国</a:t>
            </a:r>
          </a:p>
          <a:p>
            <a:pPr fontAlgn="auto">
              <a:lnSpc>
                <a:spcPts val="1000"/>
              </a:lnSpc>
              <a:spcBef>
                <a:spcPts val="100"/>
              </a:spcBef>
            </a:pPr>
            <a:r>
              <a:rPr lang="is-IS" altLang="zh-CN" dirty="0"/>
              <a:t>06</a:t>
            </a:r>
            <a:r>
              <a:rPr lang="en-US" altLang="zh-CN" dirty="0"/>
              <a:t>  </a:t>
            </a:r>
            <a:r>
              <a:rPr lang="is-IS" altLang="zh-CN" dirty="0"/>
              <a:t>20150604  </a:t>
            </a:r>
            <a:r>
              <a:rPr lang="zh-CN" altLang="en-US" dirty="0"/>
              <a:t>时任贵州省委书记赵克志（现任河北省委书记）</a:t>
            </a:r>
          </a:p>
          <a:p>
            <a:pPr fontAlgn="auto">
              <a:lnSpc>
                <a:spcPts val="1000"/>
              </a:lnSpc>
              <a:spcBef>
                <a:spcPts val="100"/>
              </a:spcBef>
            </a:pPr>
            <a:r>
              <a:rPr lang="is-IS" altLang="zh-CN" dirty="0"/>
              <a:t>07</a:t>
            </a:r>
            <a:r>
              <a:rPr lang="en-US" altLang="zh-CN" dirty="0"/>
              <a:t>  </a:t>
            </a:r>
            <a:r>
              <a:rPr lang="de-DE" altLang="zh-CN" dirty="0"/>
              <a:t>20170512  </a:t>
            </a:r>
            <a:r>
              <a:rPr lang="zh-CN" altLang="en-US" dirty="0"/>
              <a:t>全国妇联党组书记、副主席、书记处第一书记宋秀岩</a:t>
            </a:r>
          </a:p>
          <a:p>
            <a:pPr fontAlgn="auto">
              <a:lnSpc>
                <a:spcPts val="1000"/>
              </a:lnSpc>
              <a:spcBef>
                <a:spcPts val="100"/>
              </a:spcBef>
            </a:pPr>
            <a:r>
              <a:rPr lang="is-IS" altLang="zh-CN" dirty="0"/>
              <a:t>08</a:t>
            </a:r>
            <a:r>
              <a:rPr lang="en-US" altLang="zh-CN" dirty="0"/>
              <a:t>  </a:t>
            </a:r>
            <a:r>
              <a:rPr lang="is-IS" altLang="zh-CN" dirty="0"/>
              <a:t>20150603  </a:t>
            </a:r>
            <a:r>
              <a:rPr lang="zh-CN" altLang="en-US" dirty="0"/>
              <a:t>时任宁夏自治区党委副书记、自治区主席刘慧（现任国家</a:t>
            </a:r>
          </a:p>
          <a:p>
            <a:pPr fontAlgn="auto">
              <a:lnSpc>
                <a:spcPts val="1000"/>
              </a:lnSpc>
              <a:spcBef>
                <a:spcPts val="100"/>
              </a:spcBef>
            </a:pPr>
            <a:r>
              <a:rPr lang="en-US" altLang="zh-CN" dirty="0"/>
              <a:t>	</a:t>
            </a:r>
            <a:r>
              <a:rPr lang="zh-CN" altLang="en-US" dirty="0"/>
              <a:t>       民族事务委员会副主任、党组副书记）</a:t>
            </a:r>
          </a:p>
          <a:p>
            <a:pPr fontAlgn="auto">
              <a:lnSpc>
                <a:spcPts val="1000"/>
              </a:lnSpc>
              <a:spcBef>
                <a:spcPts val="100"/>
              </a:spcBef>
            </a:pPr>
            <a:r>
              <a:rPr lang="is-IS" altLang="zh-CN" dirty="0"/>
              <a:t>09</a:t>
            </a:r>
            <a:r>
              <a:rPr lang="en-US" altLang="zh-CN" dirty="0"/>
              <a:t>  </a:t>
            </a:r>
            <a:r>
              <a:rPr lang="is-IS" altLang="zh-CN" dirty="0"/>
              <a:t>20150614  </a:t>
            </a:r>
            <a:r>
              <a:rPr lang="zh-CN" altLang="en-US" dirty="0"/>
              <a:t>时任财政部副部长刘昆（现任全国人大常委会预算工作</a:t>
            </a:r>
          </a:p>
          <a:p>
            <a:pPr fontAlgn="auto">
              <a:lnSpc>
                <a:spcPts val="1000"/>
              </a:lnSpc>
              <a:spcBef>
                <a:spcPts val="100"/>
              </a:spcBef>
            </a:pPr>
            <a:r>
              <a:rPr lang="zh-CN" altLang="en-US" dirty="0"/>
              <a:t>                        委员会主任）</a:t>
            </a:r>
          </a:p>
          <a:p>
            <a:pPr fontAlgn="auto">
              <a:lnSpc>
                <a:spcPts val="1000"/>
              </a:lnSpc>
              <a:spcBef>
                <a:spcPts val="100"/>
              </a:spcBef>
            </a:pPr>
            <a:r>
              <a:rPr lang="en-US" altLang="zh-CN" dirty="0"/>
              <a:t>10  </a:t>
            </a:r>
            <a:r>
              <a:rPr lang="is-IS" altLang="zh-CN" dirty="0"/>
              <a:t>20150609  </a:t>
            </a:r>
            <a:r>
              <a:rPr lang="zh-CN" altLang="en-US" dirty="0"/>
              <a:t>时任湖北省委常委、武汉市委书记阮成发（现任云南省</a:t>
            </a:r>
          </a:p>
          <a:p>
            <a:pPr fontAlgn="auto">
              <a:lnSpc>
                <a:spcPts val="1000"/>
              </a:lnSpc>
              <a:spcBef>
                <a:spcPts val="100"/>
              </a:spcBef>
            </a:pPr>
            <a:r>
              <a:rPr lang="zh-CN" altLang="en-US" dirty="0"/>
              <a:t>                        委副书记、省长）</a:t>
            </a:r>
          </a:p>
          <a:p>
            <a:pPr fontAlgn="auto">
              <a:lnSpc>
                <a:spcPts val="1000"/>
              </a:lnSpc>
              <a:spcBef>
                <a:spcPts val="100"/>
              </a:spcBef>
            </a:pPr>
            <a:r>
              <a:rPr lang="cs-CZ" altLang="zh-CN" dirty="0"/>
              <a:t>11</a:t>
            </a:r>
            <a:r>
              <a:rPr lang="en-US" altLang="zh-CN" dirty="0"/>
              <a:t>  </a:t>
            </a:r>
            <a:r>
              <a:rPr lang="is-IS" altLang="zh-CN" dirty="0"/>
              <a:t>20150907  </a:t>
            </a:r>
            <a:r>
              <a:rPr lang="zh-CN" altLang="en-US" dirty="0"/>
              <a:t>浙江省政协主席、党组书记乔传秀</a:t>
            </a:r>
          </a:p>
          <a:p>
            <a:pPr fontAlgn="auto">
              <a:lnSpc>
                <a:spcPts val="1000"/>
              </a:lnSpc>
              <a:spcBef>
                <a:spcPts val="100"/>
              </a:spcBef>
            </a:pPr>
            <a:r>
              <a:rPr lang="is-IS" altLang="zh-CN" dirty="0"/>
              <a:t>12  </a:t>
            </a:r>
            <a:r>
              <a:rPr lang="de-DE" altLang="zh-CN" dirty="0"/>
              <a:t>20160831  </a:t>
            </a:r>
            <a:r>
              <a:rPr lang="zh-CN" altLang="en-US" dirty="0"/>
              <a:t>中国工程院沈昌祥院士工作站落户九次方大数据</a:t>
            </a:r>
          </a:p>
          <a:p>
            <a:pPr fontAlgn="auto">
              <a:lnSpc>
                <a:spcPts val="1000"/>
              </a:lnSpc>
              <a:spcBef>
                <a:spcPts val="100"/>
              </a:spcBef>
            </a:pPr>
            <a:r>
              <a:rPr lang="is-IS" altLang="zh-CN" dirty="0"/>
              <a:t>13  20170516  </a:t>
            </a:r>
            <a:r>
              <a:rPr lang="zh-CN" altLang="en-US" dirty="0"/>
              <a:t>中国政法大学校长黄进向王叁寿颁发了校董聘书</a:t>
            </a:r>
          </a:p>
          <a:p>
            <a:pPr fontAlgn="auto">
              <a:lnSpc>
                <a:spcPts val="1000"/>
              </a:lnSpc>
              <a:spcBef>
                <a:spcPts val="100"/>
              </a:spcBef>
            </a:pPr>
            <a:r>
              <a:rPr lang="en-US" altLang="zh-CN" dirty="0"/>
              <a:t>14  </a:t>
            </a:r>
            <a:r>
              <a:rPr lang="is-IS" altLang="zh-CN" dirty="0"/>
              <a:t>20160829  </a:t>
            </a:r>
            <a:r>
              <a:rPr lang="zh-CN" altLang="en-US" dirty="0"/>
              <a:t>中国科学院信息技术科学部</a:t>
            </a:r>
            <a:r>
              <a:rPr lang="en-US" altLang="zh-CN" dirty="0"/>
              <a:t>14</a:t>
            </a:r>
            <a:r>
              <a:rPr lang="zh-CN" altLang="en-US" dirty="0"/>
              <a:t>名院士</a:t>
            </a:r>
          </a:p>
          <a:p>
            <a:pPr fontAlgn="auto">
              <a:lnSpc>
                <a:spcPts val="1000"/>
              </a:lnSpc>
              <a:spcBef>
                <a:spcPts val="100"/>
              </a:spcBef>
            </a:pPr>
            <a:r>
              <a:rPr lang="en-US" altLang="zh-CN" dirty="0"/>
              <a:t>15  </a:t>
            </a:r>
            <a:r>
              <a:rPr lang="is-IS" altLang="zh-CN" dirty="0"/>
              <a:t>20160623  </a:t>
            </a:r>
            <a:r>
              <a:rPr lang="zh-CN" altLang="en-US" dirty="0"/>
              <a:t>国务院参事刘志仁、王石奇、李武</a:t>
            </a:r>
          </a:p>
          <a:p>
            <a:pPr fontAlgn="auto">
              <a:lnSpc>
                <a:spcPts val="1000"/>
              </a:lnSpc>
              <a:spcBef>
                <a:spcPts val="100"/>
              </a:spcBef>
            </a:pPr>
            <a:r>
              <a:rPr lang="en-US" altLang="zh-CN" dirty="0"/>
              <a:t>16  </a:t>
            </a:r>
            <a:r>
              <a:rPr lang="is-IS" altLang="zh-CN" dirty="0"/>
              <a:t>20160408  </a:t>
            </a:r>
            <a:r>
              <a:rPr lang="zh-CN" altLang="en-US" dirty="0"/>
              <a:t>国家信息化专家咨询委员会常务副主任周宏仁</a:t>
            </a:r>
          </a:p>
          <a:p>
            <a:pPr fontAlgn="auto">
              <a:lnSpc>
                <a:spcPts val="1000"/>
              </a:lnSpc>
              <a:spcBef>
                <a:spcPts val="100"/>
              </a:spcBef>
            </a:pPr>
            <a:r>
              <a:rPr lang="en-US" altLang="zh-CN" dirty="0"/>
              <a:t>17  </a:t>
            </a:r>
            <a:r>
              <a:rPr lang="is-IS" altLang="zh-CN" dirty="0"/>
              <a:t>20160923  </a:t>
            </a:r>
            <a:r>
              <a:rPr lang="zh-CN" altLang="en-US" dirty="0"/>
              <a:t>国务院发展研究中心主任李伟</a:t>
            </a:r>
          </a:p>
          <a:p>
            <a:pPr fontAlgn="auto">
              <a:lnSpc>
                <a:spcPts val="1000"/>
              </a:lnSpc>
              <a:spcBef>
                <a:spcPts val="100"/>
              </a:spcBef>
            </a:pPr>
            <a:r>
              <a:rPr lang="fi-FI" altLang="zh-CN" dirty="0"/>
              <a:t>18  </a:t>
            </a:r>
            <a:r>
              <a:rPr lang="is-IS" altLang="zh-CN" dirty="0"/>
              <a:t>20170811  </a:t>
            </a:r>
            <a:r>
              <a:rPr lang="zh-CN" altLang="en-US" dirty="0"/>
              <a:t>全国社保基金理事会副理事长王忠民</a:t>
            </a:r>
          </a:p>
          <a:p>
            <a:pPr fontAlgn="auto">
              <a:lnSpc>
                <a:spcPts val="1000"/>
              </a:lnSpc>
              <a:spcBef>
                <a:spcPts val="100"/>
              </a:spcBef>
            </a:pPr>
            <a:r>
              <a:rPr lang="en-US" altLang="zh-CN" dirty="0"/>
              <a:t>19  </a:t>
            </a:r>
            <a:r>
              <a:rPr lang="is-IS" altLang="zh-CN" dirty="0"/>
              <a:t>20160411  </a:t>
            </a:r>
            <a:r>
              <a:rPr lang="zh-CN" altLang="en-US" dirty="0"/>
              <a:t>全国政协常委、副秘书长、提案委员会副主任，民盟中</a:t>
            </a:r>
          </a:p>
          <a:p>
            <a:pPr fontAlgn="auto">
              <a:lnSpc>
                <a:spcPts val="1000"/>
              </a:lnSpc>
              <a:spcBef>
                <a:spcPts val="100"/>
              </a:spcBef>
            </a:pPr>
            <a:r>
              <a:rPr lang="zh-CN" altLang="en-US" dirty="0"/>
              <a:t>                        央专职副主席徐辉</a:t>
            </a:r>
          </a:p>
          <a:p>
            <a:pPr fontAlgn="auto">
              <a:lnSpc>
                <a:spcPts val="1000"/>
              </a:lnSpc>
              <a:spcBef>
                <a:spcPts val="100"/>
              </a:spcBef>
            </a:pPr>
            <a:r>
              <a:rPr lang="is-IS" altLang="zh-CN" dirty="0"/>
              <a:t>20</a:t>
            </a:r>
            <a:r>
              <a:rPr lang="en-US" altLang="zh-CN" dirty="0"/>
              <a:t>  </a:t>
            </a:r>
            <a:r>
              <a:rPr lang="is-IS" altLang="zh-CN" dirty="0"/>
              <a:t>20170509  </a:t>
            </a:r>
            <a:r>
              <a:rPr lang="zh-CN" altLang="en-US" dirty="0"/>
              <a:t>中国交通运输部党组成员李建波</a:t>
            </a:r>
          </a:p>
          <a:p>
            <a:pPr fontAlgn="auto">
              <a:lnSpc>
                <a:spcPts val="1000"/>
              </a:lnSpc>
              <a:spcBef>
                <a:spcPts val="100"/>
              </a:spcBef>
            </a:pPr>
            <a:r>
              <a:rPr lang="cs-CZ" altLang="zh-CN" dirty="0"/>
              <a:t>21</a:t>
            </a:r>
            <a:r>
              <a:rPr lang="en-US" altLang="zh-CN" dirty="0"/>
              <a:t>  </a:t>
            </a:r>
            <a:r>
              <a:rPr lang="is-IS" altLang="zh-CN" dirty="0"/>
              <a:t>20161129  </a:t>
            </a:r>
            <a:r>
              <a:rPr lang="zh-CN" altLang="en-US" dirty="0"/>
              <a:t>内蒙古自治区党委常委、纪委书记刘奇凡</a:t>
            </a:r>
          </a:p>
          <a:p>
            <a:pPr fontAlgn="auto">
              <a:lnSpc>
                <a:spcPts val="1000"/>
              </a:lnSpc>
              <a:spcBef>
                <a:spcPts val="100"/>
              </a:spcBef>
            </a:pPr>
            <a:r>
              <a:rPr lang="is-IS" altLang="zh-CN" dirty="0"/>
              <a:t>22</a:t>
            </a:r>
            <a:r>
              <a:rPr lang="en-US" altLang="zh-CN" dirty="0"/>
              <a:t>  </a:t>
            </a:r>
            <a:r>
              <a:rPr lang="cs-CZ" altLang="zh-CN" dirty="0"/>
              <a:t>20151210  </a:t>
            </a:r>
            <a:r>
              <a:rPr lang="zh-CN" altLang="en-US" dirty="0"/>
              <a:t>时任吉林省副省长姜有为（现任辽宁省沈阳市市长）</a:t>
            </a:r>
          </a:p>
          <a:p>
            <a:pPr fontAlgn="auto">
              <a:lnSpc>
                <a:spcPts val="1000"/>
              </a:lnSpc>
              <a:spcBef>
                <a:spcPts val="100"/>
              </a:spcBef>
            </a:pPr>
            <a:r>
              <a:rPr lang="is-IS" altLang="zh-CN" dirty="0"/>
              <a:t>23</a:t>
            </a:r>
            <a:r>
              <a:rPr lang="en-US" altLang="zh-CN" dirty="0"/>
              <a:t>  </a:t>
            </a:r>
            <a:r>
              <a:rPr lang="cs-CZ" altLang="zh-CN" dirty="0"/>
              <a:t>20151218  </a:t>
            </a:r>
            <a:r>
              <a:rPr lang="zh-CN" altLang="en-US" dirty="0"/>
              <a:t>青海省副省长王黎明向王叁寿颁发大数据产业发展咨询</a:t>
            </a:r>
          </a:p>
          <a:p>
            <a:pPr fontAlgn="auto">
              <a:lnSpc>
                <a:spcPts val="1000"/>
              </a:lnSpc>
              <a:spcBef>
                <a:spcPts val="100"/>
              </a:spcBef>
            </a:pPr>
            <a:r>
              <a:rPr lang="zh-CN" altLang="en-US" dirty="0"/>
              <a:t>                        专家聘任证书</a:t>
            </a:r>
          </a:p>
          <a:p>
            <a:pPr fontAlgn="auto">
              <a:lnSpc>
                <a:spcPts val="1000"/>
              </a:lnSpc>
              <a:spcBef>
                <a:spcPts val="100"/>
              </a:spcBef>
            </a:pPr>
            <a:r>
              <a:rPr lang="is-IS" altLang="zh-CN" dirty="0"/>
              <a:t>24</a:t>
            </a:r>
            <a:r>
              <a:rPr lang="en-US" altLang="zh-CN" dirty="0"/>
              <a:t>  </a:t>
            </a:r>
            <a:r>
              <a:rPr lang="is-IS" altLang="zh-CN" dirty="0"/>
              <a:t>20170525  </a:t>
            </a:r>
            <a:r>
              <a:rPr lang="zh-CN" altLang="en-US" dirty="0"/>
              <a:t>湖北省副省长周先旺</a:t>
            </a:r>
          </a:p>
          <a:p>
            <a:pPr fontAlgn="auto">
              <a:lnSpc>
                <a:spcPts val="1000"/>
              </a:lnSpc>
              <a:spcBef>
                <a:spcPts val="100"/>
              </a:spcBef>
            </a:pPr>
            <a:r>
              <a:rPr lang="is-IS" altLang="zh-CN" dirty="0"/>
              <a:t>25</a:t>
            </a:r>
            <a:r>
              <a:rPr lang="en-US" altLang="zh-CN" dirty="0"/>
              <a:t>  </a:t>
            </a:r>
            <a:r>
              <a:rPr lang="is-IS" altLang="zh-CN" dirty="0"/>
              <a:t>20160708  </a:t>
            </a:r>
            <a:r>
              <a:rPr lang="zh-CN" altLang="en-US" dirty="0"/>
              <a:t>时任云南省副省长刘慧晏（现任云南省委秘书长、</a:t>
            </a:r>
          </a:p>
          <a:p>
            <a:pPr fontAlgn="auto">
              <a:lnSpc>
                <a:spcPts val="1000"/>
              </a:lnSpc>
              <a:spcBef>
                <a:spcPts val="100"/>
              </a:spcBef>
            </a:pPr>
            <a:r>
              <a:rPr lang="zh-CN" altLang="en-US" dirty="0"/>
              <a:t>                        省直机关工委书记）</a:t>
            </a:r>
          </a:p>
          <a:p>
            <a:pPr fontAlgn="auto">
              <a:lnSpc>
                <a:spcPts val="1000"/>
              </a:lnSpc>
              <a:spcBef>
                <a:spcPts val="100"/>
              </a:spcBef>
            </a:pPr>
            <a:r>
              <a:rPr lang="is-IS" altLang="zh-CN" dirty="0"/>
              <a:t>26</a:t>
            </a:r>
            <a:r>
              <a:rPr lang="en-US" altLang="zh-CN" dirty="0"/>
              <a:t>  </a:t>
            </a:r>
            <a:r>
              <a:rPr lang="fi-FI" altLang="zh-CN" dirty="0"/>
              <a:t>20161018  </a:t>
            </a:r>
            <a:r>
              <a:rPr lang="zh-CN" altLang="en-US" dirty="0"/>
              <a:t>广东省副省长袁宝成</a:t>
            </a:r>
          </a:p>
          <a:p>
            <a:pPr fontAlgn="auto">
              <a:lnSpc>
                <a:spcPts val="1000"/>
              </a:lnSpc>
              <a:spcBef>
                <a:spcPts val="100"/>
              </a:spcBef>
            </a:pPr>
            <a:r>
              <a:rPr lang="is-IS" altLang="zh-CN" dirty="0"/>
              <a:t>27</a:t>
            </a:r>
            <a:r>
              <a:rPr lang="en-US" altLang="zh-CN" dirty="0"/>
              <a:t>  </a:t>
            </a:r>
            <a:r>
              <a:rPr lang="is-IS" altLang="zh-CN" dirty="0"/>
              <a:t>20150826  </a:t>
            </a:r>
            <a:r>
              <a:rPr lang="zh-CN" altLang="en-US" dirty="0"/>
              <a:t>天津市人大常委副主任崔津渡</a:t>
            </a:r>
          </a:p>
          <a:p>
            <a:pPr fontAlgn="auto">
              <a:lnSpc>
                <a:spcPts val="1000"/>
              </a:lnSpc>
              <a:spcBef>
                <a:spcPts val="100"/>
              </a:spcBef>
            </a:pPr>
            <a:r>
              <a:rPr lang="is-IS" altLang="zh-CN" dirty="0"/>
              <a:t>28</a:t>
            </a:r>
            <a:r>
              <a:rPr lang="en-US" altLang="zh-CN" dirty="0"/>
              <a:t>  20160810  </a:t>
            </a:r>
            <a:r>
              <a:rPr lang="zh-CN" altLang="en-US" dirty="0"/>
              <a:t>河南省政协副主席、省工商联主席梁静</a:t>
            </a:r>
          </a:p>
        </p:txBody>
      </p:sp>
      <p:pic>
        <p:nvPicPr>
          <p:cNvPr id="9" name="图片 8" descr="国家级省部级领导-01.jpg"/>
          <p:cNvPicPr>
            <a:picLocks noChangeAspect="1"/>
          </p:cNvPicPr>
          <p:nvPr/>
        </p:nvPicPr>
        <p:blipFill>
          <a:blip r:embed="rId2" cstate="email"/>
          <a:stretch>
            <a:fillRect/>
          </a:stretch>
        </p:blipFill>
        <p:spPr>
          <a:xfrm>
            <a:off x="452031" y="1374756"/>
            <a:ext cx="7464167" cy="4806880"/>
          </a:xfrm>
          <a:prstGeom prst="rect">
            <a:avLst/>
          </a:prstGeom>
        </p:spPr>
      </p:pic>
    </p:spTree>
    <p:extLst>
      <p:ext uri="{BB962C8B-B14F-4D97-AF65-F5344CB8AC3E}">
        <p14:creationId xmlns:p14="http://schemas.microsoft.com/office/powerpoint/2010/main" val="6701518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pic>
        <p:nvPicPr>
          <p:cNvPr id="155" name="图片 154" descr="屏幕快照 2017-02-28 下午3.22.09.png"/>
          <p:cNvPicPr>
            <a:picLocks noChangeAspect="1"/>
          </p:cNvPicPr>
          <p:nvPr/>
        </p:nvPicPr>
        <p:blipFill>
          <a:blip r:embed="rId3" cstate="email"/>
          <a:stretch>
            <a:fillRect/>
          </a:stretch>
        </p:blipFill>
        <p:spPr>
          <a:xfrm>
            <a:off x="395855" y="844136"/>
            <a:ext cx="10902519" cy="5252241"/>
          </a:xfrm>
          <a:prstGeom prst="rect">
            <a:avLst/>
          </a:prstGeom>
        </p:spPr>
      </p:pic>
      <p:sp>
        <p:nvSpPr>
          <p:cNvPr id="5" name="标题 1"/>
          <p:cNvSpPr txBox="1"/>
          <p:nvPr/>
        </p:nvSpPr>
        <p:spPr bwMode="auto">
          <a:xfrm>
            <a:off x="862155" y="71735"/>
            <a:ext cx="7564295"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九次方大数据全国分支机构所在地</a:t>
            </a: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7051124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9" name="标题 1"/>
          <p:cNvSpPr txBox="1"/>
          <p:nvPr/>
        </p:nvSpPr>
        <p:spPr bwMode="auto">
          <a:xfrm>
            <a:off x="862156" y="71735"/>
            <a:ext cx="4826873"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政府大数据应用场景实例</a:t>
            </a: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050" name="Picture 2"/>
          <p:cNvPicPr>
            <a:picLocks noChangeAspect="1" noChangeArrowheads="1"/>
          </p:cNvPicPr>
          <p:nvPr/>
        </p:nvPicPr>
        <p:blipFill rotWithShape="1">
          <a:blip r:embed="rId3" cstate="email"/>
          <a:srcRect/>
          <a:stretch>
            <a:fillRect/>
          </a:stretch>
        </p:blipFill>
        <p:spPr bwMode="auto">
          <a:xfrm>
            <a:off x="723340" y="759342"/>
            <a:ext cx="10140287" cy="5518628"/>
          </a:xfrm>
          <a:prstGeom prst="rect">
            <a:avLst/>
          </a:prstGeom>
          <a:noFill/>
          <a:ln>
            <a:noFill/>
          </a:ln>
          <a:effectLst/>
        </p:spPr>
      </p:pic>
    </p:spTree>
    <p:extLst>
      <p:ext uri="{BB962C8B-B14F-4D97-AF65-F5344CB8AC3E}">
        <p14:creationId xmlns:p14="http://schemas.microsoft.com/office/powerpoint/2010/main" val="33472308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90108" y="167779"/>
            <a:ext cx="180032" cy="40801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fontAlgn="base">
              <a:spcBef>
                <a:spcPct val="0"/>
              </a:spcBef>
              <a:spcAft>
                <a:spcPct val="0"/>
              </a:spcAft>
              <a:defRPr/>
            </a:pPr>
            <a:endParaRPr kumimoji="1" lang="zh-CN" altLang="en-US" sz="1800" dirty="0">
              <a:solidFill>
                <a:schemeClr val="bg1"/>
              </a:solidFill>
            </a:endParaRPr>
          </a:p>
        </p:txBody>
      </p:sp>
      <p:sp>
        <p:nvSpPr>
          <p:cNvPr id="5" name="标题 1"/>
          <p:cNvSpPr txBox="1"/>
          <p:nvPr/>
        </p:nvSpPr>
        <p:spPr bwMode="auto">
          <a:xfrm>
            <a:off x="862157" y="71735"/>
            <a:ext cx="6553732" cy="586516"/>
          </a:xfrm>
          <a:prstGeom prst="rect">
            <a:avLst/>
          </a:prstGeom>
          <a:noFill/>
          <a:ln w="9525">
            <a:noFill/>
            <a:miter lim="800000"/>
          </a:ln>
        </p:spPr>
        <p:txBody>
          <a:bodyPr lIns="102865" tIns="51433" rIns="102865" bIns="51433" anchor="ctr"/>
          <a:lstStyle/>
          <a:p>
            <a:pPr defTabSz="914400" eaLnBrk="0" fontAlgn="base" hangingPunct="0">
              <a:spcBef>
                <a:spcPct val="0"/>
              </a:spcBef>
              <a:spcAft>
                <a:spcPct val="0"/>
              </a:spcAft>
            </a:pPr>
            <a:r>
              <a:rPr lang="zh-CN" altLang="en-US"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九次方在民生数据运营上的优势总结</a:t>
            </a:r>
            <a:endPar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矩形 5"/>
          <p:cNvSpPr/>
          <p:nvPr/>
        </p:nvSpPr>
        <p:spPr>
          <a:xfrm>
            <a:off x="862157" y="1071244"/>
            <a:ext cx="10301143" cy="3970318"/>
          </a:xfrm>
          <a:prstGeom prst="rect">
            <a:avLst/>
          </a:prstGeom>
        </p:spPr>
        <p:txBody>
          <a:bodyPr wrap="square">
            <a:spAutoFit/>
          </a:bodyPr>
          <a:lstStyle/>
          <a:p>
            <a:pPr marL="342900" lvl="0" indent="-342900">
              <a:lnSpc>
                <a:spcPct val="150000"/>
              </a:lnSpc>
              <a:buClr>
                <a:schemeClr val="accent2"/>
              </a:buClr>
              <a:buFont typeface="Wingdings" pitchFamily="2" charset="2"/>
              <a:buChar char="n"/>
            </a:pPr>
            <a:r>
              <a:rPr lang="zh-CN" altLang="zh-CN" sz="2400" dirty="0">
                <a:latin typeface="微软雅黑" pitchFamily="34" charset="-122"/>
                <a:ea typeface="微软雅黑" pitchFamily="34" charset="-122"/>
              </a:rPr>
              <a:t>拥有全国近</a:t>
            </a:r>
            <a:r>
              <a:rPr lang="en-US" altLang="zh-CN" sz="2400" dirty="0">
                <a:latin typeface="微软雅黑" pitchFamily="34" charset="-122"/>
                <a:ea typeface="微软雅黑" pitchFamily="34" charset="-122"/>
              </a:rPr>
              <a:t>60</a:t>
            </a:r>
            <a:r>
              <a:rPr lang="zh-CN" altLang="zh-CN" sz="2400" dirty="0">
                <a:latin typeface="微软雅黑" pitchFamily="34" charset="-122"/>
                <a:ea typeface="微软雅黑" pitchFamily="34" charset="-122"/>
              </a:rPr>
              <a:t>个省市县级的大数据业务拓展政府平台，政府支持资源丰富</a:t>
            </a:r>
          </a:p>
          <a:p>
            <a:pPr marL="342900" lvl="0" indent="-342900">
              <a:lnSpc>
                <a:spcPct val="150000"/>
              </a:lnSpc>
              <a:buClr>
                <a:schemeClr val="accent2"/>
              </a:buClr>
              <a:buFont typeface="Wingdings" pitchFamily="2" charset="2"/>
              <a:buChar char="n"/>
            </a:pPr>
            <a:r>
              <a:rPr lang="zh-CN" altLang="zh-CN" sz="2400" dirty="0">
                <a:latin typeface="微软雅黑" pitchFamily="34" charset="-122"/>
                <a:ea typeface="微软雅黑" pitchFamily="34" charset="-122"/>
              </a:rPr>
              <a:t>与各地政府合资，可以协调各地数据存储资源</a:t>
            </a:r>
            <a:endParaRPr lang="en-US" altLang="zh-CN" sz="2400" dirty="0">
              <a:latin typeface="微软雅黑" pitchFamily="34" charset="-122"/>
              <a:ea typeface="微软雅黑" pitchFamily="34" charset="-122"/>
            </a:endParaRPr>
          </a:p>
          <a:p>
            <a:pPr marL="342900" indent="-342900">
              <a:lnSpc>
                <a:spcPct val="150000"/>
              </a:lnSpc>
              <a:buClr>
                <a:schemeClr val="accent2"/>
              </a:buClr>
              <a:buFont typeface="Wingdings" pitchFamily="2" charset="2"/>
              <a:buChar char="n"/>
            </a:pPr>
            <a:r>
              <a:rPr lang="zh-CN" altLang="en-US" sz="2400" dirty="0">
                <a:latin typeface="微软雅黑" pitchFamily="34" charset="-122"/>
                <a:ea typeface="微软雅黑" pitchFamily="34" charset="-122"/>
              </a:rPr>
              <a:t>依托各地政府资源，可以进行政府立项</a:t>
            </a:r>
            <a:r>
              <a:rPr lang="zh-CN" altLang="zh-CN" sz="2400" dirty="0">
                <a:latin typeface="微软雅黑" pitchFamily="34" charset="-122"/>
                <a:ea typeface="微软雅黑" pitchFamily="34" charset="-122"/>
              </a:rPr>
              <a:t>、推进及买单</a:t>
            </a:r>
            <a:endParaRPr lang="en-US" altLang="zh-CN" sz="2400" dirty="0">
              <a:latin typeface="微软雅黑" pitchFamily="34" charset="-122"/>
              <a:ea typeface="微软雅黑" pitchFamily="34" charset="-122"/>
            </a:endParaRPr>
          </a:p>
          <a:p>
            <a:pPr marL="342900" indent="-342900">
              <a:lnSpc>
                <a:spcPct val="150000"/>
              </a:lnSpc>
              <a:buClr>
                <a:schemeClr val="accent2"/>
              </a:buClr>
              <a:buFont typeface="Wingdings" pitchFamily="2" charset="2"/>
              <a:buChar char="n"/>
            </a:pPr>
            <a:r>
              <a:rPr lang="zh-CN" altLang="en-US" sz="2400" dirty="0">
                <a:latin typeface="微软雅黑" pitchFamily="34" charset="-122"/>
                <a:ea typeface="微软雅黑" pitchFamily="34" charset="-122"/>
              </a:rPr>
              <a:t>资本力量强，提供长期运营支撑</a:t>
            </a:r>
            <a:endParaRPr lang="zh-CN" altLang="zh-CN" sz="2400" dirty="0">
              <a:latin typeface="微软雅黑" pitchFamily="34" charset="-122"/>
              <a:ea typeface="微软雅黑" pitchFamily="34" charset="-122"/>
            </a:endParaRPr>
          </a:p>
          <a:p>
            <a:pPr marL="342900" lvl="0" indent="-342900">
              <a:lnSpc>
                <a:spcPct val="150000"/>
              </a:lnSpc>
              <a:buClr>
                <a:schemeClr val="accent2"/>
              </a:buClr>
              <a:buFont typeface="Wingdings" pitchFamily="2" charset="2"/>
              <a:buChar char="n"/>
            </a:pPr>
            <a:r>
              <a:rPr lang="zh-CN" altLang="zh-CN" sz="2400" dirty="0">
                <a:latin typeface="微软雅黑" pitchFamily="34" charset="-122"/>
                <a:ea typeface="微软雅黑" pitchFamily="34" charset="-122"/>
              </a:rPr>
              <a:t>九次方商务基因强大，地推能力强</a:t>
            </a:r>
          </a:p>
          <a:p>
            <a:pPr marL="342900" lvl="0" indent="-342900">
              <a:lnSpc>
                <a:spcPct val="150000"/>
              </a:lnSpc>
              <a:buClr>
                <a:schemeClr val="accent2"/>
              </a:buClr>
              <a:buFont typeface="Wingdings" pitchFamily="2" charset="2"/>
              <a:buChar char="n"/>
            </a:pPr>
            <a:r>
              <a:rPr lang="zh-CN" altLang="zh-CN" sz="2400" dirty="0">
                <a:latin typeface="微软雅黑" pitchFamily="34" charset="-122"/>
                <a:ea typeface="微软雅黑" pitchFamily="34" charset="-122"/>
              </a:rPr>
              <a:t>数据建模、应用开发能力强</a:t>
            </a:r>
          </a:p>
        </p:txBody>
      </p:sp>
    </p:spTree>
    <p:extLst>
      <p:ext uri="{BB962C8B-B14F-4D97-AF65-F5344CB8AC3E}">
        <p14:creationId xmlns:p14="http://schemas.microsoft.com/office/powerpoint/2010/main" val="481389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圆角矩形 23">
            <a:extLst>
              <a:ext uri="{FF2B5EF4-FFF2-40B4-BE49-F238E27FC236}">
                <a16:creationId xmlns:a16="http://schemas.microsoft.com/office/drawing/2014/main" id="{C058E5DC-92B6-48BD-B8B1-AF106255CB89}"/>
              </a:ext>
            </a:extLst>
          </p:cNvPr>
          <p:cNvSpPr/>
          <p:nvPr/>
        </p:nvSpPr>
        <p:spPr>
          <a:xfrm rot="21588977">
            <a:off x="8573208" y="4115854"/>
            <a:ext cx="196136" cy="1463673"/>
          </a:xfrm>
          <a:prstGeom prst="roundRect">
            <a:avLst>
              <a:gd name="adj" fmla="val 50000"/>
            </a:avLst>
          </a:prstGeom>
          <a:gradFill flip="none" rotWithShape="1">
            <a:gsLst>
              <a:gs pos="100000">
                <a:srgbClr val="878787"/>
              </a:gs>
              <a:gs pos="0">
                <a:sysClr val="window" lastClr="FFFFFF">
                  <a:lumMod val="85000"/>
                  <a:shade val="30000"/>
                  <a:satMod val="115000"/>
                </a:sysClr>
              </a:gs>
              <a:gs pos="45000">
                <a:sysClr val="window" lastClr="FFFFFF">
                  <a:lumMod val="85000"/>
                  <a:shade val="67500"/>
                  <a:satMod val="115000"/>
                </a:sysClr>
              </a:gs>
              <a:gs pos="62000">
                <a:sysClr val="window" lastClr="FFFFFF">
                  <a:lumMod val="85000"/>
                  <a:shade val="100000"/>
                  <a:satMod val="115000"/>
                </a:sysClr>
              </a:gs>
            </a:gsLst>
            <a:lin ang="108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a:solidFill>
                <a:sysClr val="windowText" lastClr="000000"/>
              </a:solidFill>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DC1264BE-5C49-41E1-95AC-9647728F67FE}"/>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latin typeface="微软雅黑" panose="020B0503020204020204" pitchFamily="34" charset="-122"/>
              <a:ea typeface="微软雅黑" panose="020B0503020204020204" pitchFamily="34" charset="-122"/>
            </a:endParaRPr>
          </a:p>
        </p:txBody>
      </p:sp>
      <p:sp>
        <p:nvSpPr>
          <p:cNvPr id="49" name="TextBox 6">
            <a:extLst>
              <a:ext uri="{FF2B5EF4-FFF2-40B4-BE49-F238E27FC236}">
                <a16:creationId xmlns:a16="http://schemas.microsoft.com/office/drawing/2014/main" id="{1941863C-87E4-4B3A-AC66-0FB41110F89B}"/>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创新的基础</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实时的城市民生基础大数据</a:t>
            </a:r>
          </a:p>
        </p:txBody>
      </p:sp>
      <p:grpSp>
        <p:nvGrpSpPr>
          <p:cNvPr id="63" name="组合 38">
            <a:extLst>
              <a:ext uri="{FF2B5EF4-FFF2-40B4-BE49-F238E27FC236}">
                <a16:creationId xmlns:a16="http://schemas.microsoft.com/office/drawing/2014/main" id="{8BA6DC8D-D8AB-4F7A-B7D5-0FB7D723571C}"/>
              </a:ext>
            </a:extLst>
          </p:cNvPr>
          <p:cNvGrpSpPr/>
          <p:nvPr/>
        </p:nvGrpSpPr>
        <p:grpSpPr>
          <a:xfrm>
            <a:off x="1244123" y="1254215"/>
            <a:ext cx="1438928" cy="2101706"/>
            <a:chOff x="5548313" y="2273300"/>
            <a:chExt cx="2012292" cy="3049734"/>
          </a:xfrm>
        </p:grpSpPr>
        <p:sp>
          <p:nvSpPr>
            <p:cNvPr id="64" name="Freeform 4">
              <a:extLst>
                <a:ext uri="{FF2B5EF4-FFF2-40B4-BE49-F238E27FC236}">
                  <a16:creationId xmlns:a16="http://schemas.microsoft.com/office/drawing/2014/main" id="{FC9A2F13-D6C2-4A5A-B394-22050C2866D4}"/>
                </a:ext>
              </a:extLst>
            </p:cNvPr>
            <p:cNvSpPr>
              <a:spLocks/>
            </p:cNvSpPr>
            <p:nvPr/>
          </p:nvSpPr>
          <p:spPr bwMode="gray">
            <a:xfrm rot="1960988">
              <a:off x="6122988" y="2876550"/>
              <a:ext cx="385762" cy="188913"/>
            </a:xfrm>
            <a:custGeom>
              <a:avLst/>
              <a:gdLst>
                <a:gd name="T0" fmla="*/ 0 w 389"/>
                <a:gd name="T1" fmla="*/ 2147483647 h 182"/>
                <a:gd name="T2" fmla="*/ 2147483647 w 389"/>
                <a:gd name="T3" fmla="*/ 2147483647 h 182"/>
                <a:gd name="T4" fmla="*/ 2147483647 w 389"/>
                <a:gd name="T5" fmla="*/ 2147483647 h 182"/>
                <a:gd name="T6" fmla="*/ 2147483647 w 389"/>
                <a:gd name="T7" fmla="*/ 0 h 182"/>
                <a:gd name="T8" fmla="*/ 0 w 389"/>
                <a:gd name="T9" fmla="*/ 2147483647 h 182"/>
                <a:gd name="T10" fmla="*/ 0 60000 65536"/>
                <a:gd name="T11" fmla="*/ 0 60000 65536"/>
                <a:gd name="T12" fmla="*/ 0 60000 65536"/>
                <a:gd name="T13" fmla="*/ 0 60000 65536"/>
                <a:gd name="T14" fmla="*/ 0 60000 65536"/>
                <a:gd name="T15" fmla="*/ 0 w 389"/>
                <a:gd name="T16" fmla="*/ 0 h 182"/>
                <a:gd name="T17" fmla="*/ 389 w 389"/>
                <a:gd name="T18" fmla="*/ 182 h 182"/>
              </a:gdLst>
              <a:ahLst/>
              <a:cxnLst>
                <a:cxn ang="T10">
                  <a:pos x="T0" y="T1"/>
                </a:cxn>
                <a:cxn ang="T11">
                  <a:pos x="T2" y="T3"/>
                </a:cxn>
                <a:cxn ang="T12">
                  <a:pos x="T4" y="T5"/>
                </a:cxn>
                <a:cxn ang="T13">
                  <a:pos x="T6" y="T7"/>
                </a:cxn>
                <a:cxn ang="T14">
                  <a:pos x="T8" y="T9"/>
                </a:cxn>
              </a:cxnLst>
              <a:rect l="T15" t="T16" r="T17" b="T18"/>
              <a:pathLst>
                <a:path w="389" h="182">
                  <a:moveTo>
                    <a:pt x="0" y="133"/>
                  </a:moveTo>
                  <a:lnTo>
                    <a:pt x="49" y="182"/>
                  </a:lnTo>
                  <a:lnTo>
                    <a:pt x="389" y="45"/>
                  </a:lnTo>
                  <a:lnTo>
                    <a:pt x="330" y="0"/>
                  </a:lnTo>
                  <a:lnTo>
                    <a:pt x="0" y="133"/>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65" name="Freeform 5">
              <a:extLst>
                <a:ext uri="{FF2B5EF4-FFF2-40B4-BE49-F238E27FC236}">
                  <a16:creationId xmlns:a16="http://schemas.microsoft.com/office/drawing/2014/main" id="{23B5AD8C-25E7-4632-BA78-690E558C97E0}"/>
                </a:ext>
              </a:extLst>
            </p:cNvPr>
            <p:cNvSpPr>
              <a:spLocks/>
            </p:cNvSpPr>
            <p:nvPr/>
          </p:nvSpPr>
          <p:spPr bwMode="gray">
            <a:xfrm rot="1960988">
              <a:off x="6405563" y="3686175"/>
              <a:ext cx="360362" cy="152400"/>
            </a:xfrm>
            <a:custGeom>
              <a:avLst/>
              <a:gdLst>
                <a:gd name="T0" fmla="*/ 0 w 366"/>
                <a:gd name="T1" fmla="*/ 2147483647 h 154"/>
                <a:gd name="T2" fmla="*/ 2147483647 w 366"/>
                <a:gd name="T3" fmla="*/ 2147483647 h 154"/>
                <a:gd name="T4" fmla="*/ 2147483647 w 366"/>
                <a:gd name="T5" fmla="*/ 2147483647 h 154"/>
                <a:gd name="T6" fmla="*/ 2147483647 w 366"/>
                <a:gd name="T7" fmla="*/ 0 h 154"/>
                <a:gd name="T8" fmla="*/ 0 w 366"/>
                <a:gd name="T9" fmla="*/ 2147483647 h 154"/>
                <a:gd name="T10" fmla="*/ 0 60000 65536"/>
                <a:gd name="T11" fmla="*/ 0 60000 65536"/>
                <a:gd name="T12" fmla="*/ 0 60000 65536"/>
                <a:gd name="T13" fmla="*/ 0 60000 65536"/>
                <a:gd name="T14" fmla="*/ 0 60000 65536"/>
                <a:gd name="T15" fmla="*/ 0 w 366"/>
                <a:gd name="T16" fmla="*/ 0 h 154"/>
                <a:gd name="T17" fmla="*/ 366 w 366"/>
                <a:gd name="T18" fmla="*/ 154 h 154"/>
              </a:gdLst>
              <a:ahLst/>
              <a:cxnLst>
                <a:cxn ang="T10">
                  <a:pos x="T0" y="T1"/>
                </a:cxn>
                <a:cxn ang="T11">
                  <a:pos x="T2" y="T3"/>
                </a:cxn>
                <a:cxn ang="T12">
                  <a:pos x="T4" y="T5"/>
                </a:cxn>
                <a:cxn ang="T13">
                  <a:pos x="T6" y="T7"/>
                </a:cxn>
                <a:cxn ang="T14">
                  <a:pos x="T8" y="T9"/>
                </a:cxn>
              </a:cxnLst>
              <a:rect l="T15" t="T16" r="T17" b="T18"/>
              <a:pathLst>
                <a:path w="366" h="154">
                  <a:moveTo>
                    <a:pt x="0" y="113"/>
                  </a:moveTo>
                  <a:lnTo>
                    <a:pt x="40" y="154"/>
                  </a:lnTo>
                  <a:lnTo>
                    <a:pt x="366" y="42"/>
                  </a:lnTo>
                  <a:lnTo>
                    <a:pt x="309" y="0"/>
                  </a:lnTo>
                  <a:lnTo>
                    <a:pt x="0" y="113"/>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66" name="Freeform 6">
              <a:extLst>
                <a:ext uri="{FF2B5EF4-FFF2-40B4-BE49-F238E27FC236}">
                  <a16:creationId xmlns:a16="http://schemas.microsoft.com/office/drawing/2014/main" id="{25503E0C-E98E-4CD5-A784-4263437EF3AB}"/>
                </a:ext>
              </a:extLst>
            </p:cNvPr>
            <p:cNvSpPr>
              <a:spLocks/>
            </p:cNvSpPr>
            <p:nvPr/>
          </p:nvSpPr>
          <p:spPr bwMode="gray">
            <a:xfrm rot="1960988">
              <a:off x="6491288" y="2695575"/>
              <a:ext cx="473075" cy="439738"/>
            </a:xfrm>
            <a:custGeom>
              <a:avLst/>
              <a:gdLst>
                <a:gd name="T0" fmla="*/ 2147483647 w 195"/>
                <a:gd name="T1" fmla="*/ 2147483647 h 185"/>
                <a:gd name="T2" fmla="*/ 2147483647 w 195"/>
                <a:gd name="T3" fmla="*/ 2147483647 h 185"/>
                <a:gd name="T4" fmla="*/ 2147483647 w 195"/>
                <a:gd name="T5" fmla="*/ 2147483647 h 185"/>
                <a:gd name="T6" fmla="*/ 2147483647 w 195"/>
                <a:gd name="T7" fmla="*/ 2147483647 h 185"/>
                <a:gd name="T8" fmla="*/ 2147483647 w 195"/>
                <a:gd name="T9" fmla="*/ 2147483647 h 185"/>
                <a:gd name="T10" fmla="*/ 2147483647 w 195"/>
                <a:gd name="T11" fmla="*/ 2147483647 h 185"/>
                <a:gd name="T12" fmla="*/ 0 60000 65536"/>
                <a:gd name="T13" fmla="*/ 0 60000 65536"/>
                <a:gd name="T14" fmla="*/ 0 60000 65536"/>
                <a:gd name="T15" fmla="*/ 0 60000 65536"/>
                <a:gd name="T16" fmla="*/ 0 60000 65536"/>
                <a:gd name="T17" fmla="*/ 0 60000 65536"/>
                <a:gd name="T18" fmla="*/ 0 w 195"/>
                <a:gd name="T19" fmla="*/ 0 h 185"/>
                <a:gd name="T20" fmla="*/ 195 w 195"/>
                <a:gd name="T21" fmla="*/ 185 h 185"/>
              </a:gdLst>
              <a:ahLst/>
              <a:cxnLst>
                <a:cxn ang="T12">
                  <a:pos x="T0" y="T1"/>
                </a:cxn>
                <a:cxn ang="T13">
                  <a:pos x="T2" y="T3"/>
                </a:cxn>
                <a:cxn ang="T14">
                  <a:pos x="T4" y="T5"/>
                </a:cxn>
                <a:cxn ang="T15">
                  <a:pos x="T6" y="T7"/>
                </a:cxn>
                <a:cxn ang="T16">
                  <a:pos x="T8" y="T9"/>
                </a:cxn>
                <a:cxn ang="T17">
                  <a:pos x="T10" y="T11"/>
                </a:cxn>
              </a:cxnLst>
              <a:rect l="T18" t="T19" r="T20" b="T21"/>
              <a:pathLst>
                <a:path w="195" h="185">
                  <a:moveTo>
                    <a:pt x="44" y="185"/>
                  </a:moveTo>
                  <a:cubicBezTo>
                    <a:pt x="44" y="185"/>
                    <a:pt x="12" y="111"/>
                    <a:pt x="60" y="62"/>
                  </a:cubicBezTo>
                  <a:cubicBezTo>
                    <a:pt x="109" y="13"/>
                    <a:pt x="167" y="22"/>
                    <a:pt x="195" y="37"/>
                  </a:cubicBezTo>
                  <a:cubicBezTo>
                    <a:pt x="195" y="37"/>
                    <a:pt x="167" y="0"/>
                    <a:pt x="88" y="17"/>
                  </a:cubicBezTo>
                  <a:cubicBezTo>
                    <a:pt x="8" y="34"/>
                    <a:pt x="0" y="107"/>
                    <a:pt x="19" y="166"/>
                  </a:cubicBezTo>
                  <a:lnTo>
                    <a:pt x="44" y="185"/>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67" name="Freeform 7">
              <a:extLst>
                <a:ext uri="{FF2B5EF4-FFF2-40B4-BE49-F238E27FC236}">
                  <a16:creationId xmlns:a16="http://schemas.microsoft.com/office/drawing/2014/main" id="{2588DEAC-F0AF-4380-BFE2-F258D29F8189}"/>
                </a:ext>
              </a:extLst>
            </p:cNvPr>
            <p:cNvSpPr>
              <a:spLocks/>
            </p:cNvSpPr>
            <p:nvPr/>
          </p:nvSpPr>
          <p:spPr bwMode="gray">
            <a:xfrm rot="1960988">
              <a:off x="6899275" y="2827338"/>
              <a:ext cx="590550" cy="1174750"/>
            </a:xfrm>
            <a:custGeom>
              <a:avLst/>
              <a:gdLst>
                <a:gd name="T0" fmla="*/ 2147483647 w 236"/>
                <a:gd name="T1" fmla="*/ 2147483647 h 498"/>
                <a:gd name="T2" fmla="*/ 2147483647 w 236"/>
                <a:gd name="T3" fmla="*/ 2147483647 h 498"/>
                <a:gd name="T4" fmla="*/ 2147483647 w 236"/>
                <a:gd name="T5" fmla="*/ 0 h 498"/>
                <a:gd name="T6" fmla="*/ 2147483647 w 236"/>
                <a:gd name="T7" fmla="*/ 2147483647 h 498"/>
                <a:gd name="T8" fmla="*/ 2147483647 w 236"/>
                <a:gd name="T9" fmla="*/ 2147483647 h 498"/>
                <a:gd name="T10" fmla="*/ 2147483647 w 236"/>
                <a:gd name="T11" fmla="*/ 2147483647 h 498"/>
                <a:gd name="T12" fmla="*/ 2147483647 w 236"/>
                <a:gd name="T13" fmla="*/ 2147483647 h 498"/>
                <a:gd name="T14" fmla="*/ 0 60000 65536"/>
                <a:gd name="T15" fmla="*/ 0 60000 65536"/>
                <a:gd name="T16" fmla="*/ 0 60000 65536"/>
                <a:gd name="T17" fmla="*/ 0 60000 65536"/>
                <a:gd name="T18" fmla="*/ 0 60000 65536"/>
                <a:gd name="T19" fmla="*/ 0 60000 65536"/>
                <a:gd name="T20" fmla="*/ 0 60000 65536"/>
                <a:gd name="T21" fmla="*/ 0 w 236"/>
                <a:gd name="T22" fmla="*/ 0 h 498"/>
                <a:gd name="T23" fmla="*/ 236 w 236"/>
                <a:gd name="T24" fmla="*/ 498 h 49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6" h="498">
                  <a:moveTo>
                    <a:pt x="60" y="498"/>
                  </a:moveTo>
                  <a:cubicBezTo>
                    <a:pt x="60" y="498"/>
                    <a:pt x="26" y="410"/>
                    <a:pt x="71" y="366"/>
                  </a:cubicBezTo>
                  <a:cubicBezTo>
                    <a:pt x="115" y="321"/>
                    <a:pt x="236" y="127"/>
                    <a:pt x="25" y="0"/>
                  </a:cubicBezTo>
                  <a:cubicBezTo>
                    <a:pt x="25" y="0"/>
                    <a:pt x="128" y="61"/>
                    <a:pt x="123" y="178"/>
                  </a:cubicBezTo>
                  <a:cubicBezTo>
                    <a:pt x="123" y="178"/>
                    <a:pt x="117" y="259"/>
                    <a:pt x="84" y="300"/>
                  </a:cubicBezTo>
                  <a:cubicBezTo>
                    <a:pt x="51" y="342"/>
                    <a:pt x="0" y="403"/>
                    <a:pt x="36" y="480"/>
                  </a:cubicBezTo>
                  <a:lnTo>
                    <a:pt x="60" y="498"/>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68" name="Freeform 9">
              <a:extLst>
                <a:ext uri="{FF2B5EF4-FFF2-40B4-BE49-F238E27FC236}">
                  <a16:creationId xmlns:a16="http://schemas.microsoft.com/office/drawing/2014/main" id="{796704F2-C6CC-4F5E-AD9E-9F92CE2B373D}"/>
                </a:ext>
              </a:extLst>
            </p:cNvPr>
            <p:cNvSpPr>
              <a:spLocks/>
            </p:cNvSpPr>
            <p:nvPr/>
          </p:nvSpPr>
          <p:spPr bwMode="gray">
            <a:xfrm rot="1960988">
              <a:off x="6281738" y="4187825"/>
              <a:ext cx="400050" cy="177800"/>
            </a:xfrm>
            <a:custGeom>
              <a:avLst/>
              <a:gdLst>
                <a:gd name="T0" fmla="*/ 0 w 404"/>
                <a:gd name="T1" fmla="*/ 2147483647 h 161"/>
                <a:gd name="T2" fmla="*/ 2147483647 w 404"/>
                <a:gd name="T3" fmla="*/ 2147483647 h 161"/>
                <a:gd name="T4" fmla="*/ 2147483647 w 404"/>
                <a:gd name="T5" fmla="*/ 2147483647 h 161"/>
                <a:gd name="T6" fmla="*/ 2147483647 w 404"/>
                <a:gd name="T7" fmla="*/ 0 h 161"/>
                <a:gd name="T8" fmla="*/ 0 w 404"/>
                <a:gd name="T9" fmla="*/ 2147483647 h 161"/>
                <a:gd name="T10" fmla="*/ 0 60000 65536"/>
                <a:gd name="T11" fmla="*/ 0 60000 65536"/>
                <a:gd name="T12" fmla="*/ 0 60000 65536"/>
                <a:gd name="T13" fmla="*/ 0 60000 65536"/>
                <a:gd name="T14" fmla="*/ 0 60000 65536"/>
                <a:gd name="T15" fmla="*/ 0 w 404"/>
                <a:gd name="T16" fmla="*/ 0 h 161"/>
                <a:gd name="T17" fmla="*/ 404 w 404"/>
                <a:gd name="T18" fmla="*/ 161 h 161"/>
              </a:gdLst>
              <a:ahLst/>
              <a:cxnLst>
                <a:cxn ang="T10">
                  <a:pos x="T0" y="T1"/>
                </a:cxn>
                <a:cxn ang="T11">
                  <a:pos x="T2" y="T3"/>
                </a:cxn>
                <a:cxn ang="T12">
                  <a:pos x="T4" y="T5"/>
                </a:cxn>
                <a:cxn ang="T13">
                  <a:pos x="T6" y="T7"/>
                </a:cxn>
                <a:cxn ang="T14">
                  <a:pos x="T8" y="T9"/>
                </a:cxn>
              </a:cxnLst>
              <a:rect l="T15" t="T16" r="T17" b="T18"/>
              <a:pathLst>
                <a:path w="404" h="161">
                  <a:moveTo>
                    <a:pt x="0" y="113"/>
                  </a:moveTo>
                  <a:lnTo>
                    <a:pt x="47" y="161"/>
                  </a:lnTo>
                  <a:lnTo>
                    <a:pt x="404" y="50"/>
                  </a:lnTo>
                  <a:lnTo>
                    <a:pt x="342" y="0"/>
                  </a:lnTo>
                  <a:lnTo>
                    <a:pt x="0" y="113"/>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69" name="Freeform 10">
              <a:extLst>
                <a:ext uri="{FF2B5EF4-FFF2-40B4-BE49-F238E27FC236}">
                  <a16:creationId xmlns:a16="http://schemas.microsoft.com/office/drawing/2014/main" id="{C99DD405-4689-491B-B6D1-8ADF74353FDE}"/>
                </a:ext>
              </a:extLst>
            </p:cNvPr>
            <p:cNvSpPr>
              <a:spLocks/>
            </p:cNvSpPr>
            <p:nvPr/>
          </p:nvSpPr>
          <p:spPr bwMode="gray">
            <a:xfrm rot="1960988">
              <a:off x="6599238" y="3957638"/>
              <a:ext cx="184150" cy="387350"/>
            </a:xfrm>
            <a:custGeom>
              <a:avLst/>
              <a:gdLst>
                <a:gd name="T0" fmla="*/ 0 w 185"/>
                <a:gd name="T1" fmla="*/ 0 h 388"/>
                <a:gd name="T2" fmla="*/ 2147483647 w 185"/>
                <a:gd name="T3" fmla="*/ 2147483647 h 388"/>
                <a:gd name="T4" fmla="*/ 2147483647 w 185"/>
                <a:gd name="T5" fmla="*/ 2147483647 h 388"/>
                <a:gd name="T6" fmla="*/ 2147483647 w 185"/>
                <a:gd name="T7" fmla="*/ 2147483647 h 388"/>
                <a:gd name="T8" fmla="*/ 0 w 185"/>
                <a:gd name="T9" fmla="*/ 0 h 388"/>
                <a:gd name="T10" fmla="*/ 0 60000 65536"/>
                <a:gd name="T11" fmla="*/ 0 60000 65536"/>
                <a:gd name="T12" fmla="*/ 0 60000 65536"/>
                <a:gd name="T13" fmla="*/ 0 60000 65536"/>
                <a:gd name="T14" fmla="*/ 0 60000 65536"/>
                <a:gd name="T15" fmla="*/ 0 w 185"/>
                <a:gd name="T16" fmla="*/ 0 h 388"/>
                <a:gd name="T17" fmla="*/ 185 w 185"/>
                <a:gd name="T18" fmla="*/ 388 h 388"/>
              </a:gdLst>
              <a:ahLst/>
              <a:cxnLst>
                <a:cxn ang="T10">
                  <a:pos x="T0" y="T1"/>
                </a:cxn>
                <a:cxn ang="T11">
                  <a:pos x="T2" y="T3"/>
                </a:cxn>
                <a:cxn ang="T12">
                  <a:pos x="T4" y="T5"/>
                </a:cxn>
                <a:cxn ang="T13">
                  <a:pos x="T6" y="T7"/>
                </a:cxn>
                <a:cxn ang="T14">
                  <a:pos x="T8" y="T9"/>
                </a:cxn>
              </a:cxnLst>
              <a:rect l="T15" t="T16" r="T17" b="T18"/>
              <a:pathLst>
                <a:path w="185" h="388">
                  <a:moveTo>
                    <a:pt x="0" y="0"/>
                  </a:moveTo>
                  <a:lnTo>
                    <a:pt x="66" y="33"/>
                  </a:lnTo>
                  <a:lnTo>
                    <a:pt x="185" y="388"/>
                  </a:lnTo>
                  <a:lnTo>
                    <a:pt x="123" y="338"/>
                  </a:lnTo>
                  <a:lnTo>
                    <a:pt x="0" y="0"/>
                  </a:lnTo>
                  <a:close/>
                </a:path>
              </a:pathLst>
            </a:custGeom>
            <a:gradFill rotWithShape="1">
              <a:gsLst>
                <a:gs pos="0">
                  <a:srgbClr val="F68426">
                    <a:lumMod val="75000"/>
                  </a:srgbClr>
                </a:gs>
                <a:gs pos="100000">
                  <a:srgbClr val="F68426">
                    <a:lumMod val="50000"/>
                  </a:srgbClr>
                </a:gs>
              </a:gsLst>
              <a:lin ang="2700000" scaled="1"/>
            </a:gra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70" name="Freeform 8">
              <a:extLst>
                <a:ext uri="{FF2B5EF4-FFF2-40B4-BE49-F238E27FC236}">
                  <a16:creationId xmlns:a16="http://schemas.microsoft.com/office/drawing/2014/main" id="{7834B579-CF51-4DED-9044-5C7B729C22AE}"/>
                </a:ext>
              </a:extLst>
            </p:cNvPr>
            <p:cNvSpPr>
              <a:spLocks/>
            </p:cNvSpPr>
            <p:nvPr/>
          </p:nvSpPr>
          <p:spPr bwMode="gray">
            <a:xfrm rot="1960988">
              <a:off x="6278563" y="3849688"/>
              <a:ext cx="461962" cy="450850"/>
            </a:xfrm>
            <a:custGeom>
              <a:avLst/>
              <a:gdLst>
                <a:gd name="T0" fmla="*/ 0 w 463"/>
                <a:gd name="T1" fmla="*/ 2147483647 h 451"/>
                <a:gd name="T2" fmla="*/ 2147483647 w 463"/>
                <a:gd name="T3" fmla="*/ 2147483647 h 451"/>
                <a:gd name="T4" fmla="*/ 2147483647 w 463"/>
                <a:gd name="T5" fmla="*/ 2147483647 h 451"/>
                <a:gd name="T6" fmla="*/ 2147483647 w 463"/>
                <a:gd name="T7" fmla="*/ 0 h 451"/>
                <a:gd name="T8" fmla="*/ 0 w 463"/>
                <a:gd name="T9" fmla="*/ 2147483647 h 451"/>
                <a:gd name="T10" fmla="*/ 0 60000 65536"/>
                <a:gd name="T11" fmla="*/ 0 60000 65536"/>
                <a:gd name="T12" fmla="*/ 0 60000 65536"/>
                <a:gd name="T13" fmla="*/ 0 60000 65536"/>
                <a:gd name="T14" fmla="*/ 0 60000 65536"/>
                <a:gd name="T15" fmla="*/ 0 w 463"/>
                <a:gd name="T16" fmla="*/ 0 h 451"/>
                <a:gd name="T17" fmla="*/ 463 w 463"/>
                <a:gd name="T18" fmla="*/ 451 h 451"/>
              </a:gdLst>
              <a:ahLst/>
              <a:cxnLst>
                <a:cxn ang="T10">
                  <a:pos x="T0" y="T1"/>
                </a:cxn>
                <a:cxn ang="T11">
                  <a:pos x="T2" y="T3"/>
                </a:cxn>
                <a:cxn ang="T12">
                  <a:pos x="T4" y="T5"/>
                </a:cxn>
                <a:cxn ang="T13">
                  <a:pos x="T6" y="T7"/>
                </a:cxn>
                <a:cxn ang="T14">
                  <a:pos x="T8" y="T9"/>
                </a:cxn>
              </a:cxnLst>
              <a:rect l="T15" t="T16" r="T17" b="T18"/>
              <a:pathLst>
                <a:path w="463" h="451">
                  <a:moveTo>
                    <a:pt x="0" y="123"/>
                  </a:moveTo>
                  <a:lnTo>
                    <a:pt x="121" y="451"/>
                  </a:lnTo>
                  <a:lnTo>
                    <a:pt x="463" y="338"/>
                  </a:lnTo>
                  <a:lnTo>
                    <a:pt x="340" y="0"/>
                  </a:lnTo>
                  <a:lnTo>
                    <a:pt x="0" y="123"/>
                  </a:lnTo>
                  <a:close/>
                </a:path>
              </a:pathLst>
            </a:custGeom>
            <a:solidFill>
              <a:schemeClr val="accent2">
                <a:lumMod val="60000"/>
                <a:lumOff val="40000"/>
              </a:schemeClr>
            </a:soli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71" name="Freeform 3">
              <a:extLst>
                <a:ext uri="{FF2B5EF4-FFF2-40B4-BE49-F238E27FC236}">
                  <a16:creationId xmlns:a16="http://schemas.microsoft.com/office/drawing/2014/main" id="{A8D1C78E-B6D4-4E7F-B1F4-4D14E1DA8B4A}"/>
                </a:ext>
              </a:extLst>
            </p:cNvPr>
            <p:cNvSpPr>
              <a:spLocks/>
            </p:cNvSpPr>
            <p:nvPr/>
          </p:nvSpPr>
          <p:spPr bwMode="gray">
            <a:xfrm rot="1960988">
              <a:off x="6078538" y="2273300"/>
              <a:ext cx="1370012" cy="1508125"/>
            </a:xfrm>
            <a:custGeom>
              <a:avLst/>
              <a:gdLst>
                <a:gd name="T0" fmla="*/ 2147483647 w 580"/>
                <a:gd name="T1" fmla="*/ 2147483647 h 638"/>
                <a:gd name="T2" fmla="*/ 2147483647 w 580"/>
                <a:gd name="T3" fmla="*/ 2147483647 h 638"/>
                <a:gd name="T4" fmla="*/ 2147483647 w 580"/>
                <a:gd name="T5" fmla="*/ 2147483647 h 638"/>
                <a:gd name="T6" fmla="*/ 2147483647 w 580"/>
                <a:gd name="T7" fmla="*/ 2147483647 h 638"/>
                <a:gd name="T8" fmla="*/ 2147483647 w 580"/>
                <a:gd name="T9" fmla="*/ 2147483647 h 638"/>
                <a:gd name="T10" fmla="*/ 2147483647 w 580"/>
                <a:gd name="T11" fmla="*/ 2147483647 h 638"/>
                <a:gd name="T12" fmla="*/ 2147483647 w 580"/>
                <a:gd name="T13" fmla="*/ 2147483647 h 638"/>
                <a:gd name="T14" fmla="*/ 2147483647 w 580"/>
                <a:gd name="T15" fmla="*/ 2147483647 h 638"/>
                <a:gd name="T16" fmla="*/ 2147483647 w 580"/>
                <a:gd name="T17" fmla="*/ 2147483647 h 638"/>
                <a:gd name="T18" fmla="*/ 2147483647 w 580"/>
                <a:gd name="T19" fmla="*/ 2147483647 h 638"/>
                <a:gd name="T20" fmla="*/ 2147483647 w 580"/>
                <a:gd name="T21" fmla="*/ 2147483647 h 6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0"/>
                <a:gd name="T34" fmla="*/ 0 h 638"/>
                <a:gd name="T35" fmla="*/ 580 w 580"/>
                <a:gd name="T36" fmla="*/ 638 h 6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0" h="638">
                  <a:moveTo>
                    <a:pt x="35" y="421"/>
                  </a:moveTo>
                  <a:cubicBezTo>
                    <a:pt x="175" y="365"/>
                    <a:pt x="175" y="365"/>
                    <a:pt x="175" y="365"/>
                  </a:cubicBezTo>
                  <a:cubicBezTo>
                    <a:pt x="175" y="365"/>
                    <a:pt x="128" y="237"/>
                    <a:pt x="252" y="214"/>
                  </a:cubicBezTo>
                  <a:cubicBezTo>
                    <a:pt x="376" y="192"/>
                    <a:pt x="386" y="297"/>
                    <a:pt x="378" y="344"/>
                  </a:cubicBezTo>
                  <a:cubicBezTo>
                    <a:pt x="370" y="390"/>
                    <a:pt x="242" y="488"/>
                    <a:pt x="320" y="638"/>
                  </a:cubicBezTo>
                  <a:cubicBezTo>
                    <a:pt x="451" y="590"/>
                    <a:pt x="451" y="590"/>
                    <a:pt x="451" y="590"/>
                  </a:cubicBezTo>
                  <a:cubicBezTo>
                    <a:pt x="451" y="590"/>
                    <a:pt x="411" y="521"/>
                    <a:pt x="476" y="442"/>
                  </a:cubicBezTo>
                  <a:cubicBezTo>
                    <a:pt x="542" y="364"/>
                    <a:pt x="580" y="224"/>
                    <a:pt x="463" y="126"/>
                  </a:cubicBezTo>
                  <a:cubicBezTo>
                    <a:pt x="463" y="126"/>
                    <a:pt x="320" y="0"/>
                    <a:pt x="107" y="144"/>
                  </a:cubicBezTo>
                  <a:cubicBezTo>
                    <a:pt x="107" y="144"/>
                    <a:pt x="72" y="161"/>
                    <a:pt x="43" y="212"/>
                  </a:cubicBezTo>
                  <a:cubicBezTo>
                    <a:pt x="14" y="262"/>
                    <a:pt x="0" y="341"/>
                    <a:pt x="35" y="421"/>
                  </a:cubicBezTo>
                  <a:close/>
                </a:path>
              </a:pathLst>
            </a:custGeom>
            <a:solidFill>
              <a:schemeClr val="accent2">
                <a:lumMod val="60000"/>
                <a:lumOff val="40000"/>
              </a:schemeClr>
            </a:solidFill>
            <a:ln>
              <a:noFill/>
            </a:ln>
            <a:extLst>
              <a:ext uri="{91240B29-F687-4F45-9708-019B960494DF}">
                <a14:hiddenLine xmlns:a14="http://schemas.microsoft.com/office/drawing/2010/main" w="15875">
                  <a:solidFill>
                    <a:srgbClr val="000000"/>
                  </a:solidFill>
                  <a:miter lim="800000"/>
                  <a:headEnd/>
                  <a:tailEnd/>
                </a14:hiddenLine>
              </a:ext>
            </a:extLst>
          </p:spPr>
          <p:txBody>
            <a:bodyP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pic>
          <p:nvPicPr>
            <p:cNvPr id="72" name="Picture 9">
              <a:extLst>
                <a:ext uri="{FF2B5EF4-FFF2-40B4-BE49-F238E27FC236}">
                  <a16:creationId xmlns:a16="http://schemas.microsoft.com/office/drawing/2014/main" id="{41E0817D-4515-45E9-97B0-2E9D2C1722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5548313" y="4433888"/>
              <a:ext cx="1935162"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AEAEAE"/>
                  </a:solidFill>
                  <a:miter lim="800000"/>
                  <a:headEnd/>
                  <a:tailEnd/>
                </a14:hiddenLine>
              </a:ext>
            </a:extLst>
          </p:spPr>
        </p:pic>
        <p:sp>
          <p:nvSpPr>
            <p:cNvPr id="73" name="矩形 72">
              <a:extLst>
                <a:ext uri="{FF2B5EF4-FFF2-40B4-BE49-F238E27FC236}">
                  <a16:creationId xmlns:a16="http://schemas.microsoft.com/office/drawing/2014/main" id="{1569E7FE-7ABD-493E-A5A1-FEE3220A383D}"/>
                </a:ext>
              </a:extLst>
            </p:cNvPr>
            <p:cNvSpPr/>
            <p:nvPr/>
          </p:nvSpPr>
          <p:spPr>
            <a:xfrm>
              <a:off x="5548313" y="4924434"/>
              <a:ext cx="2012292" cy="398600"/>
            </a:xfrm>
            <a:prstGeom prst="rect">
              <a:avLst/>
            </a:prstGeom>
            <a:solidFill>
              <a:schemeClr val="accent2"/>
            </a:solidFill>
            <a:ln w="25400" cap="flat" cmpd="sng" algn="ctr">
              <a:solidFill>
                <a:srgbClr val="F68426">
                  <a:lumMod val="75000"/>
                </a:srgbClr>
              </a:solidFill>
              <a:prstDash val="solid"/>
            </a:ln>
            <a:effectLst/>
          </p:spPr>
          <p:txBody>
            <a:bodyPr rtlCol="0" anchor="ctr"/>
            <a:lstStyle/>
            <a:p>
              <a:pPr algn="ctr">
                <a:defRPr/>
              </a:pPr>
              <a:r>
                <a:rPr lang="zh-CN" altLang="en-US" kern="0" dirty="0">
                  <a:solidFill>
                    <a:srgbClr val="FFFFFF"/>
                  </a:solidFill>
                  <a:latin typeface="微软雅黑" panose="020B0503020204020204" pitchFamily="34" charset="-122"/>
                  <a:ea typeface="微软雅黑" panose="020B0503020204020204" pitchFamily="34" charset="-122"/>
                </a:rPr>
                <a:t>数据怎么来</a:t>
              </a:r>
            </a:p>
          </p:txBody>
        </p:sp>
      </p:grpSp>
      <p:sp>
        <p:nvSpPr>
          <p:cNvPr id="3" name="矩形 2">
            <a:extLst>
              <a:ext uri="{FF2B5EF4-FFF2-40B4-BE49-F238E27FC236}">
                <a16:creationId xmlns:a16="http://schemas.microsoft.com/office/drawing/2014/main" id="{5BC32F96-FB4D-48BC-9F6D-63A3D267DE70}"/>
              </a:ext>
            </a:extLst>
          </p:cNvPr>
          <p:cNvSpPr/>
          <p:nvPr/>
        </p:nvSpPr>
        <p:spPr>
          <a:xfrm>
            <a:off x="3222442" y="1393915"/>
            <a:ext cx="8089793" cy="1477328"/>
          </a:xfrm>
          <a:prstGeom prst="rect">
            <a:avLst/>
          </a:prstGeom>
        </p:spPr>
        <p:txBody>
          <a:bodyPr wrap="square">
            <a:spAutoFit/>
          </a:bodyPr>
          <a:lstStyle/>
          <a:p>
            <a:pPr lvl="0" defTabSz="914400">
              <a:defRPr/>
            </a:pPr>
            <a:r>
              <a:rPr lang="zh-CN" altLang="en-US" b="1" dirty="0">
                <a:latin typeface="微软雅黑" panose="020B0503020204020204" pitchFamily="34" charset="-122"/>
                <a:ea typeface="微软雅黑" panose="020B0503020204020204" pitchFamily="34" charset="-122"/>
              </a:rPr>
              <a:t>政府如何如何快速、准确地了解到社会民生诉求，实施民生政策有效惠众。</a:t>
            </a:r>
            <a:endParaRPr lang="en-US" altLang="zh-CN" b="1" dirty="0">
              <a:latin typeface="微软雅黑" panose="020B0503020204020204" pitchFamily="34" charset="-122"/>
              <a:ea typeface="微软雅黑" panose="020B0503020204020204" pitchFamily="34" charset="-122"/>
            </a:endParaRPr>
          </a:p>
          <a:p>
            <a:pPr lvl="0" defTabSz="914400">
              <a:defRPr/>
            </a:pPr>
            <a:endParaRPr lang="en-US" altLang="zh-CN" b="1" dirty="0">
              <a:latin typeface="微软雅黑" panose="020B0503020204020204" pitchFamily="34" charset="-122"/>
              <a:ea typeface="微软雅黑" panose="020B0503020204020204" pitchFamily="34" charset="-122"/>
            </a:endParaRPr>
          </a:p>
          <a:p>
            <a:pPr lvl="0" defTabSz="914400">
              <a:defRPr/>
            </a:pPr>
            <a:r>
              <a:rPr lang="zh-CN" altLang="en-US" b="1" dirty="0">
                <a:latin typeface="微软雅黑" panose="020B0503020204020204" pitchFamily="34" charset="-122"/>
                <a:ea typeface="微软雅黑" panose="020B0503020204020204" pitchFamily="34" charset="-122"/>
              </a:rPr>
              <a:t>这就需要民生基础大数据，</a:t>
            </a:r>
            <a:endParaRPr lang="en-US" altLang="zh-CN" b="1" dirty="0">
              <a:latin typeface="微软雅黑" panose="020B0503020204020204" pitchFamily="34" charset="-122"/>
              <a:ea typeface="微软雅黑" panose="020B0503020204020204" pitchFamily="34" charset="-122"/>
            </a:endParaRPr>
          </a:p>
          <a:p>
            <a:pPr lvl="0" defTabSz="914400">
              <a:defRPr/>
            </a:pPr>
            <a:endParaRPr lang="en-US" altLang="zh-CN" b="1" dirty="0">
              <a:latin typeface="微软雅黑" panose="020B0503020204020204" pitchFamily="34" charset="-122"/>
              <a:ea typeface="微软雅黑" panose="020B0503020204020204" pitchFamily="34" charset="-122"/>
            </a:endParaRPr>
          </a:p>
          <a:p>
            <a:pPr lvl="0" defTabSz="914400">
              <a:defRPr/>
            </a:pPr>
            <a:r>
              <a:rPr lang="zh-CN" altLang="en-US" b="1" dirty="0">
                <a:latin typeface="微软雅黑" panose="020B0503020204020204" pitchFamily="34" charset="-122"/>
                <a:ea typeface="微软雅黑" panose="020B0503020204020204" pitchFamily="34" charset="-122"/>
              </a:rPr>
              <a:t>需要大数据汇聚，提供民生洞察和智慧</a:t>
            </a:r>
          </a:p>
        </p:txBody>
      </p:sp>
      <p:sp>
        <p:nvSpPr>
          <p:cNvPr id="17" name="圆角矩形 23">
            <a:extLst>
              <a:ext uri="{FF2B5EF4-FFF2-40B4-BE49-F238E27FC236}">
                <a16:creationId xmlns:a16="http://schemas.microsoft.com/office/drawing/2014/main" id="{6DDB0487-3A21-420C-AB38-076BD1C87C15}"/>
              </a:ext>
            </a:extLst>
          </p:cNvPr>
          <p:cNvSpPr/>
          <p:nvPr/>
        </p:nvSpPr>
        <p:spPr>
          <a:xfrm rot="21588977">
            <a:off x="1873921" y="4188189"/>
            <a:ext cx="196136" cy="1463673"/>
          </a:xfrm>
          <a:prstGeom prst="roundRect">
            <a:avLst>
              <a:gd name="adj" fmla="val 50000"/>
            </a:avLst>
          </a:prstGeom>
          <a:gradFill flip="none" rotWithShape="1">
            <a:gsLst>
              <a:gs pos="100000">
                <a:srgbClr val="878787"/>
              </a:gs>
              <a:gs pos="0">
                <a:sysClr val="window" lastClr="FFFFFF">
                  <a:lumMod val="85000"/>
                  <a:shade val="30000"/>
                  <a:satMod val="115000"/>
                </a:sysClr>
              </a:gs>
              <a:gs pos="45000">
                <a:sysClr val="window" lastClr="FFFFFF">
                  <a:lumMod val="85000"/>
                  <a:shade val="67500"/>
                  <a:satMod val="115000"/>
                </a:sysClr>
              </a:gs>
              <a:gs pos="62000">
                <a:sysClr val="window" lastClr="FFFFFF">
                  <a:lumMod val="85000"/>
                  <a:shade val="100000"/>
                  <a:satMod val="115000"/>
                </a:sysClr>
              </a:gs>
            </a:gsLst>
            <a:lin ang="108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a:solidFill>
                <a:sysClr val="windowText" lastClr="000000"/>
              </a:solidFill>
              <a:latin typeface="微软雅黑" panose="020B0503020204020204" pitchFamily="34" charset="-122"/>
              <a:ea typeface="微软雅黑" panose="020B0503020204020204" pitchFamily="34" charset="-122"/>
            </a:endParaRPr>
          </a:p>
        </p:txBody>
      </p:sp>
      <p:sp>
        <p:nvSpPr>
          <p:cNvPr id="18" name="圆角矩形 28">
            <a:extLst>
              <a:ext uri="{FF2B5EF4-FFF2-40B4-BE49-F238E27FC236}">
                <a16:creationId xmlns:a16="http://schemas.microsoft.com/office/drawing/2014/main" id="{CAAFA879-B6E4-4B07-A89D-E13BFCB5ADB6}"/>
              </a:ext>
            </a:extLst>
          </p:cNvPr>
          <p:cNvSpPr/>
          <p:nvPr/>
        </p:nvSpPr>
        <p:spPr>
          <a:xfrm rot="21566211">
            <a:off x="1255938" y="3709805"/>
            <a:ext cx="2730885" cy="608883"/>
          </a:xfrm>
          <a:prstGeom prst="roundRect">
            <a:avLst/>
          </a:prstGeom>
          <a:solidFill>
            <a:schemeClr val="accent2"/>
          </a:solidFill>
          <a:ln w="9525" cap="flat" cmpd="sng" algn="ctr">
            <a:solidFill>
              <a:sysClr val="window" lastClr="FFFFFF"/>
            </a:solidFill>
            <a:prstDash val="solid"/>
          </a:ln>
          <a:effectLst>
            <a:outerShdw blurRad="2540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r>
              <a:rPr lang="en-US" altLang="zh-CN" sz="2400" b="1" kern="0" dirty="0">
                <a:solidFill>
                  <a:schemeClr val="bg1"/>
                </a:solidFill>
                <a:latin typeface="微软雅黑" panose="020B0503020204020204" pitchFamily="34" charset="-122"/>
                <a:ea typeface="微软雅黑" panose="020B0503020204020204" pitchFamily="34" charset="-122"/>
              </a:rPr>
              <a:t>1 </a:t>
            </a:r>
            <a:r>
              <a:rPr lang="zh-CN" altLang="en-US" sz="2400" b="1" kern="0" dirty="0">
                <a:solidFill>
                  <a:schemeClr val="bg1"/>
                </a:solidFill>
                <a:latin typeface="微软雅黑" panose="020B0503020204020204" pitchFamily="34" charset="-122"/>
                <a:ea typeface="微软雅黑" panose="020B0503020204020204" pitchFamily="34" charset="-122"/>
              </a:rPr>
              <a:t>统计局提供</a:t>
            </a:r>
            <a:endParaRPr lang="en-US" sz="2400" b="1" kern="0" dirty="0">
              <a:solidFill>
                <a:schemeClr val="bg1"/>
              </a:solidFill>
              <a:latin typeface="微软雅黑" panose="020B0503020204020204" pitchFamily="34" charset="-122"/>
              <a:ea typeface="微软雅黑" panose="020B0503020204020204" pitchFamily="34" charset="-122"/>
            </a:endParaRPr>
          </a:p>
        </p:txBody>
      </p:sp>
      <p:sp>
        <p:nvSpPr>
          <p:cNvPr id="19" name="圆角矩形 23">
            <a:extLst>
              <a:ext uri="{FF2B5EF4-FFF2-40B4-BE49-F238E27FC236}">
                <a16:creationId xmlns:a16="http://schemas.microsoft.com/office/drawing/2014/main" id="{C441E387-68FA-495A-83A7-B4214C8D08C8}"/>
              </a:ext>
            </a:extLst>
          </p:cNvPr>
          <p:cNvSpPr/>
          <p:nvPr/>
        </p:nvSpPr>
        <p:spPr>
          <a:xfrm rot="21588977">
            <a:off x="5303797" y="4175489"/>
            <a:ext cx="196136" cy="1463673"/>
          </a:xfrm>
          <a:prstGeom prst="roundRect">
            <a:avLst>
              <a:gd name="adj" fmla="val 50000"/>
            </a:avLst>
          </a:prstGeom>
          <a:gradFill flip="none" rotWithShape="1">
            <a:gsLst>
              <a:gs pos="100000">
                <a:srgbClr val="878787"/>
              </a:gs>
              <a:gs pos="0">
                <a:sysClr val="window" lastClr="FFFFFF">
                  <a:lumMod val="85000"/>
                  <a:shade val="30000"/>
                  <a:satMod val="115000"/>
                </a:sysClr>
              </a:gs>
              <a:gs pos="45000">
                <a:sysClr val="window" lastClr="FFFFFF">
                  <a:lumMod val="85000"/>
                  <a:shade val="67500"/>
                  <a:satMod val="115000"/>
                </a:sysClr>
              </a:gs>
              <a:gs pos="62000">
                <a:sysClr val="window" lastClr="FFFFFF">
                  <a:lumMod val="85000"/>
                  <a:shade val="100000"/>
                  <a:satMod val="115000"/>
                </a:sysClr>
              </a:gs>
            </a:gsLst>
            <a:lin ang="108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a:solidFill>
                <a:sysClr val="windowText" lastClr="000000"/>
              </a:solidFill>
              <a:latin typeface="微软雅黑" panose="020B0503020204020204" pitchFamily="34" charset="-122"/>
              <a:ea typeface="微软雅黑" panose="020B0503020204020204" pitchFamily="34" charset="-122"/>
            </a:endParaRPr>
          </a:p>
        </p:txBody>
      </p:sp>
      <p:sp>
        <p:nvSpPr>
          <p:cNvPr id="20" name="圆角矩形 28">
            <a:extLst>
              <a:ext uri="{FF2B5EF4-FFF2-40B4-BE49-F238E27FC236}">
                <a16:creationId xmlns:a16="http://schemas.microsoft.com/office/drawing/2014/main" id="{CC4893CB-76FB-4E75-9A64-4A9EEA7EFF6B}"/>
              </a:ext>
            </a:extLst>
          </p:cNvPr>
          <p:cNvSpPr/>
          <p:nvPr/>
        </p:nvSpPr>
        <p:spPr>
          <a:xfrm rot="21566211">
            <a:off x="8069540" y="3670309"/>
            <a:ext cx="2730885" cy="622282"/>
          </a:xfrm>
          <a:prstGeom prst="roundRect">
            <a:avLst/>
          </a:prstGeom>
          <a:solidFill>
            <a:schemeClr val="accent2"/>
          </a:solidFill>
          <a:ln w="9525" cap="flat" cmpd="sng" algn="ctr">
            <a:solidFill>
              <a:sysClr val="window" lastClr="FFFFFF"/>
            </a:solidFill>
            <a:prstDash val="solid"/>
          </a:ln>
          <a:effectLst>
            <a:outerShdw blurRad="2540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r>
              <a:rPr lang="en-US" altLang="zh-CN" sz="4200" b="1" kern="0" dirty="0">
                <a:solidFill>
                  <a:schemeClr val="bg1"/>
                </a:solidFill>
                <a:latin typeface="微软雅黑" panose="020B0503020204020204" pitchFamily="34" charset="-122"/>
                <a:ea typeface="微软雅黑" panose="020B0503020204020204" pitchFamily="34" charset="-122"/>
              </a:rPr>
              <a:t>?</a:t>
            </a:r>
            <a:endParaRPr lang="en-US" sz="4200" b="1" kern="0" dirty="0">
              <a:solidFill>
                <a:schemeClr val="bg1"/>
              </a:solidFill>
              <a:latin typeface="微软雅黑" panose="020B0503020204020204" pitchFamily="34" charset="-122"/>
              <a:ea typeface="微软雅黑" panose="020B0503020204020204" pitchFamily="34" charset="-122"/>
            </a:endParaRPr>
          </a:p>
        </p:txBody>
      </p:sp>
      <p:sp>
        <p:nvSpPr>
          <p:cNvPr id="21" name="圆角矩形 30">
            <a:extLst>
              <a:ext uri="{FF2B5EF4-FFF2-40B4-BE49-F238E27FC236}">
                <a16:creationId xmlns:a16="http://schemas.microsoft.com/office/drawing/2014/main" id="{35223E62-23ED-40C0-816A-F131E2FDD666}"/>
              </a:ext>
            </a:extLst>
          </p:cNvPr>
          <p:cNvSpPr/>
          <p:nvPr/>
        </p:nvSpPr>
        <p:spPr>
          <a:xfrm>
            <a:off x="4684122" y="3683709"/>
            <a:ext cx="2730885" cy="622288"/>
          </a:xfrm>
          <a:prstGeom prst="roundRect">
            <a:avLst/>
          </a:prstGeom>
          <a:solidFill>
            <a:schemeClr val="accent2"/>
          </a:solidFill>
          <a:ln w="9525" cap="flat" cmpd="sng" algn="ctr">
            <a:solidFill>
              <a:sysClr val="window" lastClr="FFFFFF"/>
            </a:solidFill>
            <a:prstDash val="solid"/>
          </a:ln>
          <a:effectLst>
            <a:outerShdw blurRad="2540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r>
              <a:rPr lang="en-US" altLang="zh-CN" sz="2400" b="1" kern="0" dirty="0">
                <a:solidFill>
                  <a:schemeClr val="bg1"/>
                </a:solidFill>
                <a:latin typeface="微软雅黑" panose="020B0503020204020204" pitchFamily="34" charset="-122"/>
                <a:ea typeface="微软雅黑" panose="020B0503020204020204" pitchFamily="34" charset="-122"/>
              </a:rPr>
              <a:t>2 </a:t>
            </a:r>
            <a:r>
              <a:rPr lang="zh-CN" altLang="en-US" sz="2400" b="1" kern="0" dirty="0">
                <a:solidFill>
                  <a:schemeClr val="bg1"/>
                </a:solidFill>
                <a:latin typeface="微软雅黑" panose="020B0503020204020204" pitchFamily="34" charset="-122"/>
                <a:ea typeface="微软雅黑" panose="020B0503020204020204" pitchFamily="34" charset="-122"/>
              </a:rPr>
              <a:t>民生民情调查</a:t>
            </a:r>
            <a:endParaRPr lang="en-US" altLang="zh-CN" sz="2400" b="1" kern="0" dirty="0">
              <a:solidFill>
                <a:schemeClr val="bg1"/>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2BAC375A-DB97-4C75-A6A8-10E5A6F41600}"/>
              </a:ext>
            </a:extLst>
          </p:cNvPr>
          <p:cNvSpPr/>
          <p:nvPr/>
        </p:nvSpPr>
        <p:spPr>
          <a:xfrm>
            <a:off x="2201577" y="4497280"/>
            <a:ext cx="2481767" cy="1200329"/>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传统的方法是通过政府统计部门对国计民生的信息进行统计，</a:t>
            </a:r>
            <a:endParaRPr lang="en-US" altLang="zh-CN" dirty="0">
              <a:latin typeface="微软雅黑" panose="020B0503020204020204" pitchFamily="34" charset="-122"/>
              <a:ea typeface="微软雅黑" panose="020B0503020204020204" pitchFamily="34" charset="-122"/>
            </a:endParaRPr>
          </a:p>
          <a:p>
            <a:r>
              <a:rPr lang="zh-CN" altLang="en-US" b="1" dirty="0">
                <a:latin typeface="微软雅黑" panose="020B0503020204020204" pitchFamily="34" charset="-122"/>
                <a:ea typeface="微软雅黑" panose="020B0503020204020204" pitchFamily="34" charset="-122"/>
              </a:rPr>
              <a:t>宏观、存在滞后</a:t>
            </a:r>
            <a:endParaRPr lang="zh-CN" altLang="en-US" dirty="0">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A503E577-00AE-42A3-B64F-7316F003382C}"/>
              </a:ext>
            </a:extLst>
          </p:cNvPr>
          <p:cNvSpPr/>
          <p:nvPr/>
        </p:nvSpPr>
        <p:spPr>
          <a:xfrm>
            <a:off x="5670059" y="4471880"/>
            <a:ext cx="2430884" cy="1477328"/>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成立民情调查组织进行现场调查、电话访查、网络填报，</a:t>
            </a:r>
            <a:r>
              <a:rPr lang="zh-CN" altLang="en-US" b="1" dirty="0">
                <a:latin typeface="微软雅黑" panose="020B0503020204020204" pitchFamily="34" charset="-122"/>
                <a:ea typeface="微软雅黑" panose="020B0503020204020204" pitchFamily="34" charset="-122"/>
              </a:rPr>
              <a:t>低效，样本少，易人为操控</a:t>
            </a:r>
            <a:endParaRPr lang="en-US" altLang="zh-CN" b="1"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4F68EA58-BFB4-423E-921C-3982D587E7C1}"/>
              </a:ext>
            </a:extLst>
          </p:cNvPr>
          <p:cNvSpPr/>
          <p:nvPr/>
        </p:nvSpPr>
        <p:spPr>
          <a:xfrm>
            <a:off x="8893126" y="4445058"/>
            <a:ext cx="2173929" cy="646331"/>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政府需要鲜活的民生微观数据</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15353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C1264BE-5C49-41E1-95AC-9647728F67FE}"/>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latin typeface="微软雅黑" panose="020B0503020204020204" pitchFamily="34" charset="-122"/>
              <a:ea typeface="微软雅黑" panose="020B0503020204020204" pitchFamily="34" charset="-122"/>
            </a:endParaRPr>
          </a:p>
        </p:txBody>
      </p:sp>
      <p:sp>
        <p:nvSpPr>
          <p:cNvPr id="3" name="TextBox 6">
            <a:extLst>
              <a:ext uri="{FF2B5EF4-FFF2-40B4-BE49-F238E27FC236}">
                <a16:creationId xmlns:a16="http://schemas.microsoft.com/office/drawing/2014/main" id="{1941863C-87E4-4B3A-AC66-0FB41110F89B}"/>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城市民生基础大数据</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衣、食、住、行、医、游、购、娱等数据</a:t>
            </a:r>
          </a:p>
        </p:txBody>
      </p:sp>
      <p:sp>
        <p:nvSpPr>
          <p:cNvPr id="4" name="内容占位符 1"/>
          <p:cNvSpPr txBox="1">
            <a:spLocks/>
          </p:cNvSpPr>
          <p:nvPr/>
        </p:nvSpPr>
        <p:spPr>
          <a:xfrm>
            <a:off x="203200" y="893763"/>
            <a:ext cx="11109036" cy="485140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餐饮数据</a:t>
            </a:r>
            <a:r>
              <a:rPr lang="zh-CN" altLang="en-US" sz="1800" dirty="0">
                <a:latin typeface="微软雅黑" pitchFamily="34" charset="-122"/>
                <a:ea typeface="微软雅黑" pitchFamily="34" charset="-122"/>
              </a:rPr>
              <a:t>：商家数据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餐饮消费明细数据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零售数据</a:t>
            </a:r>
            <a:r>
              <a:rPr lang="zh-CN" altLang="en-US" sz="1800" dirty="0">
                <a:latin typeface="微软雅黑" pitchFamily="34" charset="-122"/>
                <a:ea typeface="微软雅黑" pitchFamily="34" charset="-122"/>
              </a:rPr>
              <a:t>：商家数据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零售消费明细数据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医疗数据</a:t>
            </a:r>
            <a:r>
              <a:rPr lang="zh-CN" altLang="en-US" sz="1800" dirty="0">
                <a:latin typeface="微软雅黑" pitchFamily="34" charset="-122"/>
                <a:ea typeface="微软雅黑" pitchFamily="34" charset="-122"/>
              </a:rPr>
              <a:t>：医疗机构数据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医疗处方明细数据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旅游数据</a:t>
            </a:r>
            <a:r>
              <a:rPr lang="zh-CN" altLang="en-US" sz="1800" dirty="0">
                <a:latin typeface="微软雅黑" pitchFamily="34" charset="-122"/>
                <a:ea typeface="微软雅黑" pitchFamily="34" charset="-122"/>
              </a:rPr>
              <a:t>：酒店数据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酒店消费明细数据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生活服务数据</a:t>
            </a:r>
            <a:r>
              <a:rPr lang="zh-CN" altLang="en-US" sz="1800" dirty="0">
                <a:latin typeface="微软雅黑" pitchFamily="34" charset="-122"/>
                <a:ea typeface="微软雅黑" pitchFamily="34" charset="-122"/>
              </a:rPr>
              <a:t>：生活服务商家</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生活服务消费明细数据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lvl="1">
              <a:lnSpc>
                <a:spcPct val="150000"/>
              </a:lnSpc>
              <a:buClr>
                <a:schemeClr val="accent2"/>
              </a:buClr>
              <a:buFont typeface="Wingdings" pitchFamily="2" charset="2"/>
              <a:buChar char="n"/>
            </a:pPr>
            <a:r>
              <a:rPr lang="zh-CN" altLang="en-US" sz="1800" b="1" dirty="0">
                <a:latin typeface="微软雅黑" pitchFamily="34" charset="-122"/>
                <a:ea typeface="微软雅黑" pitchFamily="34" charset="-122"/>
              </a:rPr>
              <a:t>教育培训数据</a:t>
            </a:r>
            <a:r>
              <a:rPr lang="zh-CN" altLang="en-US" sz="1800" dirty="0">
                <a:latin typeface="微软雅黑" pitchFamily="34" charset="-122"/>
                <a:ea typeface="微软雅黑" pitchFamily="34" charset="-122"/>
              </a:rPr>
              <a:t>：教育培训机构数据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消费者支付身份</a:t>
            </a:r>
            <a:r>
              <a:rPr lang="en-US" altLang="zh-CN" sz="1800" dirty="0">
                <a:latin typeface="微软雅黑" pitchFamily="34" charset="-122"/>
                <a:ea typeface="微软雅黑" pitchFamily="34" charset="-122"/>
              </a:rPr>
              <a:t>ID+</a:t>
            </a:r>
            <a:r>
              <a:rPr lang="zh-CN" altLang="en-US" sz="1800" dirty="0">
                <a:latin typeface="微软雅黑" pitchFamily="34" charset="-122"/>
                <a:ea typeface="微软雅黑" pitchFamily="34" charset="-122"/>
              </a:rPr>
              <a:t>教育培训消费明细数据</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支付金额数据</a:t>
            </a:r>
            <a:endParaRPr lang="en-US" altLang="zh-CN" sz="1800" dirty="0">
              <a:latin typeface="微软雅黑" pitchFamily="34" charset="-122"/>
              <a:ea typeface="微软雅黑" pitchFamily="34" charset="-122"/>
            </a:endParaRPr>
          </a:p>
          <a:p>
            <a:pPr marL="0" indent="457200">
              <a:lnSpc>
                <a:spcPct val="150000"/>
              </a:lnSpc>
              <a:spcBef>
                <a:spcPts val="1800"/>
              </a:spcBef>
              <a:buNone/>
            </a:pPr>
            <a:r>
              <a:rPr lang="zh-CN" altLang="en-US" sz="1800" dirty="0">
                <a:latin typeface="微软雅黑" pitchFamily="34" charset="-122"/>
                <a:ea typeface="微软雅黑" pitchFamily="34" charset="-122"/>
              </a:rPr>
              <a:t>民生基础数据，反映城市“智慧”的特色，促进城市“大数据”产业的形成和发展，提高城市管理效率、优化城市产业结构、增加城市居民幸福指数、解决城市管理方面的各种问题，提高城市运营参与者的经营效率，形成具有独特价值的城市新型产业链。</a:t>
            </a:r>
          </a:p>
          <a:p>
            <a:pPr lvl="1">
              <a:lnSpc>
                <a:spcPct val="150000"/>
              </a:lnSpc>
              <a:buClr>
                <a:schemeClr val="accent2"/>
              </a:buClr>
              <a:buFont typeface="Wingdings" pitchFamily="2" charset="2"/>
              <a:buChar char="n"/>
            </a:pPr>
            <a:endParaRPr lang="zh-CN" altLang="en-US" sz="2000" dirty="0">
              <a:latin typeface="微软雅黑" pitchFamily="34" charset="-122"/>
              <a:ea typeface="微软雅黑" pitchFamily="34" charset="-122"/>
            </a:endParaRPr>
          </a:p>
          <a:p>
            <a:pPr marL="0" indent="0">
              <a:lnSpc>
                <a:spcPct val="150000"/>
              </a:lnSpc>
              <a:buNone/>
            </a:pPr>
            <a:endParaRPr lang="en-US" altLang="zh-CN" sz="2400" dirty="0">
              <a:latin typeface="微软雅黑" pitchFamily="34" charset="-122"/>
              <a:ea typeface="微软雅黑" pitchFamily="34" charset="-122"/>
            </a:endParaRPr>
          </a:p>
        </p:txBody>
      </p:sp>
    </p:spTree>
    <p:extLst>
      <p:ext uri="{BB962C8B-B14F-4D97-AF65-F5344CB8AC3E}">
        <p14:creationId xmlns:p14="http://schemas.microsoft.com/office/powerpoint/2010/main" val="4071288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51183384-98B1-42B7-8AB4-38AD3B321E1B}"/>
              </a:ext>
            </a:extLst>
          </p:cNvPr>
          <p:cNvGrpSpPr/>
          <p:nvPr/>
        </p:nvGrpSpPr>
        <p:grpSpPr>
          <a:xfrm>
            <a:off x="5489387" y="711900"/>
            <a:ext cx="1535318" cy="5638404"/>
            <a:chOff x="5489387" y="711900"/>
            <a:chExt cx="1535318" cy="5638404"/>
          </a:xfrm>
        </p:grpSpPr>
        <p:sp>
          <p:nvSpPr>
            <p:cNvPr id="35" name="矩形 34"/>
            <p:cNvSpPr/>
            <p:nvPr/>
          </p:nvSpPr>
          <p:spPr>
            <a:xfrm>
              <a:off x="5489387" y="711900"/>
              <a:ext cx="271804" cy="5638404"/>
            </a:xfrm>
            <a:prstGeom prst="rect">
              <a:avLst/>
            </a:prstGeom>
            <a:gradFill flip="none" rotWithShape="1">
              <a:gsLst>
                <a:gs pos="0">
                  <a:sysClr val="window" lastClr="FFFFFF">
                    <a:lumMod val="65000"/>
                    <a:shade val="30000"/>
                    <a:satMod val="115000"/>
                    <a:alpha val="56000"/>
                  </a:sysClr>
                </a:gs>
                <a:gs pos="100000">
                  <a:sysClr val="window" lastClr="FFFFFF">
                    <a:lumMod val="65000"/>
                    <a:shade val="100000"/>
                    <a:satMod val="115000"/>
                    <a:alpha val="0"/>
                  </a:sysClr>
                </a:gs>
              </a:gsLst>
              <a:lin ang="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36" name="矩形 35"/>
            <p:cNvSpPr/>
            <p:nvPr/>
          </p:nvSpPr>
          <p:spPr>
            <a:xfrm flipH="1">
              <a:off x="6625802" y="711900"/>
              <a:ext cx="398903" cy="5638404"/>
            </a:xfrm>
            <a:prstGeom prst="rect">
              <a:avLst/>
            </a:prstGeom>
            <a:gradFill flip="none" rotWithShape="1">
              <a:gsLst>
                <a:gs pos="0">
                  <a:sysClr val="window" lastClr="FFFFFF">
                    <a:lumMod val="65000"/>
                    <a:shade val="30000"/>
                    <a:satMod val="115000"/>
                    <a:alpha val="56000"/>
                  </a:sysClr>
                </a:gs>
                <a:gs pos="100000">
                  <a:sysClr val="window" lastClr="FFFFFF">
                    <a:lumMod val="65000"/>
                    <a:shade val="100000"/>
                    <a:satMod val="115000"/>
                    <a:alpha val="0"/>
                  </a:sysClr>
                </a:gs>
              </a:gsLst>
              <a:lin ang="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grpSp>
      <p:grpSp>
        <p:nvGrpSpPr>
          <p:cNvPr id="4" name="组合 3">
            <a:extLst>
              <a:ext uri="{FF2B5EF4-FFF2-40B4-BE49-F238E27FC236}">
                <a16:creationId xmlns:a16="http://schemas.microsoft.com/office/drawing/2014/main" id="{8D31A777-C753-4CBF-AF92-D6C4DA46609D}"/>
              </a:ext>
            </a:extLst>
          </p:cNvPr>
          <p:cNvGrpSpPr/>
          <p:nvPr/>
        </p:nvGrpSpPr>
        <p:grpSpPr>
          <a:xfrm>
            <a:off x="3458734" y="711900"/>
            <a:ext cx="4071791" cy="5657127"/>
            <a:chOff x="3458734" y="711900"/>
            <a:chExt cx="4071791" cy="5657127"/>
          </a:xfrm>
        </p:grpSpPr>
        <p:sp>
          <p:nvSpPr>
            <p:cNvPr id="25" name="右箭头 24"/>
            <p:cNvSpPr/>
            <p:nvPr/>
          </p:nvSpPr>
          <p:spPr>
            <a:xfrm>
              <a:off x="5488984" y="1850238"/>
              <a:ext cx="2041541" cy="705672"/>
            </a:xfrm>
            <a:prstGeom prst="rightArrow">
              <a:avLst>
                <a:gd name="adj1" fmla="val 64939"/>
                <a:gd name="adj2" fmla="val 64858"/>
              </a:avLst>
            </a:prstGeom>
            <a:solidFill>
              <a:schemeClr val="accent2">
                <a:lumMod val="75000"/>
              </a:schemeClr>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6" name="右箭头 25"/>
            <p:cNvSpPr/>
            <p:nvPr/>
          </p:nvSpPr>
          <p:spPr>
            <a:xfrm>
              <a:off x="5488984" y="2564495"/>
              <a:ext cx="2041541" cy="705672"/>
            </a:xfrm>
            <a:prstGeom prst="rightArrow">
              <a:avLst>
                <a:gd name="adj1" fmla="val 64939"/>
                <a:gd name="adj2" fmla="val 64858"/>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7" name="右箭头 26"/>
            <p:cNvSpPr/>
            <p:nvPr/>
          </p:nvSpPr>
          <p:spPr>
            <a:xfrm>
              <a:off x="5488984" y="3290860"/>
              <a:ext cx="2041541" cy="705672"/>
            </a:xfrm>
            <a:prstGeom prst="rightArrow">
              <a:avLst>
                <a:gd name="adj1" fmla="val 64939"/>
                <a:gd name="adj2" fmla="val 64858"/>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8" name="右箭头 27"/>
            <p:cNvSpPr/>
            <p:nvPr/>
          </p:nvSpPr>
          <p:spPr>
            <a:xfrm>
              <a:off x="5488984" y="4047508"/>
              <a:ext cx="2041541" cy="705672"/>
            </a:xfrm>
            <a:prstGeom prst="rightArrow">
              <a:avLst>
                <a:gd name="adj1" fmla="val 64939"/>
                <a:gd name="adj2" fmla="val 64858"/>
              </a:avLst>
            </a:prstGeom>
            <a:solidFill>
              <a:schemeClr val="accent2"/>
            </a:soli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30" name="矩形 8"/>
            <p:cNvSpPr/>
            <p:nvPr/>
          </p:nvSpPr>
          <p:spPr>
            <a:xfrm>
              <a:off x="3481954" y="711900"/>
              <a:ext cx="2007433" cy="1720595"/>
            </a:xfrm>
            <a:custGeom>
              <a:avLst/>
              <a:gdLst/>
              <a:ahLst/>
              <a:cxnLst/>
              <a:rect l="l" t="t" r="r" b="b"/>
              <a:pathLst>
                <a:path w="2124151" h="2168910">
                  <a:moveTo>
                    <a:pt x="0" y="0"/>
                  </a:moveTo>
                  <a:lnTo>
                    <a:pt x="2124151" y="1617230"/>
                  </a:lnTo>
                  <a:lnTo>
                    <a:pt x="2124151" y="2168910"/>
                  </a:lnTo>
                  <a:lnTo>
                    <a:pt x="0" y="976562"/>
                  </a:lnTo>
                  <a:close/>
                </a:path>
              </a:pathLst>
            </a:custGeom>
            <a:gradFill flip="none" rotWithShape="1">
              <a:gsLst>
                <a:gs pos="0">
                  <a:schemeClr val="accent2"/>
                </a:gs>
                <a:gs pos="50000">
                  <a:schemeClr val="accent2">
                    <a:lumMod val="40000"/>
                    <a:lumOff val="60000"/>
                  </a:schemeClr>
                </a:gs>
                <a:gs pos="100000">
                  <a:schemeClr val="accent2">
                    <a:lumMod val="40000"/>
                    <a:lumOff val="60000"/>
                  </a:schemeClr>
                </a:gs>
              </a:gsLst>
              <a:lin ang="108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31" name="矩形 8"/>
            <p:cNvSpPr/>
            <p:nvPr/>
          </p:nvSpPr>
          <p:spPr>
            <a:xfrm>
              <a:off x="3481952" y="2065111"/>
              <a:ext cx="2006705" cy="1069572"/>
            </a:xfrm>
            <a:custGeom>
              <a:avLst/>
              <a:gdLst>
                <a:gd name="connsiteX0" fmla="*/ 0 w 2123380"/>
                <a:gd name="connsiteY0" fmla="*/ 0 h 1652524"/>
                <a:gd name="connsiteX1" fmla="*/ 2123380 w 2123380"/>
                <a:gd name="connsiteY1" fmla="*/ 1100844 h 1652524"/>
                <a:gd name="connsiteX2" fmla="*/ 2123380 w 2123380"/>
                <a:gd name="connsiteY2" fmla="*/ 1652524 h 1652524"/>
                <a:gd name="connsiteX3" fmla="*/ 0 w 2123380"/>
                <a:gd name="connsiteY3" fmla="*/ 1100113 h 1652524"/>
                <a:gd name="connsiteX4" fmla="*/ 0 w 2123380"/>
                <a:gd name="connsiteY4" fmla="*/ 0 h 1652524"/>
                <a:gd name="connsiteX0" fmla="*/ 0 w 2123380"/>
                <a:gd name="connsiteY0" fmla="*/ 0 h 1652524"/>
                <a:gd name="connsiteX1" fmla="*/ 2123380 w 2123380"/>
                <a:gd name="connsiteY1" fmla="*/ 1100844 h 1652524"/>
                <a:gd name="connsiteX2" fmla="*/ 2123380 w 2123380"/>
                <a:gd name="connsiteY2" fmla="*/ 1652524 h 1652524"/>
                <a:gd name="connsiteX3" fmla="*/ 16934 w 2123380"/>
                <a:gd name="connsiteY3" fmla="*/ 1150913 h 1652524"/>
                <a:gd name="connsiteX4" fmla="*/ 0 w 2123380"/>
                <a:gd name="connsiteY4" fmla="*/ 0 h 1652524"/>
                <a:gd name="connsiteX0" fmla="*/ 0 w 2123380"/>
                <a:gd name="connsiteY0" fmla="*/ 0 h 1652524"/>
                <a:gd name="connsiteX1" fmla="*/ 2123380 w 2123380"/>
                <a:gd name="connsiteY1" fmla="*/ 1100844 h 1652524"/>
                <a:gd name="connsiteX2" fmla="*/ 2123380 w 2123380"/>
                <a:gd name="connsiteY2" fmla="*/ 1652524 h 1652524"/>
                <a:gd name="connsiteX3" fmla="*/ 1 w 2123380"/>
                <a:gd name="connsiteY3" fmla="*/ 1133979 h 1652524"/>
                <a:gd name="connsiteX4" fmla="*/ 0 w 2123380"/>
                <a:gd name="connsiteY4" fmla="*/ 0 h 1652524"/>
                <a:gd name="connsiteX0" fmla="*/ 25051 w 2123379"/>
                <a:gd name="connsiteY0" fmla="*/ 0 h 1552316"/>
                <a:gd name="connsiteX1" fmla="*/ 2123379 w 2123379"/>
                <a:gd name="connsiteY1" fmla="*/ 1000636 h 1552316"/>
                <a:gd name="connsiteX2" fmla="*/ 2123379 w 2123379"/>
                <a:gd name="connsiteY2" fmla="*/ 1552316 h 1552316"/>
                <a:gd name="connsiteX3" fmla="*/ 0 w 2123379"/>
                <a:gd name="connsiteY3" fmla="*/ 1033771 h 1552316"/>
                <a:gd name="connsiteX4" fmla="*/ 25051 w 2123379"/>
                <a:gd name="connsiteY4" fmla="*/ 0 h 1552316"/>
                <a:gd name="connsiteX0" fmla="*/ 0 w 2123380"/>
                <a:gd name="connsiteY0" fmla="*/ 0 h 1552316"/>
                <a:gd name="connsiteX1" fmla="*/ 2123380 w 2123380"/>
                <a:gd name="connsiteY1" fmla="*/ 1000636 h 1552316"/>
                <a:gd name="connsiteX2" fmla="*/ 2123380 w 2123380"/>
                <a:gd name="connsiteY2" fmla="*/ 1552316 h 1552316"/>
                <a:gd name="connsiteX3" fmla="*/ 1 w 2123380"/>
                <a:gd name="connsiteY3" fmla="*/ 1033771 h 1552316"/>
                <a:gd name="connsiteX4" fmla="*/ 0 w 2123380"/>
                <a:gd name="connsiteY4" fmla="*/ 0 h 1552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3380" h="1552316">
                  <a:moveTo>
                    <a:pt x="0" y="0"/>
                  </a:moveTo>
                  <a:lnTo>
                    <a:pt x="2123380" y="1000636"/>
                  </a:lnTo>
                  <a:lnTo>
                    <a:pt x="2123380" y="1552316"/>
                  </a:lnTo>
                  <a:lnTo>
                    <a:pt x="1" y="1033771"/>
                  </a:lnTo>
                  <a:cubicBezTo>
                    <a:pt x="1" y="655778"/>
                    <a:pt x="0" y="377993"/>
                    <a:pt x="0" y="0"/>
                  </a:cubicBezTo>
                  <a:close/>
                </a:path>
              </a:pathLst>
            </a:custGeom>
            <a:gradFill flip="none" rotWithShape="1">
              <a:gsLst>
                <a:gs pos="0">
                  <a:schemeClr val="accent2">
                    <a:lumMod val="20000"/>
                    <a:lumOff val="80000"/>
                  </a:schemeClr>
                </a:gs>
                <a:gs pos="50000">
                  <a:schemeClr val="accent2">
                    <a:lumMod val="40000"/>
                    <a:lumOff val="60000"/>
                  </a:schemeClr>
                </a:gs>
                <a:gs pos="100000">
                  <a:schemeClr val="accent2">
                    <a:lumMod val="75000"/>
                  </a:schemeClr>
                </a:gs>
              </a:gsLst>
              <a:lin ang="108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32" name="矩形 8"/>
            <p:cNvSpPr/>
            <p:nvPr/>
          </p:nvSpPr>
          <p:spPr>
            <a:xfrm>
              <a:off x="3481952" y="3155873"/>
              <a:ext cx="2007032" cy="804352"/>
            </a:xfrm>
            <a:custGeom>
              <a:avLst/>
              <a:gdLst>
                <a:gd name="connsiteX0" fmla="*/ 0 w 2123726"/>
                <a:gd name="connsiteY0" fmla="*/ 0 h 1202656"/>
                <a:gd name="connsiteX1" fmla="*/ 2123726 w 2123726"/>
                <a:gd name="connsiteY1" fmla="*/ 377019 h 1202656"/>
                <a:gd name="connsiteX2" fmla="*/ 2123726 w 2123726"/>
                <a:gd name="connsiteY2" fmla="*/ 928699 h 1202656"/>
                <a:gd name="connsiteX3" fmla="*/ 0 w 2123726"/>
                <a:gd name="connsiteY3" fmla="*/ 1202656 h 1202656"/>
                <a:gd name="connsiteX4" fmla="*/ 0 w 2123726"/>
                <a:gd name="connsiteY4" fmla="*/ 0 h 1202656"/>
                <a:gd name="connsiteX0" fmla="*/ 0 w 2123726"/>
                <a:gd name="connsiteY0" fmla="*/ 0 h 1151856"/>
                <a:gd name="connsiteX1" fmla="*/ 2123726 w 2123726"/>
                <a:gd name="connsiteY1" fmla="*/ 377019 h 1151856"/>
                <a:gd name="connsiteX2" fmla="*/ 2123726 w 2123726"/>
                <a:gd name="connsiteY2" fmla="*/ 928699 h 1151856"/>
                <a:gd name="connsiteX3" fmla="*/ 0 w 2123726"/>
                <a:gd name="connsiteY3" fmla="*/ 1151856 h 1151856"/>
                <a:gd name="connsiteX4" fmla="*/ 0 w 2123726"/>
                <a:gd name="connsiteY4" fmla="*/ 0 h 1151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3726" h="1151856">
                  <a:moveTo>
                    <a:pt x="0" y="0"/>
                  </a:moveTo>
                  <a:lnTo>
                    <a:pt x="2123726" y="377019"/>
                  </a:lnTo>
                  <a:lnTo>
                    <a:pt x="2123726" y="928699"/>
                  </a:lnTo>
                  <a:lnTo>
                    <a:pt x="0" y="1151856"/>
                  </a:lnTo>
                  <a:lnTo>
                    <a:pt x="0" y="0"/>
                  </a:lnTo>
                  <a:close/>
                </a:path>
              </a:pathLst>
            </a:custGeom>
            <a:gradFill flip="none" rotWithShape="1">
              <a:gsLst>
                <a:gs pos="0">
                  <a:schemeClr val="accent2">
                    <a:lumMod val="20000"/>
                    <a:lumOff val="80000"/>
                  </a:schemeClr>
                </a:gs>
                <a:gs pos="50000">
                  <a:schemeClr val="accent2">
                    <a:lumMod val="40000"/>
                    <a:lumOff val="60000"/>
                  </a:schemeClr>
                </a:gs>
                <a:gs pos="100000">
                  <a:schemeClr val="accent2">
                    <a:lumMod val="75000"/>
                  </a:schemeClr>
                </a:gs>
              </a:gsLst>
              <a:lin ang="108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33" name="矩形 8"/>
            <p:cNvSpPr/>
            <p:nvPr/>
          </p:nvSpPr>
          <p:spPr>
            <a:xfrm>
              <a:off x="3458734" y="4175233"/>
              <a:ext cx="2041540" cy="1096278"/>
            </a:xfrm>
            <a:custGeom>
              <a:avLst/>
              <a:gdLst/>
              <a:ahLst/>
              <a:cxnLst/>
              <a:rect l="l" t="t" r="r" b="b"/>
              <a:pathLst>
                <a:path w="2135672" h="1338880">
                  <a:moveTo>
                    <a:pt x="2135672" y="0"/>
                  </a:moveTo>
                  <a:lnTo>
                    <a:pt x="2135672" y="551680"/>
                  </a:lnTo>
                  <a:lnTo>
                    <a:pt x="0" y="1338880"/>
                  </a:lnTo>
                  <a:lnTo>
                    <a:pt x="0" y="302772"/>
                  </a:lnTo>
                  <a:close/>
                </a:path>
              </a:pathLst>
            </a:custGeom>
            <a:gradFill flip="none" rotWithShape="1">
              <a:gsLst>
                <a:gs pos="0">
                  <a:schemeClr val="accent2">
                    <a:lumMod val="20000"/>
                    <a:lumOff val="80000"/>
                  </a:schemeClr>
                </a:gs>
                <a:gs pos="50000">
                  <a:schemeClr val="accent2">
                    <a:lumMod val="60000"/>
                    <a:lumOff val="40000"/>
                  </a:schemeClr>
                </a:gs>
                <a:gs pos="100000">
                  <a:schemeClr val="accent2">
                    <a:lumMod val="75000"/>
                  </a:schemeClr>
                </a:gs>
              </a:gsLst>
              <a:lin ang="10800000" scaled="1"/>
              <a:tileRect/>
            </a:gradFill>
            <a:ln w="25400" cap="flat" cmpd="sng" algn="ctr">
              <a:noFill/>
              <a:prstDash val="solid"/>
            </a:ln>
            <a:effectLst/>
          </p:spPr>
          <p:txBody>
            <a:bodyPr rot="0" spcFirstLastPara="0" vertOverflow="overflow" horzOverflow="overflow" vert="horz" wrap="square" lIns="86416" tIns="43208" rIns="86416" bIns="43208" numCol="1" spcCol="0" rtlCol="0" fromWordArt="0" anchor="ctr" anchorCtr="0" forceAA="0" compatLnSpc="1">
              <a:prstTxWarp prst="textNoShape">
                <a:avLst/>
              </a:prstTxWarp>
              <a:noAutofit/>
            </a:bodyPr>
            <a:lstStyle/>
            <a:p>
              <a:pPr algn="ctr">
                <a:defRPr/>
              </a:pPr>
              <a:endParaRPr lang="en-US" sz="1701" kern="0">
                <a:solidFill>
                  <a:sysClr val="window" lastClr="FFFFFF"/>
                </a:solidFill>
                <a:latin typeface="Calibri"/>
              </a:endParaRPr>
            </a:p>
          </p:txBody>
        </p:sp>
        <p:sp>
          <p:nvSpPr>
            <p:cNvPr id="29" name="右箭头 28">
              <a:extLst>
                <a:ext uri="{FF2B5EF4-FFF2-40B4-BE49-F238E27FC236}">
                  <a16:creationId xmlns:a16="http://schemas.microsoft.com/office/drawing/2014/main" id="{CD721D5E-E3DB-43F4-AE43-D1FC8A607621}"/>
                </a:ext>
              </a:extLst>
            </p:cNvPr>
            <p:cNvSpPr/>
            <p:nvPr/>
          </p:nvSpPr>
          <p:spPr>
            <a:xfrm>
              <a:off x="5488329" y="4771903"/>
              <a:ext cx="2041540" cy="703078"/>
            </a:xfrm>
            <a:prstGeom prst="rightArrow">
              <a:avLst>
                <a:gd name="adj1" fmla="val 64939"/>
                <a:gd name="adj2" fmla="val 64858"/>
              </a:avLst>
            </a:prstGeom>
            <a:solidFill>
              <a:schemeClr val="accent2">
                <a:lumMod val="75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a:solidFill>
                  <a:sysClr val="window" lastClr="FFFFFF"/>
                </a:solidFill>
                <a:latin typeface="Calibri"/>
              </a:endParaRPr>
            </a:p>
          </p:txBody>
        </p:sp>
        <p:sp>
          <p:nvSpPr>
            <p:cNvPr id="34" name="矩形 8">
              <a:extLst>
                <a:ext uri="{FF2B5EF4-FFF2-40B4-BE49-F238E27FC236}">
                  <a16:creationId xmlns:a16="http://schemas.microsoft.com/office/drawing/2014/main" id="{997131D6-7670-4A60-A511-12C652E31C4C}"/>
                </a:ext>
              </a:extLst>
            </p:cNvPr>
            <p:cNvSpPr/>
            <p:nvPr/>
          </p:nvSpPr>
          <p:spPr>
            <a:xfrm>
              <a:off x="3458734" y="4888787"/>
              <a:ext cx="2044914" cy="1480240"/>
            </a:xfrm>
            <a:custGeom>
              <a:avLst/>
              <a:gdLst/>
              <a:ahLst/>
              <a:cxnLst/>
              <a:rect l="l" t="t" r="r" b="b"/>
              <a:pathLst>
                <a:path w="2135672" h="1814802">
                  <a:moveTo>
                    <a:pt x="2135672" y="0"/>
                  </a:moveTo>
                  <a:lnTo>
                    <a:pt x="2135672" y="551680"/>
                  </a:lnTo>
                  <a:lnTo>
                    <a:pt x="0" y="1814802"/>
                  </a:lnTo>
                  <a:lnTo>
                    <a:pt x="0" y="847864"/>
                  </a:lnTo>
                  <a:close/>
                </a:path>
              </a:pathLst>
            </a:custGeom>
            <a:gradFill flip="none" rotWithShape="1">
              <a:gsLst>
                <a:gs pos="0">
                  <a:schemeClr val="accent2">
                    <a:lumMod val="75000"/>
                  </a:schemeClr>
                </a:gs>
                <a:gs pos="50000">
                  <a:schemeClr val="accent2">
                    <a:lumMod val="75000"/>
                  </a:schemeClr>
                </a:gs>
                <a:gs pos="100000">
                  <a:schemeClr val="accent2">
                    <a:lumMod val="40000"/>
                    <a:lumOff val="60000"/>
                  </a:schemeClr>
                </a:gs>
              </a:gsLst>
              <a:lin ang="108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a:solidFill>
                  <a:sysClr val="window" lastClr="FFFFFF"/>
                </a:solidFill>
                <a:latin typeface="Calibri"/>
              </a:endParaRPr>
            </a:p>
          </p:txBody>
        </p:sp>
      </p:grpSp>
      <p:sp>
        <p:nvSpPr>
          <p:cNvPr id="37" name="TextBox 36"/>
          <p:cNvSpPr txBox="1"/>
          <p:nvPr/>
        </p:nvSpPr>
        <p:spPr>
          <a:xfrm>
            <a:off x="5316837" y="2065111"/>
            <a:ext cx="1767905" cy="30700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701" dirty="0">
                <a:solidFill>
                  <a:sysClr val="window" lastClr="FFFFFF"/>
                </a:solidFill>
                <a:effectLst>
                  <a:outerShdw blurRad="50800" dist="38100" dir="5400000" algn="t" rotWithShape="0">
                    <a:prstClr val="black">
                      <a:alpha val="40000"/>
                    </a:prstClr>
                  </a:outerShdw>
                </a:effectLst>
                <a:latin typeface="Adidas Unity" pitchFamily="2" charset="0"/>
                <a:cs typeface="Times New Roman" pitchFamily="18" charset="0"/>
              </a:rPr>
              <a:t>民生指数</a:t>
            </a:r>
          </a:p>
        </p:txBody>
      </p:sp>
      <p:sp>
        <p:nvSpPr>
          <p:cNvPr id="38" name="TextBox 37"/>
          <p:cNvSpPr txBox="1"/>
          <p:nvPr/>
        </p:nvSpPr>
        <p:spPr>
          <a:xfrm>
            <a:off x="5316837" y="2773884"/>
            <a:ext cx="1767905" cy="30578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701" dirty="0">
                <a:solidFill>
                  <a:sysClr val="window" lastClr="FFFFFF"/>
                </a:solidFill>
                <a:effectLst>
                  <a:outerShdw blurRad="50800" dist="38100" dir="5400000" algn="t" rotWithShape="0">
                    <a:prstClr val="black">
                      <a:alpha val="40000"/>
                    </a:prstClr>
                  </a:outerShdw>
                </a:effectLst>
                <a:latin typeface="Adidas Unity" pitchFamily="2" charset="0"/>
                <a:cs typeface="Times New Roman" pitchFamily="18" charset="0"/>
              </a:rPr>
              <a:t>民生统计</a:t>
            </a:r>
          </a:p>
        </p:txBody>
      </p:sp>
      <p:sp>
        <p:nvSpPr>
          <p:cNvPr id="39" name="TextBox 38"/>
          <p:cNvSpPr txBox="1"/>
          <p:nvPr/>
        </p:nvSpPr>
        <p:spPr>
          <a:xfrm>
            <a:off x="5316837" y="3500817"/>
            <a:ext cx="1767905" cy="30700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701" dirty="0">
                <a:solidFill>
                  <a:sysClr val="window" lastClr="FFFFFF"/>
                </a:solidFill>
                <a:effectLst>
                  <a:outerShdw blurRad="50800" dist="38100" dir="5400000" algn="t" rotWithShape="0">
                    <a:prstClr val="black">
                      <a:alpha val="40000"/>
                    </a:prstClr>
                  </a:outerShdw>
                </a:effectLst>
                <a:latin typeface="Adidas Unity" pitchFamily="2" charset="0"/>
                <a:cs typeface="Times New Roman" pitchFamily="18" charset="0"/>
              </a:rPr>
              <a:t>异常报警</a:t>
            </a:r>
          </a:p>
        </p:txBody>
      </p:sp>
      <p:sp>
        <p:nvSpPr>
          <p:cNvPr id="40" name="TextBox 39"/>
          <p:cNvSpPr txBox="1"/>
          <p:nvPr/>
        </p:nvSpPr>
        <p:spPr>
          <a:xfrm>
            <a:off x="5316837" y="4215646"/>
            <a:ext cx="1767905" cy="30700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701" dirty="0">
                <a:solidFill>
                  <a:sysClr val="window" lastClr="FFFFFF"/>
                </a:solidFill>
                <a:effectLst>
                  <a:outerShdw blurRad="50800" dist="38100" dir="5400000" algn="t" rotWithShape="0">
                    <a:prstClr val="black">
                      <a:alpha val="40000"/>
                    </a:prstClr>
                  </a:outerShdw>
                </a:effectLst>
                <a:latin typeface="Adidas Unity" pitchFamily="2" charset="0"/>
                <a:cs typeface="Times New Roman" pitchFamily="18" charset="0"/>
              </a:rPr>
              <a:t>应急处置</a:t>
            </a:r>
          </a:p>
        </p:txBody>
      </p:sp>
      <p:sp>
        <p:nvSpPr>
          <p:cNvPr id="42" name="TextBox 41"/>
          <p:cNvSpPr txBox="1"/>
          <p:nvPr/>
        </p:nvSpPr>
        <p:spPr>
          <a:xfrm>
            <a:off x="7586256" y="1918066"/>
            <a:ext cx="3538668" cy="499496"/>
          </a:xfrm>
          <a:prstGeom prst="rect">
            <a:avLst/>
          </a:prstGeom>
          <a:noFill/>
        </p:spPr>
        <p:txBody>
          <a:bodyPr wrap="square" rtlCol="0">
            <a:spAutoFit/>
          </a:bodyPr>
          <a:lstStyle/>
          <a:p>
            <a:pPr>
              <a:defRPr/>
            </a:pP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实时、全面的</a:t>
            </a:r>
            <a:r>
              <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rPr>
              <a:t>CPI</a:t>
            </a: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指数体系，改善常规统计滞后缺陷，获得城市民生微观画像，改善民生</a:t>
            </a:r>
            <a:endPar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endParaRPr>
          </a:p>
        </p:txBody>
      </p:sp>
      <p:sp>
        <p:nvSpPr>
          <p:cNvPr id="43" name="TextBox 42"/>
          <p:cNvSpPr txBox="1"/>
          <p:nvPr/>
        </p:nvSpPr>
        <p:spPr>
          <a:xfrm>
            <a:off x="7614122" y="2575843"/>
            <a:ext cx="3538668" cy="703078"/>
          </a:xfrm>
          <a:prstGeom prst="rect">
            <a:avLst/>
          </a:prstGeom>
          <a:noFill/>
        </p:spPr>
        <p:txBody>
          <a:bodyPr wrap="square" rtlCol="0">
            <a:spAutoFit/>
          </a:bodyPr>
          <a:lstStyle/>
          <a:p>
            <a:pPr>
              <a:defRPr/>
            </a:pP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实时活动居民消费、产业销售数据，进行宏观经济分析及行业景气分析等城市民生数据的全面展示</a:t>
            </a:r>
            <a:endPar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endParaRPr>
          </a:p>
        </p:txBody>
      </p:sp>
      <p:sp>
        <p:nvSpPr>
          <p:cNvPr id="44" name="TextBox 43"/>
          <p:cNvSpPr txBox="1"/>
          <p:nvPr/>
        </p:nvSpPr>
        <p:spPr>
          <a:xfrm>
            <a:off x="7610395" y="3419348"/>
            <a:ext cx="3538668" cy="499496"/>
          </a:xfrm>
          <a:prstGeom prst="rect">
            <a:avLst/>
          </a:prstGeom>
          <a:noFill/>
        </p:spPr>
        <p:txBody>
          <a:bodyPr wrap="square" rtlCol="0">
            <a:spAutoFit/>
          </a:bodyPr>
          <a:lstStyle/>
          <a:p>
            <a:pPr>
              <a:defRPr/>
            </a:pP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实时交易数据经过建模，对物价为核心的民生异动进行预警，及时跟踪与处置</a:t>
            </a:r>
            <a:endPar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endParaRPr>
          </a:p>
        </p:txBody>
      </p:sp>
      <p:sp>
        <p:nvSpPr>
          <p:cNvPr id="45" name="TextBox 44"/>
          <p:cNvSpPr txBox="1"/>
          <p:nvPr/>
        </p:nvSpPr>
        <p:spPr>
          <a:xfrm>
            <a:off x="7621685" y="4157501"/>
            <a:ext cx="3538668" cy="499496"/>
          </a:xfrm>
          <a:prstGeom prst="rect">
            <a:avLst/>
          </a:prstGeom>
          <a:noFill/>
        </p:spPr>
        <p:txBody>
          <a:bodyPr wrap="square" rtlCol="0">
            <a:spAutoFit/>
          </a:bodyPr>
          <a:lstStyle/>
          <a:p>
            <a:pPr>
              <a:defRPr/>
            </a:pP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对城市的食品安全、消费者保护、疫情等突发事件加快反映与处置</a:t>
            </a:r>
            <a:endPar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endParaRPr>
          </a:p>
        </p:txBody>
      </p:sp>
      <p:sp>
        <p:nvSpPr>
          <p:cNvPr id="47" name="TextBox 46"/>
          <p:cNvSpPr txBox="1"/>
          <p:nvPr/>
        </p:nvSpPr>
        <p:spPr>
          <a:xfrm>
            <a:off x="7586256" y="821377"/>
            <a:ext cx="6168012" cy="923330"/>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tabLst/>
              <a:defRPr kumimoji="0" sz="2800" b="1" i="0" u="none" strike="noStrike" kern="0" cap="none" spc="0" normalizeH="0" baseline="0">
                <a:ln w="18415" cmpd="sng">
                  <a:noFill/>
                  <a:prstDash val="solid"/>
                </a:ln>
                <a:solidFill>
                  <a:srgbClr val="6B3305"/>
                </a:solidFill>
                <a:effectLst>
                  <a:outerShdw dist="38100" dir="5400000" algn="t" rotWithShape="0">
                    <a:sysClr val="window" lastClr="FFFFFF">
                      <a:alpha val="55000"/>
                    </a:sysClr>
                  </a:outerShdw>
                </a:effectLst>
                <a:uLnTx/>
                <a:uFillTx/>
                <a:latin typeface="Adidas Unity" pitchFamily="2" charset="0"/>
                <a:ea typeface="微软雅黑" pitchFamily="34" charset="-122"/>
                <a:cs typeface="Times New Roman" pitchFamily="18" charset="0"/>
              </a:defRPr>
            </a:lvl1pPr>
          </a:lstStyle>
          <a:p>
            <a:pPr algn="l">
              <a:lnSpc>
                <a:spcPct val="150000"/>
              </a:lnSpc>
              <a:defRPr/>
            </a:pPr>
            <a:r>
              <a:rPr lang="zh-CN" altLang="en-US" sz="1800" dirty="0">
                <a:solidFill>
                  <a:sysClr val="windowText" lastClr="000000">
                    <a:lumMod val="75000"/>
                    <a:lumOff val="25000"/>
                  </a:sysClr>
                </a:solidFill>
              </a:rPr>
              <a:t>经过加工的民生基础大数据</a:t>
            </a:r>
            <a:endParaRPr lang="en-US" altLang="zh-CN" sz="1800" dirty="0">
              <a:solidFill>
                <a:sysClr val="windowText" lastClr="000000">
                  <a:lumMod val="75000"/>
                  <a:lumOff val="25000"/>
                </a:sysClr>
              </a:solidFill>
            </a:endParaRPr>
          </a:p>
          <a:p>
            <a:pPr algn="l">
              <a:lnSpc>
                <a:spcPct val="150000"/>
              </a:lnSpc>
              <a:defRPr/>
            </a:pPr>
            <a:r>
              <a:rPr lang="zh-CN" altLang="en-US" sz="1800" dirty="0">
                <a:solidFill>
                  <a:sysClr val="windowText" lastClr="000000">
                    <a:lumMod val="75000"/>
                    <a:lumOff val="25000"/>
                  </a:sysClr>
                </a:solidFill>
              </a:rPr>
              <a:t>服务于民生、治理、供给侧改革</a:t>
            </a:r>
          </a:p>
        </p:txBody>
      </p:sp>
      <p:sp>
        <p:nvSpPr>
          <p:cNvPr id="48" name="矩形 47">
            <a:extLst>
              <a:ext uri="{FF2B5EF4-FFF2-40B4-BE49-F238E27FC236}">
                <a16:creationId xmlns:a16="http://schemas.microsoft.com/office/drawing/2014/main" id="{F1BFDD13-5650-41A0-8F4C-513A82A6478A}"/>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49" name="TextBox 6">
            <a:extLst>
              <a:ext uri="{FF2B5EF4-FFF2-40B4-BE49-F238E27FC236}">
                <a16:creationId xmlns:a16="http://schemas.microsoft.com/office/drawing/2014/main" id="{E171720E-E7E7-4B6D-AAD1-5C48D042FDD7}"/>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民生基础大数据实现民生监管和服务</a:t>
            </a:r>
          </a:p>
        </p:txBody>
      </p:sp>
      <p:sp>
        <p:nvSpPr>
          <p:cNvPr id="50" name="TextBox 28">
            <a:extLst>
              <a:ext uri="{FF2B5EF4-FFF2-40B4-BE49-F238E27FC236}">
                <a16:creationId xmlns:a16="http://schemas.microsoft.com/office/drawing/2014/main" id="{E4F22B08-9987-4CA6-B99F-7AAEA5247919}"/>
              </a:ext>
            </a:extLst>
          </p:cNvPr>
          <p:cNvSpPr>
            <a:spLocks noChangeArrowheads="1"/>
          </p:cNvSpPr>
          <p:nvPr/>
        </p:nvSpPr>
        <p:spPr bwMode="auto">
          <a:xfrm>
            <a:off x="2375040" y="1722215"/>
            <a:ext cx="947991"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鲜</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活</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的</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城</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市</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微</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观</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数</a:t>
            </a:r>
            <a:endParaRPr lang="en-US" altLang="zh-CN"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endParaRPr>
          </a:p>
          <a:p>
            <a:pPr algn="r" eaLnBrk="1" hangingPunct="1"/>
            <a:r>
              <a:rPr lang="zh-CN" altLang="en-US" sz="2400" b="1" dirty="0">
                <a:solidFill>
                  <a:srgbClr val="595959"/>
                </a:solidFill>
                <a:latin typeface="Agency FB" panose="020B0503020202020204" pitchFamily="34" charset="0"/>
                <a:ea typeface="微软雅黑" panose="020B0503020204020204" pitchFamily="34" charset="-122"/>
                <a:sym typeface="Agency FB" panose="020B0503020202020204" pitchFamily="34" charset="0"/>
              </a:rPr>
              <a:t>据</a:t>
            </a:r>
          </a:p>
        </p:txBody>
      </p:sp>
      <p:sp>
        <p:nvSpPr>
          <p:cNvPr id="41" name="TextBox 40">
            <a:extLst>
              <a:ext uri="{FF2B5EF4-FFF2-40B4-BE49-F238E27FC236}">
                <a16:creationId xmlns:a16="http://schemas.microsoft.com/office/drawing/2014/main" id="{11172888-C6E1-4CF8-B574-37246C561859}"/>
              </a:ext>
            </a:extLst>
          </p:cNvPr>
          <p:cNvSpPr txBox="1"/>
          <p:nvPr/>
        </p:nvSpPr>
        <p:spPr>
          <a:xfrm>
            <a:off x="5306172" y="4944105"/>
            <a:ext cx="1870696" cy="31944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1800" dirty="0">
                <a:solidFill>
                  <a:sysClr val="window" lastClr="FFFFFF"/>
                </a:solidFill>
                <a:effectLst>
                  <a:outerShdw blurRad="50800" dist="38100" dir="5400000" algn="t" rotWithShape="0">
                    <a:prstClr val="black">
                      <a:alpha val="40000"/>
                    </a:prstClr>
                  </a:outerShdw>
                </a:effectLst>
                <a:latin typeface="Adidas Unity" pitchFamily="2" charset="0"/>
                <a:cs typeface="Times New Roman" pitchFamily="18" charset="0"/>
              </a:rPr>
              <a:t>民生服务</a:t>
            </a:r>
          </a:p>
        </p:txBody>
      </p:sp>
      <p:sp>
        <p:nvSpPr>
          <p:cNvPr id="46" name="TextBox 44">
            <a:extLst>
              <a:ext uri="{FF2B5EF4-FFF2-40B4-BE49-F238E27FC236}">
                <a16:creationId xmlns:a16="http://schemas.microsoft.com/office/drawing/2014/main" id="{5E23D4C4-A8EF-45A8-9A60-A1FB69A1ABAD}"/>
              </a:ext>
            </a:extLst>
          </p:cNvPr>
          <p:cNvSpPr txBox="1"/>
          <p:nvPr/>
        </p:nvSpPr>
        <p:spPr>
          <a:xfrm>
            <a:off x="7586256" y="4888787"/>
            <a:ext cx="3538668" cy="499496"/>
          </a:xfrm>
          <a:prstGeom prst="rect">
            <a:avLst/>
          </a:prstGeom>
          <a:noFill/>
        </p:spPr>
        <p:txBody>
          <a:bodyPr wrap="square" rtlCol="0">
            <a:spAutoFit/>
          </a:bodyPr>
          <a:lstStyle/>
          <a:p>
            <a:pPr>
              <a:defRPr/>
            </a:pPr>
            <a:r>
              <a:rPr lang="zh-CN" altLang="en-US" sz="1323" kern="0" dirty="0">
                <a:solidFill>
                  <a:sysClr val="windowText" lastClr="000000">
                    <a:lumMod val="75000"/>
                    <a:lumOff val="25000"/>
                  </a:sysClr>
                </a:solidFill>
                <a:latin typeface="Arial" pitchFamily="34" charset="0"/>
                <a:ea typeface="微软雅黑" pitchFamily="34" charset="-122"/>
                <a:cs typeface="Arial" pitchFamily="34" charset="0"/>
              </a:rPr>
              <a:t>对城市的民生政策效果评估、信用公示、数据交易、民生数据开放等</a:t>
            </a:r>
            <a:endParaRPr lang="en-US" altLang="zh-CN" sz="1323" kern="0" dirty="0">
              <a:solidFill>
                <a:sysClr val="windowText" lastClr="000000">
                  <a:lumMod val="75000"/>
                  <a:lumOff val="25000"/>
                </a:sysClr>
              </a:solidFill>
              <a:latin typeface="Arial" pitchFamily="34" charset="0"/>
              <a:ea typeface="微软雅黑" pitchFamily="34" charset="-122"/>
              <a:cs typeface="Arial" pitchFamily="34" charset="0"/>
            </a:endParaRPr>
          </a:p>
        </p:txBody>
      </p:sp>
      <p:pic>
        <p:nvPicPr>
          <p:cNvPr id="1026" name="Picture 2"/>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5441" y="1135292"/>
            <a:ext cx="1066659" cy="664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712217" y="1079842"/>
            <a:ext cx="954783" cy="369332"/>
          </a:xfrm>
          <a:prstGeom prst="rect">
            <a:avLst/>
          </a:prstGeom>
          <a:noFill/>
        </p:spPr>
        <p:txBody>
          <a:bodyPr wrap="square" rtlCol="0">
            <a:spAutoFit/>
          </a:bodyPr>
          <a:lstStyle/>
          <a:p>
            <a:r>
              <a:rPr lang="zh-CN" altLang="en-US" dirty="0">
                <a:latin typeface="微软雅黑" pitchFamily="34" charset="-122"/>
                <a:ea typeface="微软雅黑" pitchFamily="34" charset="-122"/>
              </a:rPr>
              <a:t>餐饮</a:t>
            </a:r>
          </a:p>
        </p:txBody>
      </p:sp>
      <p:pic>
        <p:nvPicPr>
          <p:cNvPr id="1027" name="Picture 3"/>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5441" y="1966845"/>
            <a:ext cx="1062233" cy="594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 name="TextBox 50"/>
          <p:cNvSpPr txBox="1"/>
          <p:nvPr/>
        </p:nvSpPr>
        <p:spPr>
          <a:xfrm>
            <a:off x="1712217" y="1929121"/>
            <a:ext cx="954783" cy="369332"/>
          </a:xfrm>
          <a:prstGeom prst="rect">
            <a:avLst/>
          </a:prstGeom>
          <a:noFill/>
        </p:spPr>
        <p:txBody>
          <a:bodyPr wrap="square" rtlCol="0">
            <a:spAutoFit/>
          </a:bodyPr>
          <a:lstStyle/>
          <a:p>
            <a:r>
              <a:rPr lang="zh-CN" altLang="en-US" dirty="0">
                <a:latin typeface="微软雅黑" pitchFamily="34" charset="-122"/>
                <a:ea typeface="微软雅黑" pitchFamily="34" charset="-122"/>
              </a:rPr>
              <a:t>零售</a:t>
            </a:r>
          </a:p>
        </p:txBody>
      </p:sp>
      <p:pic>
        <p:nvPicPr>
          <p:cNvPr id="1028" name="Picture 4"/>
          <p:cNvPicPr>
            <a:picLocks noChangeAspect="1" noChangeArrowheads="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5441" y="2769601"/>
            <a:ext cx="1062233" cy="649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 name="TextBox 51"/>
          <p:cNvSpPr txBox="1"/>
          <p:nvPr/>
        </p:nvSpPr>
        <p:spPr>
          <a:xfrm>
            <a:off x="1712217" y="2778400"/>
            <a:ext cx="954783" cy="369332"/>
          </a:xfrm>
          <a:prstGeom prst="rect">
            <a:avLst/>
          </a:prstGeom>
          <a:noFill/>
        </p:spPr>
        <p:txBody>
          <a:bodyPr wrap="square" rtlCol="0">
            <a:spAutoFit/>
          </a:bodyPr>
          <a:lstStyle/>
          <a:p>
            <a:r>
              <a:rPr lang="zh-CN" altLang="en-US" dirty="0">
                <a:latin typeface="微软雅黑" pitchFamily="34" charset="-122"/>
                <a:ea typeface="微软雅黑" pitchFamily="34" charset="-122"/>
              </a:rPr>
              <a:t>医疗</a:t>
            </a:r>
          </a:p>
        </p:txBody>
      </p:sp>
      <p:pic>
        <p:nvPicPr>
          <p:cNvPr id="1029" name="Picture 5"/>
          <p:cNvPicPr>
            <a:picLocks noChangeAspect="1" noChangeArrowheads="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5441" y="3605596"/>
            <a:ext cx="1066659" cy="639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3" name="TextBox 52"/>
          <p:cNvSpPr txBox="1"/>
          <p:nvPr/>
        </p:nvSpPr>
        <p:spPr>
          <a:xfrm>
            <a:off x="1712217" y="3627679"/>
            <a:ext cx="954783" cy="369332"/>
          </a:xfrm>
          <a:prstGeom prst="rect">
            <a:avLst/>
          </a:prstGeom>
          <a:noFill/>
        </p:spPr>
        <p:txBody>
          <a:bodyPr wrap="square" rtlCol="0">
            <a:spAutoFit/>
          </a:bodyPr>
          <a:lstStyle/>
          <a:p>
            <a:r>
              <a:rPr lang="zh-CN" altLang="en-US" dirty="0">
                <a:latin typeface="微软雅黑" pitchFamily="34" charset="-122"/>
                <a:ea typeface="微软雅黑" pitchFamily="34" charset="-122"/>
              </a:rPr>
              <a:t>旅游</a:t>
            </a:r>
          </a:p>
        </p:txBody>
      </p:sp>
      <p:pic>
        <p:nvPicPr>
          <p:cNvPr id="1031" name="Picture 7" descr="https://ss1.bdstatic.com/70cFuXSh_Q1YnxGkpoWK1HF6hhy/it/u=750478982,2565224301&amp;fm=27&amp;gp=0.jpg"/>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8141" y="4459153"/>
            <a:ext cx="1038143" cy="565178"/>
          </a:xfrm>
          <a:prstGeom prst="rect">
            <a:avLst/>
          </a:prstGeom>
          <a:noFill/>
          <a:ln>
            <a:solidFill>
              <a:schemeClr val="accent2"/>
            </a:solidFill>
          </a:ln>
          <a:extLst>
            <a:ext uri="{909E8E84-426E-40DD-AFC4-6F175D3DCCD1}">
              <a14:hiddenFill xmlns:a14="http://schemas.microsoft.com/office/drawing/2010/main">
                <a:solidFill>
                  <a:srgbClr val="FFFFFF"/>
                </a:solidFill>
              </a14:hiddenFill>
            </a:ext>
          </a:extLst>
        </p:spPr>
      </p:pic>
      <p:sp>
        <p:nvSpPr>
          <p:cNvPr id="54" name="TextBox 53"/>
          <p:cNvSpPr txBox="1"/>
          <p:nvPr/>
        </p:nvSpPr>
        <p:spPr>
          <a:xfrm>
            <a:off x="1712217" y="4476958"/>
            <a:ext cx="1255349" cy="369332"/>
          </a:xfrm>
          <a:prstGeom prst="rect">
            <a:avLst/>
          </a:prstGeom>
          <a:noFill/>
        </p:spPr>
        <p:txBody>
          <a:bodyPr wrap="square" rtlCol="0">
            <a:spAutoFit/>
          </a:bodyPr>
          <a:lstStyle/>
          <a:p>
            <a:r>
              <a:rPr lang="zh-CN" altLang="en-US" dirty="0">
                <a:latin typeface="微软雅黑" pitchFamily="34" charset="-122"/>
                <a:ea typeface="微软雅黑" pitchFamily="34" charset="-122"/>
              </a:rPr>
              <a:t>生活服务</a:t>
            </a:r>
          </a:p>
        </p:txBody>
      </p:sp>
      <p:sp>
        <p:nvSpPr>
          <p:cNvPr id="55" name="TextBox 54"/>
          <p:cNvSpPr txBox="1"/>
          <p:nvPr/>
        </p:nvSpPr>
        <p:spPr>
          <a:xfrm>
            <a:off x="1712217" y="5326236"/>
            <a:ext cx="1255349" cy="369332"/>
          </a:xfrm>
          <a:prstGeom prst="rect">
            <a:avLst/>
          </a:prstGeom>
          <a:noFill/>
        </p:spPr>
        <p:txBody>
          <a:bodyPr wrap="square" rtlCol="0">
            <a:spAutoFit/>
          </a:bodyPr>
          <a:lstStyle/>
          <a:p>
            <a:r>
              <a:rPr lang="zh-CN" altLang="en-US" dirty="0">
                <a:latin typeface="微软雅黑" pitchFamily="34" charset="-122"/>
                <a:ea typeface="微软雅黑" pitchFamily="34" charset="-122"/>
              </a:rPr>
              <a:t>教育培训</a:t>
            </a:r>
          </a:p>
        </p:txBody>
      </p:sp>
      <p:pic>
        <p:nvPicPr>
          <p:cNvPr id="1032" name="Picture 8"/>
          <p:cNvPicPr>
            <a:picLocks noChangeAspect="1" noChangeArrowheads="1"/>
          </p:cNvPicPr>
          <p:nvPr/>
        </p:nvPicPr>
        <p:blipFill>
          <a:blip r:embed="rId8">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9367" y="5263551"/>
            <a:ext cx="1062733" cy="540349"/>
          </a:xfrm>
          <a:prstGeom prst="rect">
            <a:avLst/>
          </a:prstGeom>
          <a:noFill/>
          <a:ln w="9525">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83067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458" y="1380713"/>
            <a:ext cx="4118242" cy="216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anchor="ctr"/>
          <a:lstStyle/>
          <a:p>
            <a:pPr algn="ctr">
              <a:defRPr/>
            </a:pPr>
            <a:endParaRPr lang="zh-CN" altLang="en-US">
              <a:solidFill>
                <a:prstClr val="white"/>
              </a:solidFill>
            </a:endParaRPr>
          </a:p>
        </p:txBody>
      </p:sp>
      <p:sp>
        <p:nvSpPr>
          <p:cNvPr id="8" name="矩形 7"/>
          <p:cNvSpPr/>
          <p:nvPr/>
        </p:nvSpPr>
        <p:spPr>
          <a:xfrm>
            <a:off x="3947212" y="1380713"/>
            <a:ext cx="4118241" cy="21611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anchor="ctr"/>
          <a:lstStyle/>
          <a:p>
            <a:pPr algn="ctr">
              <a:defRPr/>
            </a:pPr>
            <a:endParaRPr lang="zh-CN" altLang="en-US">
              <a:solidFill>
                <a:prstClr val="white"/>
              </a:solidFill>
            </a:endParaRPr>
          </a:p>
        </p:txBody>
      </p:sp>
      <p:sp>
        <p:nvSpPr>
          <p:cNvPr id="9" name="矩形 8"/>
          <p:cNvSpPr/>
          <p:nvPr/>
        </p:nvSpPr>
        <p:spPr>
          <a:xfrm>
            <a:off x="8033948" y="1380714"/>
            <a:ext cx="3488128" cy="2062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420" tIns="43210" rIns="86420" bIns="43210" anchor="ctr"/>
          <a:lstStyle/>
          <a:p>
            <a:pPr algn="ctr">
              <a:defRPr/>
            </a:pPr>
            <a:endParaRPr lang="zh-CN" altLang="en-US">
              <a:solidFill>
                <a:prstClr val="white"/>
              </a:solidFill>
            </a:endParaRPr>
          </a:p>
        </p:txBody>
      </p:sp>
      <p:sp>
        <p:nvSpPr>
          <p:cNvPr id="10" name="文本框 14"/>
          <p:cNvSpPr txBox="1">
            <a:spLocks noChangeArrowheads="1"/>
          </p:cNvSpPr>
          <p:nvPr/>
        </p:nvSpPr>
        <p:spPr bwMode="auto">
          <a:xfrm>
            <a:off x="446199" y="3996517"/>
            <a:ext cx="2187100" cy="364263"/>
          </a:xfrm>
          <a:prstGeom prst="rect">
            <a:avLst/>
          </a:prstGeom>
          <a:noFill/>
          <a:ln w="9525">
            <a:noFill/>
            <a:miter lim="800000"/>
            <a:headEnd/>
            <a:tailEnd/>
          </a:ln>
        </p:spPr>
        <p:txBody>
          <a:bodyPr wrap="square" lIns="86420" tIns="43210" rIns="86420" bIns="43210" anchor="ctr">
            <a:spAutoFit/>
          </a:bodyPr>
          <a:lstStyle/>
          <a:p>
            <a:pPr algn="ctr"/>
            <a:r>
              <a:rPr lang="zh-CN" altLang="en-US" b="1" dirty="0">
                <a:solidFill>
                  <a:schemeClr val="accent2"/>
                </a:solidFill>
                <a:latin typeface="微软雅黑" pitchFamily="34" charset="-122"/>
                <a:ea typeface="微软雅黑" pitchFamily="34" charset="-122"/>
              </a:rPr>
              <a:t>提高政府运行效率</a:t>
            </a:r>
          </a:p>
        </p:txBody>
      </p:sp>
      <p:sp>
        <p:nvSpPr>
          <p:cNvPr id="11" name="矩形 33"/>
          <p:cNvSpPr>
            <a:spLocks noChangeArrowheads="1"/>
          </p:cNvSpPr>
          <p:nvPr/>
        </p:nvSpPr>
        <p:spPr bwMode="auto">
          <a:xfrm>
            <a:off x="369066" y="4464808"/>
            <a:ext cx="3578145" cy="972122"/>
          </a:xfrm>
          <a:prstGeom prst="rect">
            <a:avLst/>
          </a:prstGeom>
          <a:noFill/>
          <a:ln w="9525">
            <a:noFill/>
            <a:miter lim="800000"/>
            <a:headEnd/>
            <a:tailEnd/>
          </a:ln>
        </p:spPr>
        <p:txBody>
          <a:bodyPr lIns="86420" tIns="43210" rIns="86420" bIns="43210">
            <a:spAutoFit/>
          </a:bodyPr>
          <a:lstStyle/>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完善政府数据收集，形成全量民生数据</a:t>
            </a: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数据统计及分析</a:t>
            </a: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满足政府各部门的数据需求</a:t>
            </a:r>
          </a:p>
        </p:txBody>
      </p:sp>
      <p:sp>
        <p:nvSpPr>
          <p:cNvPr id="12" name="文本框 14"/>
          <p:cNvSpPr txBox="1">
            <a:spLocks noChangeArrowheads="1"/>
          </p:cNvSpPr>
          <p:nvPr/>
        </p:nvSpPr>
        <p:spPr bwMode="auto">
          <a:xfrm>
            <a:off x="4097265" y="3968841"/>
            <a:ext cx="2488392" cy="364263"/>
          </a:xfrm>
          <a:prstGeom prst="rect">
            <a:avLst/>
          </a:prstGeom>
          <a:noFill/>
          <a:ln w="9525">
            <a:noFill/>
            <a:miter lim="800000"/>
            <a:headEnd/>
            <a:tailEnd/>
          </a:ln>
        </p:spPr>
        <p:txBody>
          <a:bodyPr wrap="square" lIns="86420" tIns="43210" rIns="86420" bIns="43210" anchor="ctr">
            <a:spAutoFit/>
          </a:bodyPr>
          <a:lstStyle/>
          <a:p>
            <a:pPr algn="ctr"/>
            <a:r>
              <a:rPr lang="zh-CN" altLang="en-US" b="1" dirty="0">
                <a:solidFill>
                  <a:schemeClr val="accent2"/>
                </a:solidFill>
                <a:latin typeface="微软雅黑" pitchFamily="34" charset="-122"/>
                <a:ea typeface="微软雅黑" pitchFamily="34" charset="-122"/>
              </a:rPr>
              <a:t>为民生决策提供指导</a:t>
            </a:r>
          </a:p>
        </p:txBody>
      </p:sp>
      <p:sp>
        <p:nvSpPr>
          <p:cNvPr id="13" name="矩形 33"/>
          <p:cNvSpPr>
            <a:spLocks noChangeArrowheads="1"/>
          </p:cNvSpPr>
          <p:nvPr/>
        </p:nvSpPr>
        <p:spPr bwMode="auto">
          <a:xfrm>
            <a:off x="3819972" y="4451714"/>
            <a:ext cx="3895589" cy="972122"/>
          </a:xfrm>
          <a:prstGeom prst="rect">
            <a:avLst/>
          </a:prstGeom>
          <a:noFill/>
          <a:ln w="9525">
            <a:noFill/>
            <a:miter lim="800000"/>
            <a:headEnd/>
            <a:tailEnd/>
          </a:ln>
        </p:spPr>
        <p:txBody>
          <a:bodyPr wrap="square" lIns="86420" tIns="43210" rIns="86420" bIns="43210">
            <a:spAutoFit/>
          </a:bodyPr>
          <a:lstStyle/>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实时真实城市消费海量数据</a:t>
            </a: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实时掌握民生关键需求趋势</a:t>
            </a:r>
            <a:endParaRPr lang="en-US" altLang="zh-CN" sz="1300" dirty="0">
              <a:latin typeface="微软雅黑" pitchFamily="34" charset="-122"/>
              <a:ea typeface="微软雅黑" pitchFamily="34" charset="-122"/>
            </a:endParaRP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适时制定政府民生决策</a:t>
            </a:r>
          </a:p>
        </p:txBody>
      </p:sp>
      <p:sp>
        <p:nvSpPr>
          <p:cNvPr id="14" name="文本框 14"/>
          <p:cNvSpPr txBox="1">
            <a:spLocks noChangeArrowheads="1"/>
          </p:cNvSpPr>
          <p:nvPr/>
        </p:nvSpPr>
        <p:spPr bwMode="auto">
          <a:xfrm>
            <a:off x="8111472" y="3970710"/>
            <a:ext cx="2632728" cy="364263"/>
          </a:xfrm>
          <a:prstGeom prst="rect">
            <a:avLst/>
          </a:prstGeom>
          <a:noFill/>
          <a:ln w="9525">
            <a:noFill/>
            <a:miter lim="800000"/>
            <a:headEnd/>
            <a:tailEnd/>
          </a:ln>
        </p:spPr>
        <p:txBody>
          <a:bodyPr wrap="square" lIns="86420" tIns="43210" rIns="86420" bIns="43210" anchor="ctr">
            <a:spAutoFit/>
          </a:bodyPr>
          <a:lstStyle/>
          <a:p>
            <a:pPr algn="ctr"/>
            <a:r>
              <a:rPr lang="zh-CN" altLang="en-US" b="1" dirty="0">
                <a:solidFill>
                  <a:schemeClr val="accent2"/>
                </a:solidFill>
                <a:latin typeface="微软雅黑" pitchFamily="34" charset="-122"/>
                <a:ea typeface="微软雅黑" pitchFamily="34" charset="-122"/>
              </a:rPr>
              <a:t>为城市经济注入活力</a:t>
            </a:r>
          </a:p>
        </p:txBody>
      </p:sp>
      <p:sp>
        <p:nvSpPr>
          <p:cNvPr id="15" name="矩形 33"/>
          <p:cNvSpPr>
            <a:spLocks noChangeArrowheads="1"/>
          </p:cNvSpPr>
          <p:nvPr/>
        </p:nvSpPr>
        <p:spPr bwMode="auto">
          <a:xfrm>
            <a:off x="7852191" y="4444854"/>
            <a:ext cx="3895589" cy="972122"/>
          </a:xfrm>
          <a:prstGeom prst="rect">
            <a:avLst/>
          </a:prstGeom>
          <a:noFill/>
          <a:ln w="9525">
            <a:noFill/>
            <a:miter lim="800000"/>
            <a:headEnd/>
            <a:tailEnd/>
          </a:ln>
        </p:spPr>
        <p:txBody>
          <a:bodyPr wrap="square" lIns="86420" tIns="43210" rIns="86420" bIns="43210">
            <a:spAutoFit/>
          </a:bodyPr>
          <a:lstStyle/>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打破城市数据孤岛</a:t>
            </a:r>
            <a:endParaRPr lang="en-US" altLang="zh-CN" sz="1300" dirty="0">
              <a:latin typeface="微软雅黑" pitchFamily="34" charset="-122"/>
              <a:ea typeface="微软雅黑" pitchFamily="34" charset="-122"/>
            </a:endParaRP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培育大数据产业</a:t>
            </a:r>
            <a:endParaRPr lang="en-US" altLang="zh-CN" sz="1300" dirty="0">
              <a:latin typeface="微软雅黑" pitchFamily="34" charset="-122"/>
              <a:ea typeface="微软雅黑" pitchFamily="34" charset="-122"/>
            </a:endParaRPr>
          </a:p>
          <a:p>
            <a:pPr marL="324075" indent="-324075">
              <a:lnSpc>
                <a:spcPts val="1890"/>
              </a:lnSpc>
              <a:spcBef>
                <a:spcPts val="567"/>
              </a:spcBef>
              <a:buFont typeface="Arial" charset="0"/>
              <a:buChar char="•"/>
            </a:pPr>
            <a:r>
              <a:rPr lang="zh-CN" altLang="en-US" sz="1300" dirty="0">
                <a:latin typeface="微软雅黑" pitchFamily="34" charset="-122"/>
                <a:ea typeface="微软雅黑" pitchFamily="34" charset="-122"/>
              </a:rPr>
              <a:t>提高城市经济运行效率</a:t>
            </a:r>
          </a:p>
        </p:txBody>
      </p:sp>
      <p:pic>
        <p:nvPicPr>
          <p:cNvPr id="18" name="图片 17"/>
          <p:cNvPicPr>
            <a:picLocks noChangeAspect="1"/>
          </p:cNvPicPr>
          <p:nvPr/>
        </p:nvPicPr>
        <p:blipFill>
          <a:blip r:embed="rId2"/>
          <a:stretch>
            <a:fillRect/>
          </a:stretch>
        </p:blipFill>
        <p:spPr>
          <a:xfrm>
            <a:off x="580929" y="1653409"/>
            <a:ext cx="2141444" cy="2170351"/>
          </a:xfrm>
          <a:prstGeom prst="rect">
            <a:avLst/>
          </a:prstGeom>
        </p:spPr>
      </p:pic>
      <p:pic>
        <p:nvPicPr>
          <p:cNvPr id="19" name="图片 18"/>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3962963" y="1581019"/>
            <a:ext cx="4086737" cy="2259761"/>
          </a:xfrm>
          <a:prstGeom prst="rect">
            <a:avLst/>
          </a:prstGeom>
        </p:spPr>
      </p:pic>
      <p:pic>
        <p:nvPicPr>
          <p:cNvPr id="20" name="图片 19"/>
          <p:cNvPicPr>
            <a:picLocks noChangeAspect="1"/>
          </p:cNvPicPr>
          <p:nvPr/>
        </p:nvPicPr>
        <p:blipFill>
          <a:blip r:embed="rId4"/>
          <a:stretch>
            <a:fillRect/>
          </a:stretch>
        </p:blipFill>
        <p:spPr>
          <a:xfrm>
            <a:off x="8050362" y="1596824"/>
            <a:ext cx="3471713" cy="2243955"/>
          </a:xfrm>
          <a:prstGeom prst="rect">
            <a:avLst/>
          </a:prstGeom>
        </p:spPr>
      </p:pic>
      <p:sp>
        <p:nvSpPr>
          <p:cNvPr id="21" name="矩形 20">
            <a:extLst>
              <a:ext uri="{FF2B5EF4-FFF2-40B4-BE49-F238E27FC236}">
                <a16:creationId xmlns:a16="http://schemas.microsoft.com/office/drawing/2014/main" id="{F1BFDD13-5650-41A0-8F4C-513A82A6478A}"/>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22" name="TextBox 6">
            <a:extLst>
              <a:ext uri="{FF2B5EF4-FFF2-40B4-BE49-F238E27FC236}">
                <a16:creationId xmlns:a16="http://schemas.microsoft.com/office/drawing/2014/main" id="{E171720E-E7E7-4B6D-AAD1-5C48D042FDD7}"/>
              </a:ext>
            </a:extLst>
          </p:cNvPr>
          <p:cNvSpPr txBox="1">
            <a:spLocks noChangeArrowheads="1"/>
          </p:cNvSpPr>
          <p:nvPr/>
        </p:nvSpPr>
        <p:spPr bwMode="auto">
          <a:xfrm>
            <a:off x="787402" y="150741"/>
            <a:ext cx="105248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民生基础大数据为政府城市管理提供支撑</a:t>
            </a:r>
          </a:p>
        </p:txBody>
      </p:sp>
    </p:spTree>
    <p:extLst>
      <p:ext uri="{BB962C8B-B14F-4D97-AF65-F5344CB8AC3E}">
        <p14:creationId xmlns:p14="http://schemas.microsoft.com/office/powerpoint/2010/main" val="1399557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96">
            <a:extLst>
              <a:ext uri="{FF2B5EF4-FFF2-40B4-BE49-F238E27FC236}">
                <a16:creationId xmlns:a16="http://schemas.microsoft.com/office/drawing/2014/main" id="{1801C7EE-119F-4317-B440-606D772EF0A5}"/>
              </a:ext>
            </a:extLst>
          </p:cNvPr>
          <p:cNvSpPr>
            <a:spLocks noChangeArrowheads="1"/>
          </p:cNvSpPr>
          <p:nvPr/>
        </p:nvSpPr>
        <p:spPr bwMode="auto">
          <a:xfrm>
            <a:off x="1476839" y="726148"/>
            <a:ext cx="567595" cy="466942"/>
          </a:xfrm>
          <a:prstGeom prst="rect">
            <a:avLst/>
          </a:prstGeom>
          <a:noFill/>
          <a:ln w="9525">
            <a:noFill/>
            <a:miter lim="800000"/>
            <a:headEnd/>
            <a:tailEnd/>
          </a:ln>
        </p:spPr>
        <p:txBody>
          <a:bodyPr>
            <a:spAutoFit/>
          </a:bodyPr>
          <a:lstStyle/>
          <a:p>
            <a:endParaRPr lang="zh-CN" altLang="en-US" sz="2800" b="1" i="0">
              <a:solidFill>
                <a:schemeClr val="bg1"/>
              </a:solidFill>
            </a:endParaRPr>
          </a:p>
        </p:txBody>
      </p:sp>
      <p:grpSp>
        <p:nvGrpSpPr>
          <p:cNvPr id="9" name="组合 8">
            <a:extLst>
              <a:ext uri="{FF2B5EF4-FFF2-40B4-BE49-F238E27FC236}">
                <a16:creationId xmlns:a16="http://schemas.microsoft.com/office/drawing/2014/main" id="{3A398913-8FE7-449A-959B-852F9FC5990D}"/>
              </a:ext>
            </a:extLst>
          </p:cNvPr>
          <p:cNvGrpSpPr>
            <a:grpSpLocks/>
          </p:cNvGrpSpPr>
          <p:nvPr/>
        </p:nvGrpSpPr>
        <p:grpSpPr bwMode="auto">
          <a:xfrm>
            <a:off x="4939604" y="800761"/>
            <a:ext cx="1492113" cy="2074866"/>
            <a:chOff x="3762375" y="2262332"/>
            <a:chExt cx="1491007" cy="1322656"/>
          </a:xfrm>
        </p:grpSpPr>
        <p:sp>
          <p:nvSpPr>
            <p:cNvPr id="10" name="Oval 93">
              <a:extLst>
                <a:ext uri="{FF2B5EF4-FFF2-40B4-BE49-F238E27FC236}">
                  <a16:creationId xmlns:a16="http://schemas.microsoft.com/office/drawing/2014/main" id="{9890E33D-FEE6-4EF6-8F05-57E1392E3CD9}"/>
                </a:ext>
              </a:extLst>
            </p:cNvPr>
            <p:cNvSpPr>
              <a:spLocks noChangeAspect="1" noChangeArrowheads="1"/>
            </p:cNvSpPr>
            <p:nvPr/>
          </p:nvSpPr>
          <p:spPr bwMode="auto">
            <a:xfrm>
              <a:off x="3762375" y="2262332"/>
              <a:ext cx="1323371" cy="1322656"/>
            </a:xfrm>
            <a:prstGeom prst="ellipse">
              <a:avLst/>
            </a:prstGeom>
            <a:solidFill>
              <a:schemeClr val="accent2"/>
            </a:solidFill>
            <a:ln w="25400">
              <a:noFill/>
            </a:ln>
            <a:effectLst>
              <a:outerShdw blurRad="225425" dist="38100" dir="5220000" algn="ctr">
                <a:srgbClr val="000000">
                  <a:alpha val="33000"/>
                </a:srgbClr>
              </a:outerShdw>
            </a:effectLst>
            <a:scene3d>
              <a:camera prst="isometricOffAxis1Top">
                <a:rot lat="17699988" lon="0" rev="0"/>
              </a:camera>
              <a:lightRig rig="flat" dir="t"/>
            </a:scene3d>
            <a:sp3d extrusionH="177800" contourW="19050">
              <a:bevelT w="101600" prst="convex"/>
              <a:bevelB w="0" h="2540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spcBef>
                  <a:spcPts val="0"/>
                </a:spcBef>
                <a:spcAft>
                  <a:spcPts val="0"/>
                </a:spcAft>
                <a:buClr>
                  <a:srgbClr val="FF0000"/>
                </a:buClr>
                <a:buSzPct val="70000"/>
                <a:defRPr/>
              </a:pPr>
              <a:endParaRPr lang="zh-CN" altLang="en-US" sz="1600" b="1" i="0">
                <a:solidFill>
                  <a:schemeClr val="bg1"/>
                </a:solidFill>
                <a:latin typeface="微软雅黑" pitchFamily="34" charset="-122"/>
                <a:ea typeface="微软雅黑" pitchFamily="34" charset="-122"/>
              </a:endParaRPr>
            </a:p>
          </p:txBody>
        </p:sp>
        <p:sp>
          <p:nvSpPr>
            <p:cNvPr id="11" name="TextBox 1">
              <a:extLst>
                <a:ext uri="{FF2B5EF4-FFF2-40B4-BE49-F238E27FC236}">
                  <a16:creationId xmlns:a16="http://schemas.microsoft.com/office/drawing/2014/main" id="{E4A9642F-EEA8-4160-BF82-52F8A5463431}"/>
                </a:ext>
              </a:extLst>
            </p:cNvPr>
            <p:cNvSpPr txBox="1">
              <a:spLocks noChangeArrowheads="1"/>
            </p:cNvSpPr>
            <p:nvPr/>
          </p:nvSpPr>
          <p:spPr bwMode="auto">
            <a:xfrm>
              <a:off x="3860675" y="2783520"/>
              <a:ext cx="1392707" cy="280280"/>
            </a:xfrm>
            <a:prstGeom prst="rect">
              <a:avLst/>
            </a:prstGeom>
            <a:noFill/>
            <a:ln w="9525">
              <a:noFill/>
              <a:miter lim="800000"/>
              <a:headEnd/>
              <a:tailEnd/>
            </a:ln>
          </p:spPr>
          <p:txBody>
            <a:bodyPr>
              <a:spAutoFit/>
            </a:bodyPr>
            <a:lstStyle/>
            <a:p>
              <a:r>
                <a:rPr lang="zh-CN" altLang="en-US" b="1" dirty="0">
                  <a:solidFill>
                    <a:schemeClr val="bg1"/>
                  </a:solidFill>
                  <a:latin typeface="微软雅黑" panose="020B0503020204020204" pitchFamily="34" charset="-122"/>
                  <a:ea typeface="微软雅黑" panose="020B0503020204020204" pitchFamily="34" charset="-122"/>
                </a:rPr>
                <a:t>政府决策</a:t>
              </a:r>
            </a:p>
          </p:txBody>
        </p:sp>
      </p:grpSp>
      <p:sp>
        <p:nvSpPr>
          <p:cNvPr id="12" name="下箭头 12">
            <a:extLst>
              <a:ext uri="{FF2B5EF4-FFF2-40B4-BE49-F238E27FC236}">
                <a16:creationId xmlns:a16="http://schemas.microsoft.com/office/drawing/2014/main" id="{A8C9897C-E4E5-43E1-8DA4-380DC0EE455F}"/>
              </a:ext>
            </a:extLst>
          </p:cNvPr>
          <p:cNvSpPr>
            <a:spLocks noChangeArrowheads="1"/>
          </p:cNvSpPr>
          <p:nvPr/>
        </p:nvSpPr>
        <p:spPr bwMode="auto">
          <a:xfrm>
            <a:off x="5371216" y="2722252"/>
            <a:ext cx="431800" cy="503237"/>
          </a:xfrm>
          <a:prstGeom prst="downArrow">
            <a:avLst>
              <a:gd name="adj1" fmla="val 50000"/>
              <a:gd name="adj2" fmla="val 50022"/>
            </a:avLst>
          </a:prstGeom>
          <a:solidFill>
            <a:schemeClr val="accent2">
              <a:lumMod val="60000"/>
              <a:lumOff val="40000"/>
            </a:schemeClr>
          </a:solidFill>
          <a:ln w="9525" algn="ctr">
            <a:noFill/>
            <a:round/>
            <a:headEnd/>
            <a:tailEnd/>
          </a:ln>
        </p:spPr>
        <p:txBody>
          <a:bodyPr/>
          <a:lstStyle/>
          <a:p>
            <a:endParaRPr lang="zh-CN" altLang="en-US"/>
          </a:p>
        </p:txBody>
      </p:sp>
      <p:grpSp>
        <p:nvGrpSpPr>
          <p:cNvPr id="16" name="组合 15">
            <a:extLst>
              <a:ext uri="{FF2B5EF4-FFF2-40B4-BE49-F238E27FC236}">
                <a16:creationId xmlns:a16="http://schemas.microsoft.com/office/drawing/2014/main" id="{A3997C84-8648-4C05-BB20-3C9B6BCE6B8F}"/>
              </a:ext>
            </a:extLst>
          </p:cNvPr>
          <p:cNvGrpSpPr>
            <a:grpSpLocks/>
          </p:cNvGrpSpPr>
          <p:nvPr/>
        </p:nvGrpSpPr>
        <p:grpSpPr bwMode="auto">
          <a:xfrm>
            <a:off x="2421760" y="2618819"/>
            <a:ext cx="1322807" cy="2071840"/>
            <a:chOff x="3762375" y="2262332"/>
            <a:chExt cx="1323371" cy="1322656"/>
          </a:xfrm>
          <a:solidFill>
            <a:schemeClr val="accent2"/>
          </a:solidFill>
        </p:grpSpPr>
        <p:sp>
          <p:nvSpPr>
            <p:cNvPr id="17" name="Oval 93">
              <a:extLst>
                <a:ext uri="{FF2B5EF4-FFF2-40B4-BE49-F238E27FC236}">
                  <a16:creationId xmlns:a16="http://schemas.microsoft.com/office/drawing/2014/main" id="{7CDE5DDF-E40C-4E48-98D5-EE3B21689462}"/>
                </a:ext>
              </a:extLst>
            </p:cNvPr>
            <p:cNvSpPr>
              <a:spLocks noChangeAspect="1" noChangeArrowheads="1"/>
            </p:cNvSpPr>
            <p:nvPr/>
          </p:nvSpPr>
          <p:spPr bwMode="auto">
            <a:xfrm>
              <a:off x="3762375" y="2262332"/>
              <a:ext cx="1323371" cy="1322656"/>
            </a:xfrm>
            <a:prstGeom prst="ellipse">
              <a:avLst/>
            </a:prstGeom>
            <a:grpFill/>
            <a:ln w="25400">
              <a:noFill/>
            </a:ln>
            <a:effectLst>
              <a:outerShdw blurRad="225425" dist="38100" dir="5220000" algn="ctr">
                <a:srgbClr val="000000">
                  <a:alpha val="33000"/>
                </a:srgbClr>
              </a:outerShdw>
            </a:effectLst>
            <a:scene3d>
              <a:camera prst="isometricOffAxis1Top">
                <a:rot lat="17699988" lon="0" rev="0"/>
              </a:camera>
              <a:lightRig rig="flat" dir="t"/>
            </a:scene3d>
            <a:sp3d extrusionH="177800" contourW="19050">
              <a:bevelT w="101600" prst="convex"/>
              <a:bevelB w="0" h="2540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spcBef>
                  <a:spcPts val="0"/>
                </a:spcBef>
                <a:spcAft>
                  <a:spcPts val="0"/>
                </a:spcAft>
                <a:buClr>
                  <a:srgbClr val="FF0000"/>
                </a:buClr>
                <a:buSzPct val="70000"/>
                <a:defRPr/>
              </a:pPr>
              <a:endParaRPr lang="zh-CN" altLang="en-US" sz="1600" b="1" i="0">
                <a:solidFill>
                  <a:schemeClr val="bg1"/>
                </a:solidFill>
                <a:latin typeface="微软雅黑" pitchFamily="34" charset="-122"/>
                <a:ea typeface="微软雅黑" pitchFamily="34" charset="-122"/>
              </a:endParaRPr>
            </a:p>
          </p:txBody>
        </p:sp>
        <p:sp>
          <p:nvSpPr>
            <p:cNvPr id="18" name="TextBox 62">
              <a:extLst>
                <a:ext uri="{FF2B5EF4-FFF2-40B4-BE49-F238E27FC236}">
                  <a16:creationId xmlns:a16="http://schemas.microsoft.com/office/drawing/2014/main" id="{7830BCE1-A796-453F-AAFC-749A28B60D55}"/>
                </a:ext>
              </a:extLst>
            </p:cNvPr>
            <p:cNvSpPr txBox="1">
              <a:spLocks noChangeArrowheads="1"/>
            </p:cNvSpPr>
            <p:nvPr/>
          </p:nvSpPr>
          <p:spPr bwMode="auto">
            <a:xfrm>
              <a:off x="3889108" y="2838399"/>
              <a:ext cx="1168565" cy="280689"/>
            </a:xfrm>
            <a:prstGeom prst="rect">
              <a:avLst/>
            </a:prstGeom>
            <a:noFill/>
            <a:ln w="9525">
              <a:noFill/>
              <a:miter lim="800000"/>
              <a:headEnd/>
              <a:tailEnd/>
            </a:ln>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评估反馈</a:t>
              </a:r>
            </a:p>
          </p:txBody>
        </p:sp>
      </p:grpSp>
      <p:sp>
        <p:nvSpPr>
          <p:cNvPr id="20" name="下箭头 23">
            <a:extLst>
              <a:ext uri="{FF2B5EF4-FFF2-40B4-BE49-F238E27FC236}">
                <a16:creationId xmlns:a16="http://schemas.microsoft.com/office/drawing/2014/main" id="{90B9DE74-2D6C-4F5B-B1B5-335495F64D62}"/>
              </a:ext>
            </a:extLst>
          </p:cNvPr>
          <p:cNvSpPr>
            <a:spLocks noChangeArrowheads="1"/>
          </p:cNvSpPr>
          <p:nvPr/>
        </p:nvSpPr>
        <p:spPr bwMode="auto">
          <a:xfrm rot="16200000" flipH="1" flipV="1">
            <a:off x="4146544" y="3744429"/>
            <a:ext cx="431800" cy="785812"/>
          </a:xfrm>
          <a:prstGeom prst="downArrow">
            <a:avLst>
              <a:gd name="adj1" fmla="val 50000"/>
              <a:gd name="adj2" fmla="val 50037"/>
            </a:avLst>
          </a:prstGeom>
          <a:solidFill>
            <a:schemeClr val="accent2">
              <a:lumMod val="60000"/>
              <a:lumOff val="40000"/>
            </a:schemeClr>
          </a:solidFill>
          <a:ln w="9525" algn="ctr">
            <a:noFill/>
            <a:round/>
            <a:headEnd/>
            <a:tailEnd/>
          </a:ln>
        </p:spPr>
        <p:txBody>
          <a:bodyPr/>
          <a:lstStyle/>
          <a:p>
            <a:endParaRPr lang="zh-CN" altLang="en-US"/>
          </a:p>
        </p:txBody>
      </p:sp>
      <p:grpSp>
        <p:nvGrpSpPr>
          <p:cNvPr id="2" name="组合 1">
            <a:extLst>
              <a:ext uri="{FF2B5EF4-FFF2-40B4-BE49-F238E27FC236}">
                <a16:creationId xmlns:a16="http://schemas.microsoft.com/office/drawing/2014/main" id="{6A21AFD7-4E09-4359-AED0-C68CF36DFA26}"/>
              </a:ext>
            </a:extLst>
          </p:cNvPr>
          <p:cNvGrpSpPr/>
          <p:nvPr/>
        </p:nvGrpSpPr>
        <p:grpSpPr>
          <a:xfrm>
            <a:off x="4940694" y="2620610"/>
            <a:ext cx="1414028" cy="2071839"/>
            <a:chOff x="5385194" y="3077810"/>
            <a:chExt cx="1414028" cy="2071839"/>
          </a:xfrm>
          <a:solidFill>
            <a:schemeClr val="accent2"/>
          </a:solidFill>
        </p:grpSpPr>
        <p:sp>
          <p:nvSpPr>
            <p:cNvPr id="22" name="Oval 93">
              <a:extLst>
                <a:ext uri="{FF2B5EF4-FFF2-40B4-BE49-F238E27FC236}">
                  <a16:creationId xmlns:a16="http://schemas.microsoft.com/office/drawing/2014/main" id="{0704B381-1BA8-40CF-819B-40F185C48605}"/>
                </a:ext>
              </a:extLst>
            </p:cNvPr>
            <p:cNvSpPr>
              <a:spLocks noChangeAspect="1" noChangeArrowheads="1"/>
            </p:cNvSpPr>
            <p:nvPr/>
          </p:nvSpPr>
          <p:spPr bwMode="auto">
            <a:xfrm>
              <a:off x="5385194" y="3077810"/>
              <a:ext cx="1324395" cy="2071839"/>
            </a:xfrm>
            <a:prstGeom prst="ellipse">
              <a:avLst/>
            </a:prstGeom>
            <a:grpFill/>
            <a:ln w="25400">
              <a:noFill/>
            </a:ln>
            <a:effectLst>
              <a:outerShdw blurRad="225425" dist="38100" dir="5220000" algn="ctr">
                <a:srgbClr val="000000">
                  <a:alpha val="33000"/>
                </a:srgbClr>
              </a:outerShdw>
            </a:effectLst>
            <a:scene3d>
              <a:camera prst="isometricOffAxis1Top">
                <a:rot lat="17699988" lon="0" rev="0"/>
              </a:camera>
              <a:lightRig rig="flat" dir="t"/>
            </a:scene3d>
            <a:sp3d extrusionH="177800" contourW="19050">
              <a:bevelT w="101600" prst="convex"/>
              <a:bevelB w="0" h="2540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spcBef>
                  <a:spcPts val="0"/>
                </a:spcBef>
                <a:spcAft>
                  <a:spcPts val="0"/>
                </a:spcAft>
                <a:buClr>
                  <a:srgbClr val="FF0000"/>
                </a:buClr>
                <a:buSzPct val="70000"/>
                <a:defRPr/>
              </a:pPr>
              <a:endParaRPr lang="zh-CN" altLang="en-US" sz="1600" b="1" i="0">
                <a:solidFill>
                  <a:schemeClr val="bg1"/>
                </a:solidFill>
                <a:latin typeface="微软雅黑" pitchFamily="34" charset="-122"/>
                <a:ea typeface="微软雅黑" pitchFamily="34" charset="-122"/>
              </a:endParaRPr>
            </a:p>
          </p:txBody>
        </p:sp>
        <p:sp>
          <p:nvSpPr>
            <p:cNvPr id="23" name="TextBox 73">
              <a:extLst>
                <a:ext uri="{FF2B5EF4-FFF2-40B4-BE49-F238E27FC236}">
                  <a16:creationId xmlns:a16="http://schemas.microsoft.com/office/drawing/2014/main" id="{975F1024-5ABE-4F90-BFD6-3B5F07168BB2}"/>
                </a:ext>
              </a:extLst>
            </p:cNvPr>
            <p:cNvSpPr txBox="1">
              <a:spLocks noChangeArrowheads="1"/>
            </p:cNvSpPr>
            <p:nvPr/>
          </p:nvSpPr>
          <p:spPr bwMode="auto">
            <a:xfrm>
              <a:off x="5395827" y="3978383"/>
              <a:ext cx="1403395" cy="439679"/>
            </a:xfrm>
            <a:prstGeom prst="rect">
              <a:avLst/>
            </a:prstGeom>
            <a:noFill/>
            <a:ln w="9525">
              <a:noFill/>
              <a:miter lim="800000"/>
              <a:headEnd/>
              <a:tailEnd/>
            </a:ln>
          </p:spPr>
          <p:txBody>
            <a:bodyPr>
              <a:spAutoFit/>
            </a:bodyPr>
            <a:lstStyle/>
            <a:p>
              <a:r>
                <a:rPr lang="zh-CN" altLang="en-US" b="1" dirty="0">
                  <a:solidFill>
                    <a:schemeClr val="bg1"/>
                  </a:solidFill>
                </a:rPr>
                <a:t>  </a:t>
              </a:r>
              <a:r>
                <a:rPr lang="zh-CN" altLang="en-US" b="1" dirty="0">
                  <a:solidFill>
                    <a:schemeClr val="bg1"/>
                  </a:solidFill>
                  <a:latin typeface="微软雅黑" panose="020B0503020204020204" pitchFamily="34" charset="-122"/>
                  <a:ea typeface="微软雅黑" panose="020B0503020204020204" pitchFamily="34" charset="-122"/>
                </a:rPr>
                <a:t>民生数据</a:t>
              </a:r>
            </a:p>
          </p:txBody>
        </p:sp>
      </p:grpSp>
      <p:sp>
        <p:nvSpPr>
          <p:cNvPr id="25" name="下箭头 28">
            <a:extLst>
              <a:ext uri="{FF2B5EF4-FFF2-40B4-BE49-F238E27FC236}">
                <a16:creationId xmlns:a16="http://schemas.microsoft.com/office/drawing/2014/main" id="{DAF4D3DD-9AB8-4DCB-ABB8-452F2F036C5F}"/>
              </a:ext>
            </a:extLst>
          </p:cNvPr>
          <p:cNvSpPr>
            <a:spLocks noChangeArrowheads="1"/>
          </p:cNvSpPr>
          <p:nvPr/>
        </p:nvSpPr>
        <p:spPr bwMode="auto">
          <a:xfrm rot="-5400000">
            <a:off x="6623821" y="3727743"/>
            <a:ext cx="433388" cy="817595"/>
          </a:xfrm>
          <a:prstGeom prst="downArrow">
            <a:avLst>
              <a:gd name="adj1" fmla="val 50000"/>
              <a:gd name="adj2" fmla="val 49809"/>
            </a:avLst>
          </a:prstGeom>
          <a:solidFill>
            <a:schemeClr val="accent2">
              <a:lumMod val="60000"/>
              <a:lumOff val="40000"/>
            </a:schemeClr>
          </a:solidFill>
          <a:ln w="9525" algn="ctr">
            <a:noFill/>
            <a:round/>
            <a:headEnd/>
            <a:tailEnd/>
          </a:ln>
        </p:spPr>
        <p:txBody>
          <a:bodyPr/>
          <a:lstStyle/>
          <a:p>
            <a:endParaRPr lang="zh-CN" altLang="en-US"/>
          </a:p>
        </p:txBody>
      </p:sp>
      <p:sp>
        <p:nvSpPr>
          <p:cNvPr id="26" name="下箭头 29">
            <a:extLst>
              <a:ext uri="{FF2B5EF4-FFF2-40B4-BE49-F238E27FC236}">
                <a16:creationId xmlns:a16="http://schemas.microsoft.com/office/drawing/2014/main" id="{2235E1E7-8755-4B12-AC0E-4C3F7A57C1C2}"/>
              </a:ext>
            </a:extLst>
          </p:cNvPr>
          <p:cNvSpPr>
            <a:spLocks noChangeArrowheads="1"/>
          </p:cNvSpPr>
          <p:nvPr/>
        </p:nvSpPr>
        <p:spPr bwMode="auto">
          <a:xfrm rot="-7496803">
            <a:off x="4156884" y="2475981"/>
            <a:ext cx="433387" cy="1231900"/>
          </a:xfrm>
          <a:prstGeom prst="downArrow">
            <a:avLst>
              <a:gd name="adj1" fmla="val 50000"/>
              <a:gd name="adj2" fmla="val 49849"/>
            </a:avLst>
          </a:prstGeom>
          <a:solidFill>
            <a:schemeClr val="accent2">
              <a:lumMod val="60000"/>
              <a:lumOff val="40000"/>
            </a:schemeClr>
          </a:solidFill>
          <a:ln w="9525" algn="ctr">
            <a:noFill/>
            <a:round/>
            <a:headEnd/>
            <a:tailEnd/>
          </a:ln>
        </p:spPr>
        <p:txBody>
          <a:bodyPr/>
          <a:lstStyle/>
          <a:p>
            <a:endParaRPr lang="zh-CN" altLang="en-US"/>
          </a:p>
        </p:txBody>
      </p:sp>
      <p:grpSp>
        <p:nvGrpSpPr>
          <p:cNvPr id="28" name="组合 27">
            <a:extLst>
              <a:ext uri="{FF2B5EF4-FFF2-40B4-BE49-F238E27FC236}">
                <a16:creationId xmlns:a16="http://schemas.microsoft.com/office/drawing/2014/main" id="{E96E3418-7D12-430B-AD00-82371DF22698}"/>
              </a:ext>
            </a:extLst>
          </p:cNvPr>
          <p:cNvGrpSpPr>
            <a:grpSpLocks/>
          </p:cNvGrpSpPr>
          <p:nvPr/>
        </p:nvGrpSpPr>
        <p:grpSpPr bwMode="auto">
          <a:xfrm>
            <a:off x="7343150" y="2618822"/>
            <a:ext cx="1465337" cy="2071836"/>
            <a:chOff x="3762375" y="2262332"/>
            <a:chExt cx="1323371" cy="1322656"/>
          </a:xfrm>
          <a:solidFill>
            <a:schemeClr val="accent2"/>
          </a:solidFill>
        </p:grpSpPr>
        <p:sp>
          <p:nvSpPr>
            <p:cNvPr id="29" name="Oval 93">
              <a:extLst>
                <a:ext uri="{FF2B5EF4-FFF2-40B4-BE49-F238E27FC236}">
                  <a16:creationId xmlns:a16="http://schemas.microsoft.com/office/drawing/2014/main" id="{BC7114D9-B59E-4ECF-8A73-F8EBE3DAAA14}"/>
                </a:ext>
              </a:extLst>
            </p:cNvPr>
            <p:cNvSpPr>
              <a:spLocks noChangeAspect="1" noChangeArrowheads="1"/>
            </p:cNvSpPr>
            <p:nvPr/>
          </p:nvSpPr>
          <p:spPr bwMode="auto">
            <a:xfrm>
              <a:off x="3762375" y="2262332"/>
              <a:ext cx="1323371" cy="1322656"/>
            </a:xfrm>
            <a:prstGeom prst="ellipse">
              <a:avLst/>
            </a:prstGeom>
            <a:grpFill/>
            <a:ln w="25400">
              <a:noFill/>
            </a:ln>
            <a:effectLst>
              <a:outerShdw blurRad="225425" dist="38100" dir="5220000" algn="ctr">
                <a:srgbClr val="000000">
                  <a:alpha val="33000"/>
                </a:srgbClr>
              </a:outerShdw>
            </a:effectLst>
            <a:scene3d>
              <a:camera prst="isometricOffAxis1Top">
                <a:rot lat="17699988" lon="0" rev="0"/>
              </a:camera>
              <a:lightRig rig="flat" dir="t"/>
            </a:scene3d>
            <a:sp3d extrusionH="177800" contourW="19050">
              <a:bevelT w="101600" prst="convex"/>
              <a:bevelB w="0" h="2540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spcBef>
                  <a:spcPts val="0"/>
                </a:spcBef>
                <a:spcAft>
                  <a:spcPts val="0"/>
                </a:spcAft>
                <a:buClr>
                  <a:srgbClr val="FF0000"/>
                </a:buClr>
                <a:buSzPct val="70000"/>
                <a:defRPr/>
              </a:pPr>
              <a:endParaRPr lang="zh-CN" altLang="en-US" sz="1600" b="1" i="0">
                <a:solidFill>
                  <a:schemeClr val="bg1"/>
                </a:solidFill>
                <a:latin typeface="微软雅黑" pitchFamily="34" charset="-122"/>
                <a:ea typeface="微软雅黑" pitchFamily="34" charset="-122"/>
              </a:endParaRPr>
            </a:p>
          </p:txBody>
        </p:sp>
        <p:sp>
          <p:nvSpPr>
            <p:cNvPr id="30" name="TextBox 59">
              <a:extLst>
                <a:ext uri="{FF2B5EF4-FFF2-40B4-BE49-F238E27FC236}">
                  <a16:creationId xmlns:a16="http://schemas.microsoft.com/office/drawing/2014/main" id="{22E0C252-C9DD-41A5-82F4-A1002C910235}"/>
                </a:ext>
              </a:extLst>
            </p:cNvPr>
            <p:cNvSpPr txBox="1">
              <a:spLocks noChangeArrowheads="1"/>
            </p:cNvSpPr>
            <p:nvPr/>
          </p:nvSpPr>
          <p:spPr bwMode="auto">
            <a:xfrm>
              <a:off x="3910291" y="2838398"/>
              <a:ext cx="1089611" cy="280690"/>
            </a:xfrm>
            <a:prstGeom prst="rect">
              <a:avLst/>
            </a:prstGeom>
            <a:noFill/>
            <a:ln w="9525">
              <a:noFill/>
              <a:miter lim="800000"/>
              <a:headEnd/>
              <a:tailEnd/>
            </a:ln>
          </p:spPr>
          <p:txBody>
            <a:bodyPr>
              <a:spAutoFit/>
            </a:bodyPr>
            <a:lstStyle/>
            <a:p>
              <a:r>
                <a:rPr lang="zh-CN" altLang="en-US" b="1" dirty="0">
                  <a:solidFill>
                    <a:schemeClr val="bg1"/>
                  </a:solidFill>
                  <a:latin typeface="微软雅黑" panose="020B0503020204020204" pitchFamily="34" charset="-122"/>
                  <a:ea typeface="微软雅黑" panose="020B0503020204020204" pitchFamily="34" charset="-122"/>
                </a:rPr>
                <a:t>统计分析</a:t>
              </a:r>
            </a:p>
          </p:txBody>
        </p:sp>
      </p:grpSp>
      <p:sp>
        <p:nvSpPr>
          <p:cNvPr id="31" name="矩形 30">
            <a:extLst>
              <a:ext uri="{FF2B5EF4-FFF2-40B4-BE49-F238E27FC236}">
                <a16:creationId xmlns:a16="http://schemas.microsoft.com/office/drawing/2014/main" id="{B66BEA19-FC37-48E1-890E-95BB99DD1080}"/>
              </a:ext>
            </a:extLst>
          </p:cNvPr>
          <p:cNvSpPr/>
          <p:nvPr/>
        </p:nvSpPr>
        <p:spPr>
          <a:xfrm>
            <a:off x="2631059" y="4829166"/>
            <a:ext cx="6213775" cy="461665"/>
          </a:xfrm>
          <a:prstGeom prst="rect">
            <a:avLst/>
          </a:prstGeom>
          <a:noFill/>
        </p:spPr>
        <p:txBody>
          <a:bodyPr wrap="square">
            <a:spAutoFit/>
          </a:bodyPr>
          <a:lstStyle/>
          <a:p>
            <a:pPr algn="ctr">
              <a:defRPr/>
            </a:pPr>
            <a:r>
              <a:rPr lang="zh-CN" altLang="en-US" sz="2400" b="1" dirty="0">
                <a:ln w="1905"/>
                <a:solidFill>
                  <a:srgbClr val="C00000"/>
                </a:solidFill>
                <a:effectLst>
                  <a:innerShdw blurRad="69850" dist="43180" dir="5400000">
                    <a:srgbClr val="000000">
                      <a:alpha val="65000"/>
                    </a:srgbClr>
                  </a:innerShdw>
                </a:effectLst>
                <a:ea typeface="华文细黑" pitchFamily="2" charset="-122"/>
                <a:cs typeface="+mn-cs"/>
              </a:rPr>
              <a:t>民生“监管服”快速闭环式结构</a:t>
            </a:r>
          </a:p>
        </p:txBody>
      </p:sp>
      <p:sp>
        <p:nvSpPr>
          <p:cNvPr id="32" name="矩形 31">
            <a:extLst>
              <a:ext uri="{FF2B5EF4-FFF2-40B4-BE49-F238E27FC236}">
                <a16:creationId xmlns:a16="http://schemas.microsoft.com/office/drawing/2014/main" id="{1B170CC2-7FBC-443B-8647-F3A78AF9FFA6}"/>
              </a:ext>
            </a:extLst>
          </p:cNvPr>
          <p:cNvSpPr/>
          <p:nvPr/>
        </p:nvSpPr>
        <p:spPr>
          <a:xfrm>
            <a:off x="590550" y="169781"/>
            <a:ext cx="179388" cy="407788"/>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02865" tIns="51433" rIns="102865" bIns="51433" anchor="ctr"/>
          <a:lstStyle/>
          <a:p>
            <a:pPr algn="ctr" defTabSz="914400">
              <a:defRPr/>
            </a:pPr>
            <a:endParaRPr kumimoji="1" lang="zh-CN" altLang="en-US" noProof="1">
              <a:solidFill>
                <a:schemeClr val="bg1"/>
              </a:solidFill>
            </a:endParaRPr>
          </a:p>
        </p:txBody>
      </p:sp>
      <p:sp>
        <p:nvSpPr>
          <p:cNvPr id="33" name="TextBox 6">
            <a:extLst>
              <a:ext uri="{FF2B5EF4-FFF2-40B4-BE49-F238E27FC236}">
                <a16:creationId xmlns:a16="http://schemas.microsoft.com/office/drawing/2014/main" id="{EE87BF90-FBBB-4868-A376-6B298B9BD87D}"/>
              </a:ext>
            </a:extLst>
          </p:cNvPr>
          <p:cNvSpPr txBox="1">
            <a:spLocks noChangeArrowheads="1"/>
          </p:cNvSpPr>
          <p:nvPr/>
        </p:nvSpPr>
        <p:spPr bwMode="auto">
          <a:xfrm>
            <a:off x="787402" y="150741"/>
            <a:ext cx="802959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助力政府形成闭环式管理模式</a:t>
            </a:r>
          </a:p>
        </p:txBody>
      </p:sp>
      <p:sp>
        <p:nvSpPr>
          <p:cNvPr id="34" name="下箭头 27">
            <a:extLst>
              <a:ext uri="{FF2B5EF4-FFF2-40B4-BE49-F238E27FC236}">
                <a16:creationId xmlns:a16="http://schemas.microsoft.com/office/drawing/2014/main" id="{26B2F188-93E8-4273-9FF8-91EEBC88E25F}"/>
              </a:ext>
            </a:extLst>
          </p:cNvPr>
          <p:cNvSpPr>
            <a:spLocks noChangeArrowheads="1"/>
          </p:cNvSpPr>
          <p:nvPr/>
        </p:nvSpPr>
        <p:spPr bwMode="auto">
          <a:xfrm rot="7200000">
            <a:off x="6695764" y="2397874"/>
            <a:ext cx="431800" cy="1125416"/>
          </a:xfrm>
          <a:prstGeom prst="downArrow">
            <a:avLst>
              <a:gd name="adj1" fmla="val 50000"/>
              <a:gd name="adj2" fmla="val 50083"/>
            </a:avLst>
          </a:prstGeom>
          <a:solidFill>
            <a:schemeClr val="accent2">
              <a:lumMod val="60000"/>
              <a:lumOff val="40000"/>
            </a:schemeClr>
          </a:solidFill>
          <a:ln w="9525" algn="ctr">
            <a:noFill/>
            <a:round/>
            <a:headEnd/>
            <a:tailEnd/>
          </a:ln>
        </p:spPr>
        <p:txBody>
          <a:bodyPr/>
          <a:lstStyle/>
          <a:p>
            <a:endParaRPr lang="zh-CN" altLang="en-US"/>
          </a:p>
        </p:txBody>
      </p:sp>
      <p:sp>
        <p:nvSpPr>
          <p:cNvPr id="35" name="矩形 96">
            <a:extLst>
              <a:ext uri="{FF2B5EF4-FFF2-40B4-BE49-F238E27FC236}">
                <a16:creationId xmlns:a16="http://schemas.microsoft.com/office/drawing/2014/main" id="{87ECED46-966D-495C-9F43-E7DE7551B145}"/>
              </a:ext>
            </a:extLst>
          </p:cNvPr>
          <p:cNvSpPr>
            <a:spLocks noChangeArrowheads="1"/>
          </p:cNvSpPr>
          <p:nvPr/>
        </p:nvSpPr>
        <p:spPr bwMode="auto">
          <a:xfrm>
            <a:off x="543650" y="865261"/>
            <a:ext cx="10289449" cy="1015663"/>
          </a:xfrm>
          <a:prstGeom prst="rect">
            <a:avLst/>
          </a:prstGeom>
          <a:noFill/>
          <a:ln w="9525">
            <a:noFill/>
            <a:miter lim="800000"/>
            <a:headEnd/>
            <a:tailEnd/>
          </a:ln>
        </p:spPr>
        <p:txBody>
          <a:bodyPr wrap="square">
            <a:spAutoFit/>
          </a:bodyPr>
          <a:lstStyle/>
          <a:p>
            <a:r>
              <a:rPr lang="zh-CN" altLang="en-US" sz="2000" dirty="0">
                <a:latin typeface="微软雅黑" panose="020B0503020204020204" pitchFamily="34" charset="-122"/>
                <a:ea typeface="微软雅黑" panose="020B0503020204020204" pitchFamily="34" charset="-122"/>
              </a:rPr>
              <a:t>通过实时的民生数据，使得城市民生大数据的快速闭环管理得以实现。</a:t>
            </a:r>
            <a:endParaRPr lang="en-US" altLang="zh-CN" sz="2000" dirty="0">
              <a:latin typeface="微软雅黑" panose="020B0503020204020204" pitchFamily="34" charset="-122"/>
              <a:ea typeface="微软雅黑" panose="020B0503020204020204" pitchFamily="34" charset="-122"/>
            </a:endParaRPr>
          </a:p>
          <a:p>
            <a:endParaRPr lang="zh-CN" altLang="zh-CN" sz="2000" dirty="0"/>
          </a:p>
          <a:p>
            <a:r>
              <a:rPr lang="zh-CN" altLang="en-US" sz="2000" b="1" i="0" dirty="0"/>
              <a:t>  </a:t>
            </a:r>
          </a:p>
        </p:txBody>
      </p:sp>
    </p:spTree>
    <p:extLst>
      <p:ext uri="{BB962C8B-B14F-4D97-AF65-F5344CB8AC3E}">
        <p14:creationId xmlns:p14="http://schemas.microsoft.com/office/powerpoint/2010/main" val="3772180176"/>
      </p:ext>
    </p:extLst>
  </p:cSld>
  <p:clrMapOvr>
    <a:masterClrMapping/>
  </p:clrMapOvr>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15216</TotalTime>
  <Words>5624</Words>
  <Application>Microsoft Office PowerPoint</Application>
  <PresentationFormat>自定义</PresentationFormat>
  <Paragraphs>896</Paragraphs>
  <Slides>47</Slides>
  <Notes>30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47</vt:i4>
      </vt:variant>
    </vt:vector>
  </HeadingPairs>
  <TitlesOfParts>
    <vt:vector size="63" baseType="lpstr">
      <vt:lpstr>Adidas Unity</vt:lpstr>
      <vt:lpstr>黑体</vt:lpstr>
      <vt:lpstr>华文细黑</vt:lpstr>
      <vt:lpstr>迷你简综艺</vt:lpstr>
      <vt:lpstr>宋体</vt:lpstr>
      <vt:lpstr>微软雅黑</vt:lpstr>
      <vt:lpstr>微软雅黑</vt:lpstr>
      <vt:lpstr>Agency FB</vt:lpstr>
      <vt:lpstr>Arial</vt:lpstr>
      <vt:lpstr>Arial Rounded MT Bold</vt:lpstr>
      <vt:lpstr>Baskerville Old Face</vt:lpstr>
      <vt:lpstr>Calibri</vt:lpstr>
      <vt:lpstr>Impact</vt:lpstr>
      <vt:lpstr>Times New Roman</vt:lpstr>
      <vt:lpstr>Wingdings</vt:lpstr>
      <vt:lpstr>Office 主题</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目录</vt:lpstr>
      <vt:lpstr>PowerPoint 演示文稿</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延蔷 申</dc:creator>
  <cp:lastModifiedBy>范东</cp:lastModifiedBy>
  <cp:revision>919</cp:revision>
  <cp:lastPrinted>2016-03-11T02:05:43Z</cp:lastPrinted>
  <dcterms:created xsi:type="dcterms:W3CDTF">2016-02-20T11:47:26Z</dcterms:created>
  <dcterms:modified xsi:type="dcterms:W3CDTF">2017-12-26T08:32:02Z</dcterms:modified>
</cp:coreProperties>
</file>